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7" r:id="rId2"/>
    <p:sldId id="286" r:id="rId3"/>
    <p:sldId id="296" r:id="rId4"/>
    <p:sldId id="287" r:id="rId5"/>
    <p:sldId id="308" r:id="rId6"/>
    <p:sldId id="306" r:id="rId7"/>
    <p:sldId id="307" r:id="rId8"/>
    <p:sldId id="300" r:id="rId9"/>
    <p:sldId id="301" r:id="rId10"/>
    <p:sldId id="297" r:id="rId11"/>
    <p:sldId id="294" r:id="rId12"/>
    <p:sldId id="302" r:id="rId13"/>
    <p:sldId id="309" r:id="rId14"/>
    <p:sldId id="303" r:id="rId15"/>
    <p:sldId id="305" r:id="rId16"/>
    <p:sldId id="310" r:id="rId17"/>
    <p:sldId id="311" r:id="rId18"/>
    <p:sldId id="258" r:id="rId19"/>
    <p:sldId id="293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1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009423799536725E-2"/>
          <c:y val="8.3746945403208609E-2"/>
          <c:w val="0.96599057620047324"/>
          <c:h val="0.7548723568489006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1 тиждень</c:v>
                </c:pt>
                <c:pt idx="1">
                  <c:v>2 тиждень</c:v>
                </c:pt>
                <c:pt idx="2">
                  <c:v>3 тиждень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286</c:v>
                </c:pt>
                <c:pt idx="1">
                  <c:v>279</c:v>
                </c:pt>
                <c:pt idx="2">
                  <c:v>274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дослідна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1 тиждень</c:v>
                </c:pt>
                <c:pt idx="1">
                  <c:v>2 тиждень</c:v>
                </c:pt>
                <c:pt idx="2">
                  <c:v>3 тиждень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230</c:v>
                </c:pt>
                <c:pt idx="1">
                  <c:v>248</c:v>
                </c:pt>
                <c:pt idx="2">
                  <c:v>256</c:v>
                </c:pt>
              </c:numCache>
            </c:numRef>
          </c:val>
        </c:ser>
        <c:dLbls>
          <c:showVal val="1"/>
        </c:dLbls>
        <c:overlap val="-25"/>
        <c:axId val="68332544"/>
        <c:axId val="69992448"/>
      </c:barChart>
      <c:catAx>
        <c:axId val="68332544"/>
        <c:scaling>
          <c:orientation val="minMax"/>
        </c:scaling>
        <c:axPos val="b"/>
        <c:majorTickMark val="none"/>
        <c:tickLblPos val="nextTo"/>
        <c:crossAx val="69992448"/>
        <c:crosses val="autoZero"/>
        <c:auto val="1"/>
        <c:lblAlgn val="ctr"/>
        <c:lblOffset val="100"/>
      </c:catAx>
      <c:valAx>
        <c:axId val="69992448"/>
        <c:scaling>
          <c:orientation val="minMax"/>
        </c:scaling>
        <c:delete val="1"/>
        <c:axPos val="l"/>
        <c:numFmt formatCode="General" sourceLinked="1"/>
        <c:tickLblPos val="none"/>
        <c:crossAx val="68332544"/>
        <c:crosses val="autoZero"/>
        <c:crossBetween val="between"/>
      </c:valAx>
    </c:plotArea>
    <c:legend>
      <c:legendPos val="t"/>
      <c:layout/>
    </c:legend>
    <c:plotVisOnly val="1"/>
    <c:dispBlanksAs val="gap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F48FC3-D120-4B2D-B06F-6F4C400373D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628FF51-3B35-4535-B196-B35E759097C5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Біологічний стрес</a:t>
          </a:r>
          <a:endParaRPr lang="uk-UA" b="1" dirty="0">
            <a:solidFill>
              <a:srgbClr val="002060"/>
            </a:solidFill>
          </a:endParaRPr>
        </a:p>
      </dgm:t>
    </dgm:pt>
    <dgm:pt modelId="{AAA38BE9-90B1-4675-B183-CA8FE8D0CDB1}" type="parTrans" cxnId="{C174C35C-636B-415E-ADEE-A1AF49FAF80C}">
      <dgm:prSet/>
      <dgm:spPr/>
      <dgm:t>
        <a:bodyPr/>
        <a:lstStyle/>
        <a:p>
          <a:endParaRPr lang="uk-UA"/>
        </a:p>
      </dgm:t>
    </dgm:pt>
    <dgm:pt modelId="{8A4A9393-8D04-43E3-8538-BCEBAD452918}" type="sibTrans" cxnId="{C174C35C-636B-415E-ADEE-A1AF49FAF80C}">
      <dgm:prSet/>
      <dgm:spPr/>
      <dgm:t>
        <a:bodyPr/>
        <a:lstStyle/>
        <a:p>
          <a:endParaRPr lang="uk-UA"/>
        </a:p>
      </dgm:t>
    </dgm:pt>
    <dgm:pt modelId="{CFC711E5-3731-4089-8F5C-8D8DCA67004E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Хвороби 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6243195E-B633-469C-8E4C-32267E793769}" type="parTrans" cxnId="{7A2D1403-03F6-4F31-9FA9-3F1B80DBA10F}">
      <dgm:prSet/>
      <dgm:spPr/>
      <dgm:t>
        <a:bodyPr/>
        <a:lstStyle/>
        <a:p>
          <a:endParaRPr lang="uk-UA"/>
        </a:p>
      </dgm:t>
    </dgm:pt>
    <dgm:pt modelId="{2CEA094D-7A31-43A2-BE6D-77982749EF70}" type="sibTrans" cxnId="{7A2D1403-03F6-4F31-9FA9-3F1B80DBA10F}">
      <dgm:prSet/>
      <dgm:spPr/>
      <dgm:t>
        <a:bodyPr/>
        <a:lstStyle/>
        <a:p>
          <a:endParaRPr lang="uk-UA"/>
        </a:p>
      </dgm:t>
    </dgm:pt>
    <dgm:pt modelId="{BA1E0433-7D0E-4BFD-A7A5-33CA4103C98D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Хімічний стрес</a:t>
          </a:r>
          <a:endParaRPr lang="uk-UA" b="1" dirty="0">
            <a:solidFill>
              <a:srgbClr val="002060"/>
            </a:solidFill>
          </a:endParaRPr>
        </a:p>
      </dgm:t>
    </dgm:pt>
    <dgm:pt modelId="{E1EEA9E2-70B6-4C20-959A-4CFE5E55A093}" type="parTrans" cxnId="{029FD275-EFBF-4DE2-9341-0FF2BBEF729E}">
      <dgm:prSet/>
      <dgm:spPr/>
      <dgm:t>
        <a:bodyPr/>
        <a:lstStyle/>
        <a:p>
          <a:endParaRPr lang="uk-UA"/>
        </a:p>
      </dgm:t>
    </dgm:pt>
    <dgm:pt modelId="{FE5DD3D4-2CDC-4382-A9FA-EF0C042135DB}" type="sibTrans" cxnId="{029FD275-EFBF-4DE2-9341-0FF2BBEF729E}">
      <dgm:prSet/>
      <dgm:spPr/>
      <dgm:t>
        <a:bodyPr/>
        <a:lstStyle/>
        <a:p>
          <a:endParaRPr lang="uk-UA"/>
        </a:p>
      </dgm:t>
    </dgm:pt>
    <dgm:pt modelId="{81948E0E-F792-45CC-80CC-ACAF1B707134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Дисбаланс живлення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401A6335-86E3-4435-80D6-373AAFB1A232}" type="parTrans" cxnId="{6226A06A-873D-4C66-9917-39BFEC59AD19}">
      <dgm:prSet/>
      <dgm:spPr/>
      <dgm:t>
        <a:bodyPr/>
        <a:lstStyle/>
        <a:p>
          <a:endParaRPr lang="uk-UA"/>
        </a:p>
      </dgm:t>
    </dgm:pt>
    <dgm:pt modelId="{C67E0153-2A9F-441C-A15E-9A88F82A84F4}" type="sibTrans" cxnId="{6226A06A-873D-4C66-9917-39BFEC59AD19}">
      <dgm:prSet/>
      <dgm:spPr/>
      <dgm:t>
        <a:bodyPr/>
        <a:lstStyle/>
        <a:p>
          <a:endParaRPr lang="uk-UA"/>
        </a:p>
      </dgm:t>
    </dgm:pt>
    <dgm:pt modelId="{057C3A8B-462E-4CA5-B36D-103CDC2276AE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Інтоксикація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EA462C46-9847-4D9D-9E14-5A8432233196}" type="parTrans" cxnId="{44C5C0DF-474B-459D-885F-71DE4710C6AB}">
      <dgm:prSet/>
      <dgm:spPr/>
      <dgm:t>
        <a:bodyPr/>
        <a:lstStyle/>
        <a:p>
          <a:endParaRPr lang="uk-UA"/>
        </a:p>
      </dgm:t>
    </dgm:pt>
    <dgm:pt modelId="{ECE7259E-A827-4912-B73B-B12C4A910652}" type="sibTrans" cxnId="{44C5C0DF-474B-459D-885F-71DE4710C6AB}">
      <dgm:prSet/>
      <dgm:spPr/>
      <dgm:t>
        <a:bodyPr/>
        <a:lstStyle/>
        <a:p>
          <a:endParaRPr lang="uk-UA"/>
        </a:p>
      </dgm:t>
    </dgm:pt>
    <dgm:pt modelId="{64D59963-B34D-4A01-BA94-3C470AD10B76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Фізичний стрес</a:t>
          </a:r>
          <a:endParaRPr lang="uk-UA" dirty="0">
            <a:solidFill>
              <a:srgbClr val="002060"/>
            </a:solidFill>
          </a:endParaRPr>
        </a:p>
      </dgm:t>
    </dgm:pt>
    <dgm:pt modelId="{98F317F0-9A28-4F73-A581-20E7D896BB9F}" type="parTrans" cxnId="{CCF48137-F3C5-4AE9-A023-39409E7A7081}">
      <dgm:prSet/>
      <dgm:spPr/>
      <dgm:t>
        <a:bodyPr/>
        <a:lstStyle/>
        <a:p>
          <a:endParaRPr lang="uk-UA"/>
        </a:p>
      </dgm:t>
    </dgm:pt>
    <dgm:pt modelId="{1D5BCCD6-D5B1-41C2-8649-4BA4242D0801}" type="sibTrans" cxnId="{CCF48137-F3C5-4AE9-A023-39409E7A7081}">
      <dgm:prSet/>
      <dgm:spPr/>
      <dgm:t>
        <a:bodyPr/>
        <a:lstStyle/>
        <a:p>
          <a:endParaRPr lang="uk-UA"/>
        </a:p>
      </dgm:t>
    </dgm:pt>
    <dgm:pt modelId="{46512A54-D6BA-4BCF-AD65-1D7A0036B5F6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Водний стрес </a:t>
          </a:r>
          <a:r>
            <a:rPr lang="uk-UA" i="1" dirty="0" smtClean="0">
              <a:latin typeface="Times New Roman" pitchFamily="18" charset="0"/>
              <a:cs typeface="Times New Roman" pitchFamily="18" charset="0"/>
            </a:rPr>
            <a:t>(стійкість до посухи)</a:t>
          </a:r>
          <a:endParaRPr lang="uk-UA" i="1" dirty="0">
            <a:latin typeface="Times New Roman" pitchFamily="18" charset="0"/>
            <a:cs typeface="Times New Roman" pitchFamily="18" charset="0"/>
          </a:endParaRPr>
        </a:p>
      </dgm:t>
    </dgm:pt>
    <dgm:pt modelId="{66F7C6F8-7637-42AD-8542-91E94E6C1BEF}" type="parTrans" cxnId="{C1829338-E1FD-44C9-9545-F71360675648}">
      <dgm:prSet/>
      <dgm:spPr/>
      <dgm:t>
        <a:bodyPr/>
        <a:lstStyle/>
        <a:p>
          <a:endParaRPr lang="uk-UA"/>
        </a:p>
      </dgm:t>
    </dgm:pt>
    <dgm:pt modelId="{3731E28B-1069-4B25-A44F-1818E72C3D0C}" type="sibTrans" cxnId="{C1829338-E1FD-44C9-9545-F71360675648}">
      <dgm:prSet/>
      <dgm:spPr/>
      <dgm:t>
        <a:bodyPr/>
        <a:lstStyle/>
        <a:p>
          <a:endParaRPr lang="uk-UA"/>
        </a:p>
      </dgm:t>
    </dgm:pt>
    <dgm:pt modelId="{0E89F490-4BD4-4EF5-A5C3-A61580FC9938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Температурний стрес </a:t>
          </a:r>
          <a:r>
            <a:rPr lang="uk-UA" i="1" dirty="0" smtClean="0">
              <a:latin typeface="Times New Roman" pitchFamily="18" charset="0"/>
              <a:cs typeface="Times New Roman" pitchFamily="18" charset="0"/>
            </a:rPr>
            <a:t>(жаростійкість,</a:t>
          </a:r>
          <a:endParaRPr lang="uk-UA" i="1" dirty="0">
            <a:latin typeface="Times New Roman" pitchFamily="18" charset="0"/>
            <a:cs typeface="Times New Roman" pitchFamily="18" charset="0"/>
          </a:endParaRPr>
        </a:p>
      </dgm:t>
    </dgm:pt>
    <dgm:pt modelId="{75F86E2A-6ADF-49E9-829A-D2DC3AD9026A}" type="parTrans" cxnId="{B411F453-9AE5-4B5D-B550-EF75DDDDD837}">
      <dgm:prSet/>
      <dgm:spPr/>
      <dgm:t>
        <a:bodyPr/>
        <a:lstStyle/>
        <a:p>
          <a:endParaRPr lang="uk-UA"/>
        </a:p>
      </dgm:t>
    </dgm:pt>
    <dgm:pt modelId="{FFFFA288-98A5-4A2A-9E8A-60458438BD84}" type="sibTrans" cxnId="{B411F453-9AE5-4B5D-B550-EF75DDDDD837}">
      <dgm:prSet/>
      <dgm:spPr/>
      <dgm:t>
        <a:bodyPr/>
        <a:lstStyle/>
        <a:p>
          <a:endParaRPr lang="uk-UA"/>
        </a:p>
      </dgm:t>
    </dgm:pt>
    <dgm:pt modelId="{105CC2A7-7609-4D13-BCD2-B7EB3998D382}">
      <dgm:prSet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Шкідники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47EC8152-8952-4C69-B623-ACE793A2154F}" type="parTrans" cxnId="{A61BE491-E661-4E6B-AB57-1A5ECE8C0BAB}">
      <dgm:prSet/>
      <dgm:spPr/>
      <dgm:t>
        <a:bodyPr/>
        <a:lstStyle/>
        <a:p>
          <a:endParaRPr lang="uk-UA"/>
        </a:p>
      </dgm:t>
    </dgm:pt>
    <dgm:pt modelId="{961FF2D8-8114-4546-952F-129F2FD1E061}" type="sibTrans" cxnId="{A61BE491-E661-4E6B-AB57-1A5ECE8C0BAB}">
      <dgm:prSet/>
      <dgm:spPr/>
      <dgm:t>
        <a:bodyPr/>
        <a:lstStyle/>
        <a:p>
          <a:endParaRPr lang="uk-UA"/>
        </a:p>
      </dgm:t>
    </dgm:pt>
    <dgm:pt modelId="{96F0623F-3BE6-45BC-ABC3-64C405AE3513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Радіаційний стрес </a:t>
          </a:r>
          <a:r>
            <a:rPr lang="uk-UA" i="1" dirty="0" smtClean="0">
              <a:latin typeface="Times New Roman" pitchFamily="18" charset="0"/>
              <a:cs typeface="Times New Roman" pitchFamily="18" charset="0"/>
            </a:rPr>
            <a:t>( стійкість до УФ - випромінювання)</a:t>
          </a:r>
          <a:endParaRPr lang="uk-UA" i="1" dirty="0">
            <a:latin typeface="Times New Roman" pitchFamily="18" charset="0"/>
            <a:cs typeface="Times New Roman" pitchFamily="18" charset="0"/>
          </a:endParaRPr>
        </a:p>
      </dgm:t>
    </dgm:pt>
    <dgm:pt modelId="{66DBE432-F6B2-40CA-9B9E-858DCBEC614D}" type="parTrans" cxnId="{188A110E-7D5B-4692-8B48-5DF2D30A77E4}">
      <dgm:prSet/>
      <dgm:spPr/>
      <dgm:t>
        <a:bodyPr/>
        <a:lstStyle/>
        <a:p>
          <a:endParaRPr lang="uk-UA"/>
        </a:p>
      </dgm:t>
    </dgm:pt>
    <dgm:pt modelId="{30121523-E2AB-423D-AC3B-145E3FB7B7F4}" type="sibTrans" cxnId="{188A110E-7D5B-4692-8B48-5DF2D30A77E4}">
      <dgm:prSet/>
      <dgm:spPr/>
      <dgm:t>
        <a:bodyPr/>
        <a:lstStyle/>
        <a:p>
          <a:endParaRPr lang="uk-UA"/>
        </a:p>
      </dgm:t>
    </dgm:pt>
    <dgm:pt modelId="{2EF58DE6-E315-44E3-9C57-1CA50B855E75}">
      <dgm:prSet phldrT="[Текст]"/>
      <dgm:spPr/>
      <dgm:t>
        <a:bodyPr/>
        <a:lstStyle/>
        <a:p>
          <a:r>
            <a:rPr lang="uk-UA" i="1" dirty="0" smtClean="0">
              <a:latin typeface="Times New Roman" pitchFamily="18" charset="0"/>
              <a:cs typeface="Times New Roman" pitchFamily="18" charset="0"/>
            </a:rPr>
            <a:t>морозостійкість)</a:t>
          </a:r>
          <a:endParaRPr lang="uk-UA" i="1" dirty="0">
            <a:latin typeface="Times New Roman" pitchFamily="18" charset="0"/>
            <a:cs typeface="Times New Roman" pitchFamily="18" charset="0"/>
          </a:endParaRPr>
        </a:p>
      </dgm:t>
    </dgm:pt>
    <dgm:pt modelId="{4F99A164-481D-41BF-864E-3BC720331732}" type="parTrans" cxnId="{FDFCC704-68FC-458C-AF2C-996B63721A27}">
      <dgm:prSet/>
      <dgm:spPr/>
      <dgm:t>
        <a:bodyPr/>
        <a:lstStyle/>
        <a:p>
          <a:endParaRPr lang="uk-UA"/>
        </a:p>
      </dgm:t>
    </dgm:pt>
    <dgm:pt modelId="{0E4ECDD9-4EA2-4250-921D-E761D12CC348}" type="sibTrans" cxnId="{FDFCC704-68FC-458C-AF2C-996B63721A27}">
      <dgm:prSet/>
      <dgm:spPr/>
      <dgm:t>
        <a:bodyPr/>
        <a:lstStyle/>
        <a:p>
          <a:endParaRPr lang="uk-UA"/>
        </a:p>
      </dgm:t>
    </dgm:pt>
    <dgm:pt modelId="{0DEA944D-675D-49D9-9078-E2EADCB7CE84}" type="pres">
      <dgm:prSet presAssocID="{A1F48FC3-D120-4B2D-B06F-6F4C400373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BC94CA7-5395-47F5-BC1E-C6A20C4C2A1D}" type="pres">
      <dgm:prSet presAssocID="{7628FF51-3B35-4535-B196-B35E759097C5}" presName="composite" presStyleCnt="0"/>
      <dgm:spPr/>
    </dgm:pt>
    <dgm:pt modelId="{DE8E6696-ACF5-45EE-A26A-8C9FEB094B66}" type="pres">
      <dgm:prSet presAssocID="{7628FF51-3B35-4535-B196-B35E759097C5}" presName="parTx" presStyleLbl="alignNode1" presStyleIdx="0" presStyleCnt="3" custLinFactNeighborX="1672" custLinFactNeighborY="-96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8906EF-39AE-4032-BB06-906864F05C87}" type="pres">
      <dgm:prSet presAssocID="{7628FF51-3B35-4535-B196-B35E759097C5}" presName="desTx" presStyleLbl="alignAccFollowNode1" presStyleIdx="0" presStyleCnt="3" custLinFactNeighborX="1672" custLinFactNeighborY="43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7C8E24B-EA22-45E0-A25F-88F1D424BE86}" type="pres">
      <dgm:prSet presAssocID="{8A4A9393-8D04-43E3-8538-BCEBAD452918}" presName="space" presStyleCnt="0"/>
      <dgm:spPr/>
    </dgm:pt>
    <dgm:pt modelId="{F2EABB32-1391-4CD7-8808-BDCB680AF6A2}" type="pres">
      <dgm:prSet presAssocID="{BA1E0433-7D0E-4BFD-A7A5-33CA4103C98D}" presName="composite" presStyleCnt="0"/>
      <dgm:spPr/>
    </dgm:pt>
    <dgm:pt modelId="{622D4F54-57A5-4371-8EE2-F677ADAB64FB}" type="pres">
      <dgm:prSet presAssocID="{BA1E0433-7D0E-4BFD-A7A5-33CA4103C98D}" presName="parTx" presStyleLbl="alignNode1" presStyleIdx="1" presStyleCnt="3" custScaleY="1522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BFB70F-1ACB-4777-857C-92F0F82DEDE1}" type="pres">
      <dgm:prSet presAssocID="{BA1E0433-7D0E-4BFD-A7A5-33CA4103C98D}" presName="desTx" presStyleLbl="alignAccFollowNode1" presStyleIdx="1" presStyleCnt="3" custLinFactNeighborX="1123" custLinFactNeighborY="2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FB44A51-253F-4E4B-90CE-A17DC0651DDB}" type="pres">
      <dgm:prSet presAssocID="{FE5DD3D4-2CDC-4382-A9FA-EF0C042135DB}" presName="space" presStyleCnt="0"/>
      <dgm:spPr/>
    </dgm:pt>
    <dgm:pt modelId="{5E392569-DCF0-497C-B38C-7D8248F3F919}" type="pres">
      <dgm:prSet presAssocID="{64D59963-B34D-4A01-BA94-3C470AD10B76}" presName="composite" presStyleCnt="0"/>
      <dgm:spPr/>
    </dgm:pt>
    <dgm:pt modelId="{4B779599-42C5-41F8-9A53-4939944FB32A}" type="pres">
      <dgm:prSet presAssocID="{64D59963-B34D-4A01-BA94-3C470AD10B76}" presName="parTx" presStyleLbl="alignNode1" presStyleIdx="2" presStyleCnt="3" custScaleX="1051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AA68F8D-315C-4335-B19F-04736F7249C0}" type="pres">
      <dgm:prSet presAssocID="{64D59963-B34D-4A01-BA94-3C470AD10B76}" presName="desTx" presStyleLbl="alignAccFollowNode1" presStyleIdx="2" presStyleCnt="3" custScaleY="106730" custLinFactNeighborX="-2579" custLinFactNeighborY="-1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DFCC704-68FC-458C-AF2C-996B63721A27}" srcId="{64D59963-B34D-4A01-BA94-3C470AD10B76}" destId="{2EF58DE6-E315-44E3-9C57-1CA50B855E75}" srcOrd="2" destOrd="0" parTransId="{4F99A164-481D-41BF-864E-3BC720331732}" sibTransId="{0E4ECDD9-4EA2-4250-921D-E761D12CC348}"/>
    <dgm:cxn modelId="{C174C35C-636B-415E-ADEE-A1AF49FAF80C}" srcId="{A1F48FC3-D120-4B2D-B06F-6F4C400373D5}" destId="{7628FF51-3B35-4535-B196-B35E759097C5}" srcOrd="0" destOrd="0" parTransId="{AAA38BE9-90B1-4675-B183-CA8FE8D0CDB1}" sibTransId="{8A4A9393-8D04-43E3-8538-BCEBAD452918}"/>
    <dgm:cxn modelId="{761867B4-71E2-4029-A695-38AB4480C223}" type="presOf" srcId="{CFC711E5-3731-4089-8F5C-8D8DCA67004E}" destId="{A18906EF-39AE-4032-BB06-906864F05C87}" srcOrd="0" destOrd="0" presId="urn:microsoft.com/office/officeart/2005/8/layout/hList1"/>
    <dgm:cxn modelId="{B411F453-9AE5-4B5D-B550-EF75DDDDD837}" srcId="{64D59963-B34D-4A01-BA94-3C470AD10B76}" destId="{0E89F490-4BD4-4EF5-A5C3-A61580FC9938}" srcOrd="1" destOrd="0" parTransId="{75F86E2A-6ADF-49E9-829A-D2DC3AD9026A}" sibTransId="{FFFFA288-98A5-4A2A-9E8A-60458438BD84}"/>
    <dgm:cxn modelId="{5F674862-521F-4790-98AB-D06BF345A71C}" type="presOf" srcId="{BA1E0433-7D0E-4BFD-A7A5-33CA4103C98D}" destId="{622D4F54-57A5-4371-8EE2-F677ADAB64FB}" srcOrd="0" destOrd="0" presId="urn:microsoft.com/office/officeart/2005/8/layout/hList1"/>
    <dgm:cxn modelId="{7C094FE7-794E-416F-8362-BB68C65920D7}" type="presOf" srcId="{7628FF51-3B35-4535-B196-B35E759097C5}" destId="{DE8E6696-ACF5-45EE-A26A-8C9FEB094B66}" srcOrd="0" destOrd="0" presId="urn:microsoft.com/office/officeart/2005/8/layout/hList1"/>
    <dgm:cxn modelId="{44C5C0DF-474B-459D-885F-71DE4710C6AB}" srcId="{BA1E0433-7D0E-4BFD-A7A5-33CA4103C98D}" destId="{057C3A8B-462E-4CA5-B36D-103CDC2276AE}" srcOrd="1" destOrd="0" parTransId="{EA462C46-9847-4D9D-9E14-5A8432233196}" sibTransId="{ECE7259E-A827-4912-B73B-B12C4A910652}"/>
    <dgm:cxn modelId="{1BC01DB5-0DF4-479F-98BD-8C383D46BF43}" type="presOf" srcId="{A1F48FC3-D120-4B2D-B06F-6F4C400373D5}" destId="{0DEA944D-675D-49D9-9078-E2EADCB7CE84}" srcOrd="0" destOrd="0" presId="urn:microsoft.com/office/officeart/2005/8/layout/hList1"/>
    <dgm:cxn modelId="{94639C2B-B531-4FFC-8801-B05B58B20A16}" type="presOf" srcId="{0E89F490-4BD4-4EF5-A5C3-A61580FC9938}" destId="{AAA68F8D-315C-4335-B19F-04736F7249C0}" srcOrd="0" destOrd="1" presId="urn:microsoft.com/office/officeart/2005/8/layout/hList1"/>
    <dgm:cxn modelId="{7A2D1403-03F6-4F31-9FA9-3F1B80DBA10F}" srcId="{7628FF51-3B35-4535-B196-B35E759097C5}" destId="{CFC711E5-3731-4089-8F5C-8D8DCA67004E}" srcOrd="0" destOrd="0" parTransId="{6243195E-B633-469C-8E4C-32267E793769}" sibTransId="{2CEA094D-7A31-43A2-BE6D-77982749EF70}"/>
    <dgm:cxn modelId="{188A110E-7D5B-4692-8B48-5DF2D30A77E4}" srcId="{64D59963-B34D-4A01-BA94-3C470AD10B76}" destId="{96F0623F-3BE6-45BC-ABC3-64C405AE3513}" srcOrd="3" destOrd="0" parTransId="{66DBE432-F6B2-40CA-9B9E-858DCBEC614D}" sibTransId="{30121523-E2AB-423D-AC3B-145E3FB7B7F4}"/>
    <dgm:cxn modelId="{EEA4291A-2AF9-444D-BAA6-5168D4BC9F75}" type="presOf" srcId="{2EF58DE6-E315-44E3-9C57-1CA50B855E75}" destId="{AAA68F8D-315C-4335-B19F-04736F7249C0}" srcOrd="0" destOrd="2" presId="urn:microsoft.com/office/officeart/2005/8/layout/hList1"/>
    <dgm:cxn modelId="{CCF48137-F3C5-4AE9-A023-39409E7A7081}" srcId="{A1F48FC3-D120-4B2D-B06F-6F4C400373D5}" destId="{64D59963-B34D-4A01-BA94-3C470AD10B76}" srcOrd="2" destOrd="0" parTransId="{98F317F0-9A28-4F73-A581-20E7D896BB9F}" sibTransId="{1D5BCCD6-D5B1-41C2-8649-4BA4242D0801}"/>
    <dgm:cxn modelId="{6226A06A-873D-4C66-9917-39BFEC59AD19}" srcId="{BA1E0433-7D0E-4BFD-A7A5-33CA4103C98D}" destId="{81948E0E-F792-45CC-80CC-ACAF1B707134}" srcOrd="0" destOrd="0" parTransId="{401A6335-86E3-4435-80D6-373AAFB1A232}" sibTransId="{C67E0153-2A9F-441C-A15E-9A88F82A84F4}"/>
    <dgm:cxn modelId="{23C018ED-DD3D-487C-99D0-27E8E0587BBB}" type="presOf" srcId="{81948E0E-F792-45CC-80CC-ACAF1B707134}" destId="{99BFB70F-1ACB-4777-857C-92F0F82DEDE1}" srcOrd="0" destOrd="0" presId="urn:microsoft.com/office/officeart/2005/8/layout/hList1"/>
    <dgm:cxn modelId="{C1829338-E1FD-44C9-9545-F71360675648}" srcId="{64D59963-B34D-4A01-BA94-3C470AD10B76}" destId="{46512A54-D6BA-4BCF-AD65-1D7A0036B5F6}" srcOrd="0" destOrd="0" parTransId="{66F7C6F8-7637-42AD-8542-91E94E6C1BEF}" sibTransId="{3731E28B-1069-4B25-A44F-1818E72C3D0C}"/>
    <dgm:cxn modelId="{1DA9B0FD-4202-45FD-A352-734ACAE8AA6A}" type="presOf" srcId="{96F0623F-3BE6-45BC-ABC3-64C405AE3513}" destId="{AAA68F8D-315C-4335-B19F-04736F7249C0}" srcOrd="0" destOrd="3" presId="urn:microsoft.com/office/officeart/2005/8/layout/hList1"/>
    <dgm:cxn modelId="{029FD275-EFBF-4DE2-9341-0FF2BBEF729E}" srcId="{A1F48FC3-D120-4B2D-B06F-6F4C400373D5}" destId="{BA1E0433-7D0E-4BFD-A7A5-33CA4103C98D}" srcOrd="1" destOrd="0" parTransId="{E1EEA9E2-70B6-4C20-959A-4CFE5E55A093}" sibTransId="{FE5DD3D4-2CDC-4382-A9FA-EF0C042135DB}"/>
    <dgm:cxn modelId="{A61BE491-E661-4E6B-AB57-1A5ECE8C0BAB}" srcId="{7628FF51-3B35-4535-B196-B35E759097C5}" destId="{105CC2A7-7609-4D13-BCD2-B7EB3998D382}" srcOrd="1" destOrd="0" parTransId="{47EC8152-8952-4C69-B623-ACE793A2154F}" sibTransId="{961FF2D8-8114-4546-952F-129F2FD1E061}"/>
    <dgm:cxn modelId="{702BD74A-9368-4800-BD19-C8DB47D203A1}" type="presOf" srcId="{105CC2A7-7609-4D13-BCD2-B7EB3998D382}" destId="{A18906EF-39AE-4032-BB06-906864F05C87}" srcOrd="0" destOrd="1" presId="urn:microsoft.com/office/officeart/2005/8/layout/hList1"/>
    <dgm:cxn modelId="{F4C8056A-94AC-450D-8E7A-F633AD1A5B0F}" type="presOf" srcId="{64D59963-B34D-4A01-BA94-3C470AD10B76}" destId="{4B779599-42C5-41F8-9A53-4939944FB32A}" srcOrd="0" destOrd="0" presId="urn:microsoft.com/office/officeart/2005/8/layout/hList1"/>
    <dgm:cxn modelId="{A072556C-4609-4A60-9DF7-D763660CAEF8}" type="presOf" srcId="{057C3A8B-462E-4CA5-B36D-103CDC2276AE}" destId="{99BFB70F-1ACB-4777-857C-92F0F82DEDE1}" srcOrd="0" destOrd="1" presId="urn:microsoft.com/office/officeart/2005/8/layout/hList1"/>
    <dgm:cxn modelId="{F2296C2E-0370-4D4F-B6A4-AA26251ECA71}" type="presOf" srcId="{46512A54-D6BA-4BCF-AD65-1D7A0036B5F6}" destId="{AAA68F8D-315C-4335-B19F-04736F7249C0}" srcOrd="0" destOrd="0" presId="urn:microsoft.com/office/officeart/2005/8/layout/hList1"/>
    <dgm:cxn modelId="{60F74E92-1BE1-491F-8B82-B444E998F68C}" type="presParOf" srcId="{0DEA944D-675D-49D9-9078-E2EADCB7CE84}" destId="{5BC94CA7-5395-47F5-BC1E-C6A20C4C2A1D}" srcOrd="0" destOrd="0" presId="urn:microsoft.com/office/officeart/2005/8/layout/hList1"/>
    <dgm:cxn modelId="{9F25C411-2416-4DE1-B062-5E4B5BACC1D5}" type="presParOf" srcId="{5BC94CA7-5395-47F5-BC1E-C6A20C4C2A1D}" destId="{DE8E6696-ACF5-45EE-A26A-8C9FEB094B66}" srcOrd="0" destOrd="0" presId="urn:microsoft.com/office/officeart/2005/8/layout/hList1"/>
    <dgm:cxn modelId="{A952DC03-04E7-49FF-8920-8649D58579C2}" type="presParOf" srcId="{5BC94CA7-5395-47F5-BC1E-C6A20C4C2A1D}" destId="{A18906EF-39AE-4032-BB06-906864F05C87}" srcOrd="1" destOrd="0" presId="urn:microsoft.com/office/officeart/2005/8/layout/hList1"/>
    <dgm:cxn modelId="{BCBD5E7B-7247-46C3-AC5A-135ED3D7BB70}" type="presParOf" srcId="{0DEA944D-675D-49D9-9078-E2EADCB7CE84}" destId="{07C8E24B-EA22-45E0-A25F-88F1D424BE86}" srcOrd="1" destOrd="0" presId="urn:microsoft.com/office/officeart/2005/8/layout/hList1"/>
    <dgm:cxn modelId="{380DDA8D-B421-4490-AE42-4F434800849D}" type="presParOf" srcId="{0DEA944D-675D-49D9-9078-E2EADCB7CE84}" destId="{F2EABB32-1391-4CD7-8808-BDCB680AF6A2}" srcOrd="2" destOrd="0" presId="urn:microsoft.com/office/officeart/2005/8/layout/hList1"/>
    <dgm:cxn modelId="{8698220F-E365-4BD5-B729-C32F189304CD}" type="presParOf" srcId="{F2EABB32-1391-4CD7-8808-BDCB680AF6A2}" destId="{622D4F54-57A5-4371-8EE2-F677ADAB64FB}" srcOrd="0" destOrd="0" presId="urn:microsoft.com/office/officeart/2005/8/layout/hList1"/>
    <dgm:cxn modelId="{A923BBFD-7D28-4547-948A-C5E57F6E07A1}" type="presParOf" srcId="{F2EABB32-1391-4CD7-8808-BDCB680AF6A2}" destId="{99BFB70F-1ACB-4777-857C-92F0F82DEDE1}" srcOrd="1" destOrd="0" presId="urn:microsoft.com/office/officeart/2005/8/layout/hList1"/>
    <dgm:cxn modelId="{4A635E88-B33D-4CD8-BF82-D89198BD1E0F}" type="presParOf" srcId="{0DEA944D-675D-49D9-9078-E2EADCB7CE84}" destId="{EFB44A51-253F-4E4B-90CE-A17DC0651DDB}" srcOrd="3" destOrd="0" presId="urn:microsoft.com/office/officeart/2005/8/layout/hList1"/>
    <dgm:cxn modelId="{001AF678-248B-4F93-A0BC-6BDD57BF916D}" type="presParOf" srcId="{0DEA944D-675D-49D9-9078-E2EADCB7CE84}" destId="{5E392569-DCF0-497C-B38C-7D8248F3F919}" srcOrd="4" destOrd="0" presId="urn:microsoft.com/office/officeart/2005/8/layout/hList1"/>
    <dgm:cxn modelId="{6742FED2-0648-41FE-83D8-4E0DCDCA792D}" type="presParOf" srcId="{5E392569-DCF0-497C-B38C-7D8248F3F919}" destId="{4B779599-42C5-41F8-9A53-4939944FB32A}" srcOrd="0" destOrd="0" presId="urn:microsoft.com/office/officeart/2005/8/layout/hList1"/>
    <dgm:cxn modelId="{1351119F-B4F6-4C23-9F8E-B09688198527}" type="presParOf" srcId="{5E392569-DCF0-497C-B38C-7D8248F3F919}" destId="{AAA68F8D-315C-4335-B19F-04736F7249C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8E6696-ACF5-45EE-A26A-8C9FEB094B66}">
      <dsp:nvSpPr>
        <dsp:cNvPr id="0" name=""/>
        <dsp:cNvSpPr/>
      </dsp:nvSpPr>
      <dsp:spPr>
        <a:xfrm>
          <a:off x="42004" y="162834"/>
          <a:ext cx="224834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</a:rPr>
            <a:t>Біологічний стрес</a:t>
          </a:r>
          <a:endParaRPr lang="uk-UA" sz="1800" b="1" kern="1200" dirty="0">
            <a:solidFill>
              <a:srgbClr val="002060"/>
            </a:solidFill>
          </a:endParaRPr>
        </a:p>
      </dsp:txBody>
      <dsp:txXfrm>
        <a:off x="42004" y="162834"/>
        <a:ext cx="2248340" cy="518400"/>
      </dsp:txXfrm>
    </dsp:sp>
    <dsp:sp modelId="{A18906EF-39AE-4032-BB06-906864F05C87}">
      <dsp:nvSpPr>
        <dsp:cNvPr id="0" name=""/>
        <dsp:cNvSpPr/>
      </dsp:nvSpPr>
      <dsp:spPr>
        <a:xfrm>
          <a:off x="42004" y="747694"/>
          <a:ext cx="2248340" cy="38569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Хвороби </a:t>
          </a:r>
          <a:endParaRPr lang="uk-UA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Шкідники</a:t>
          </a:r>
          <a:endParaRPr lang="uk-UA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004" y="747694"/>
        <a:ext cx="2248340" cy="3856935"/>
      </dsp:txXfrm>
    </dsp:sp>
    <dsp:sp modelId="{622D4F54-57A5-4371-8EE2-F677ADAB64FB}">
      <dsp:nvSpPr>
        <dsp:cNvPr id="0" name=""/>
        <dsp:cNvSpPr/>
      </dsp:nvSpPr>
      <dsp:spPr>
        <a:xfrm>
          <a:off x="2567520" y="144978"/>
          <a:ext cx="2248340" cy="7890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</a:rPr>
            <a:t>Хімічний стрес</a:t>
          </a:r>
          <a:endParaRPr lang="uk-UA" sz="1800" b="1" kern="1200" dirty="0">
            <a:solidFill>
              <a:srgbClr val="002060"/>
            </a:solidFill>
          </a:endParaRPr>
        </a:p>
      </dsp:txBody>
      <dsp:txXfrm>
        <a:off x="2567520" y="144978"/>
        <a:ext cx="2248340" cy="789015"/>
      </dsp:txXfrm>
    </dsp:sp>
    <dsp:sp modelId="{99BFB70F-1ACB-4777-857C-92F0F82DEDE1}">
      <dsp:nvSpPr>
        <dsp:cNvPr id="0" name=""/>
        <dsp:cNvSpPr/>
      </dsp:nvSpPr>
      <dsp:spPr>
        <a:xfrm>
          <a:off x="2592769" y="908493"/>
          <a:ext cx="2248340" cy="38569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Дисбаланс живлення</a:t>
          </a:r>
          <a:endParaRPr lang="uk-UA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Інтоксикація</a:t>
          </a:r>
          <a:endParaRPr lang="uk-UA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92769" y="908493"/>
        <a:ext cx="2248340" cy="3856935"/>
      </dsp:txXfrm>
    </dsp:sp>
    <dsp:sp modelId="{4B779599-42C5-41F8-9A53-4939944FB32A}">
      <dsp:nvSpPr>
        <dsp:cNvPr id="0" name=""/>
        <dsp:cNvSpPr/>
      </dsp:nvSpPr>
      <dsp:spPr>
        <a:xfrm>
          <a:off x="5130628" y="147739"/>
          <a:ext cx="2364309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Фізичний стрес</a:t>
          </a:r>
          <a:endParaRPr lang="uk-UA" sz="1800" kern="1200" dirty="0">
            <a:solidFill>
              <a:srgbClr val="002060"/>
            </a:solidFill>
          </a:endParaRPr>
        </a:p>
      </dsp:txBody>
      <dsp:txXfrm>
        <a:off x="5130628" y="147739"/>
        <a:ext cx="2364309" cy="518400"/>
      </dsp:txXfrm>
    </dsp:sp>
    <dsp:sp modelId="{AAA68F8D-315C-4335-B19F-04736F7249C0}">
      <dsp:nvSpPr>
        <dsp:cNvPr id="0" name=""/>
        <dsp:cNvSpPr/>
      </dsp:nvSpPr>
      <dsp:spPr>
        <a:xfrm>
          <a:off x="5130628" y="530066"/>
          <a:ext cx="2248340" cy="41165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Водний стрес </a:t>
          </a:r>
          <a:r>
            <a:rPr lang="uk-UA" sz="1800" i="1" kern="1200" dirty="0" smtClean="0">
              <a:latin typeface="Times New Roman" pitchFamily="18" charset="0"/>
              <a:cs typeface="Times New Roman" pitchFamily="18" charset="0"/>
            </a:rPr>
            <a:t>(стійкість до посухи)</a:t>
          </a:r>
          <a:endParaRPr lang="uk-UA" sz="1800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Температурний стрес </a:t>
          </a:r>
          <a:r>
            <a:rPr lang="uk-UA" sz="1800" i="1" kern="1200" dirty="0" smtClean="0">
              <a:latin typeface="Times New Roman" pitchFamily="18" charset="0"/>
              <a:cs typeface="Times New Roman" pitchFamily="18" charset="0"/>
            </a:rPr>
            <a:t>(жаростійкість,</a:t>
          </a:r>
          <a:endParaRPr lang="uk-UA" sz="1800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i="1" kern="1200" dirty="0" smtClean="0">
              <a:latin typeface="Times New Roman" pitchFamily="18" charset="0"/>
              <a:cs typeface="Times New Roman" pitchFamily="18" charset="0"/>
            </a:rPr>
            <a:t>морозостійкість)</a:t>
          </a:r>
          <a:endParaRPr lang="uk-UA" sz="1800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Радіаційний стрес </a:t>
          </a:r>
          <a:r>
            <a:rPr lang="uk-UA" sz="1800" i="1" kern="1200" dirty="0" smtClean="0">
              <a:latin typeface="Times New Roman" pitchFamily="18" charset="0"/>
              <a:cs typeface="Times New Roman" pitchFamily="18" charset="0"/>
            </a:rPr>
            <a:t>( стійкість до УФ - випромінювання)</a:t>
          </a:r>
          <a:endParaRPr lang="uk-UA" sz="1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30628" y="530066"/>
        <a:ext cx="2248340" cy="4116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5605F-6796-4C40-9590-0F1734C2D12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092D8-74DC-4C1A-A386-934D5B33474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10451B-17B2-41AD-A496-3AD63BC56D7D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4BB5-0D12-455A-8EB5-5E86F651D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4A0A99A-31F2-4B37-999E-4F637CEBD39A}" type="datetimeFigureOut">
              <a:rPr lang="uk-UA" smtClean="0"/>
              <a:pPr/>
              <a:t>06.04.2016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7843ED8-2F86-4516-894D-045B15D2772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005064"/>
            <a:ext cx="4289680" cy="259228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rgbClr val="0000FF"/>
                </a:solidFill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Виконавець : </a:t>
            </a:r>
            <a:r>
              <a:rPr lang="uk-UA" sz="5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Чекан Іраїда Аркадіївна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учениця 8-го класу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Стальнівецького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НВК</a:t>
            </a:r>
          </a:p>
          <a:p>
            <a:pPr>
              <a:buNone/>
            </a:pP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Новоселицького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району 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Чернівецької області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вихованка гуртка “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Юні рослинники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>
              <a:buNone/>
            </a:pP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Новоселицького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БДТ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Керівник : </a:t>
            </a:r>
            <a:r>
              <a:rPr lang="uk-UA" sz="5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Нагрудна Віолета Миколаївна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вчитель біології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Стальнівецького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НВК</a:t>
            </a:r>
          </a:p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керівник гуртка “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Юні рослинники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>
              <a:buNone/>
            </a:pP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Новоселицького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БДТ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844825"/>
            <a:ext cx="77768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«Стрес та його вплив на біологічні об’єкти</a:t>
            </a:r>
          </a:p>
          <a:p>
            <a:pPr algn="ctr"/>
            <a:r>
              <a:rPr lang="uk-UA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тваринного світу»</a:t>
            </a:r>
            <a:endParaRPr lang="uk-UA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1663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Міністерство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освіти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та науки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України</a:t>
            </a:r>
            <a:r>
              <a:rPr lang="en-US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/>
            </a:r>
            <a:b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</a:b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Відділ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освіти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Новоселицької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райдержадміністрації</a:t>
            </a:r>
            <a:endParaRPr lang="ru-RU" kern="10" dirty="0" smtClean="0">
              <a:ln w="9525">
                <a:round/>
                <a:headEnd/>
                <a:tailEnd/>
              </a:ln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/>
            </a:r>
            <a:b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</a:b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Стальнівецький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навчально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– </a:t>
            </a:r>
            <a:r>
              <a:rPr lang="ru-RU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виховний</a:t>
            </a:r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 комплекс</a:t>
            </a:r>
            <a:endParaRPr lang="uk-UA" kern="10" dirty="0">
              <a:ln w="9525">
                <a:round/>
                <a:headEnd/>
                <a:tailEnd/>
              </a:ln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340768"/>
            <a:ext cx="69846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/>
                <a:solidFill>
                  <a:schemeClr val="accent3"/>
                </a:solidFill>
                <a:effectLst/>
              </a:rPr>
              <a:t>Дослідницька робота </a:t>
            </a:r>
            <a:endParaRPr lang="uk-U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C:\Users\ASUS\Desktop\DSCN07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789040"/>
            <a:ext cx="3443875" cy="2780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00808"/>
            <a:ext cx="7498080" cy="45475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rgbClr val="0000FF"/>
                </a:solidFill>
              </a:rPr>
              <a:t> </a:t>
            </a:r>
            <a:r>
              <a:rPr lang="en-US" dirty="0" smtClean="0">
                <a:solidFill>
                  <a:srgbClr val="0000FF"/>
                </a:solidFill>
              </a:rPr>
              <a:t>           </a:t>
            </a:r>
            <a:r>
              <a:rPr lang="uk-UA" sz="2900" dirty="0" smtClean="0"/>
              <a:t/>
            </a:r>
            <a:br>
              <a:rPr lang="uk-UA" sz="2900" dirty="0" smtClean="0"/>
            </a:br>
            <a:r>
              <a:rPr lang="uk-UA" sz="2900" dirty="0" smtClean="0"/>
              <a:t>  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Останнім часом актуальною проблемою сучасного тваринництва став вплив  стресу на тварин . У міру індустріалізації сільського господарства ця проблема все більше загострюється, що обумовлено багатьма причинами і факторами. Стрес можуть викликати неспокійна обстановка, крик, шум, незвичний запах, підгін тварин палицями, їжа. Під час руху негативно позначаються скупченість, тряска, поштовхи, замети на дорогах, фізична напруженість,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зміна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температурно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-вологого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режиму і т.д. </a:t>
            </a:r>
          </a:p>
          <a:p>
            <a:pPr>
              <a:buNone/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Отже, тварини схильні численним стресам, які часом серйозно позначаються на їх продуктивності. </a:t>
            </a:r>
            <a:b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Інтенсивна науково-технічна революція в сільському господарстві привела не тільки до збільшення стрес-факторів, але й до того, що багато ланки технології вирощування та утримання тварин прийшли в протиріччя з фізіологічними особливостями, що виникли і закріпилися в процесі еволюції.         На промисловому комплексі тварина знаходиться під впливом у багато разів більших стресових факторів, ніж його предки. І це знаходить своє відображення на плодючості, відгодівлі, розвитку тварин і може призвести до смерті.</a:t>
            </a:r>
          </a:p>
          <a:p>
            <a:pPr>
              <a:buNone/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З метою високої продуктивності сільськогосподарських тварин         </a:t>
            </a:r>
          </a:p>
          <a:p>
            <a:pPr>
              <a:buNone/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необ'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хідно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відповідно до їхнього напрямку виробництва оберігати  від    стресорів .</a:t>
            </a: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979712" y="764704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        </a:t>
            </a:r>
            <a:r>
              <a:rPr lang="uk-UA" sz="4000" b="1" dirty="0" smtClean="0">
                <a:solidFill>
                  <a:srgbClr val="00B0F0"/>
                </a:solidFill>
              </a:rPr>
              <a:t>Актуальність роботи </a:t>
            </a:r>
            <a:endParaRPr lang="uk-UA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Мета   роботи :</a:t>
            </a:r>
            <a:endParaRPr lang="uk-UA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вивчити стадії та  причини виникнення стресів у сільськогосподарських тварин .</a:t>
            </a:r>
          </a:p>
          <a:p>
            <a:pPr>
              <a:buNone/>
            </a:pPr>
            <a:r>
              <a:rPr lang="uk-UA" b="1" u="sng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 роботи :</a:t>
            </a:r>
            <a:endParaRPr lang="ru-RU" sz="800" u="sng" dirty="0" smtClean="0">
              <a:solidFill>
                <a:srgbClr val="00B0F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дослідити літературні джерела по виявленню стресів у великої рогатої худоби ;</a:t>
            </a:r>
            <a:endParaRPr lang="ru-RU" sz="800" dirty="0" smtClean="0">
              <a:solidFill>
                <a:srgbClr val="0000F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  стадії стресів у корів в </a:t>
            </a:r>
            <a:r>
              <a:rPr lang="uk-UA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с.Стальнівці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Новоселицького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району , Чернівецької області;</a:t>
            </a: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оберігати  сільськогосподарських тварин від впливу стресів; </a:t>
            </a:r>
          </a:p>
          <a:p>
            <a:pPr indent="449263" algn="just" eaLnBrk="0" hangingPunct="0">
              <a:buNone/>
              <a:tabLst>
                <a:tab pos="679450" algn="l"/>
              </a:tabLst>
            </a:pPr>
            <a:endParaRPr lang="ru-RU" sz="800" dirty="0" smtClean="0">
              <a:solidFill>
                <a:srgbClr val="0000F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дослідити  вплив  ґедзів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корів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пасовища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села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Стальнівці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800" dirty="0" smtClean="0">
              <a:solidFill>
                <a:srgbClr val="0000F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порівняти активність комах з продуктивністю корів;</a:t>
            </a:r>
            <a:endParaRPr lang="ru-RU" sz="800" dirty="0" smtClean="0">
              <a:solidFill>
                <a:srgbClr val="0000F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Tx/>
              <a:buChar char="•"/>
              <a:tabLst>
                <a:tab pos="679450" algn="l"/>
              </a:tabLst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розглянути питання профілактики та захисту сільськогосподарських тварин. </a:t>
            </a:r>
          </a:p>
          <a:p>
            <a:endParaRPr lang="uk-UA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uk-UA" b="1" u="sng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’єкт</a:t>
            </a:r>
            <a:r>
              <a:rPr lang="uk-UA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дослідження </a:t>
            </a:r>
            <a:r>
              <a:rPr lang="uk-U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велика рогата худоба  (корови) </a:t>
            </a:r>
            <a:r>
              <a:rPr lang="uk-UA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с.Стальнівці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None/>
            </a:pPr>
            <a:r>
              <a:rPr lang="uk-UA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Методи дослідження</a:t>
            </a:r>
            <a:r>
              <a:rPr lang="uk-UA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uk-UA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спостереження, експеримент, порівняння, аналіз  та результативність  діяльності.</a:t>
            </a:r>
            <a:endParaRPr lang="uk-UA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466144" cy="512365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Сельє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автор визначення стресового стану для людини , тварин і рослин  вважав, що “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стрес — це неспецифічна реакція організму на різні вимоги до нього ”. </a:t>
            </a:r>
            <a:endParaRPr lang="uk-UA" sz="5600" b="1" i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   1. Стадія тривоги або мобілізації.</a:t>
            </a:r>
            <a:r>
              <a:rPr lang="uk-UA" sz="5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цій стадії відбувається загальна мобілізація захисних механізмів організму -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посилюються процеси розпаду органічних речовин у тканинах, (катаболізм)відбувається посилене виділення адреналіну - гормону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хромафинної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надниркових залоз, під впливом якого мобілізуються енергетичні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ресурси. Організм як би «підтягує сили» у вигляді глюкози і резервного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жиру до мозку і м'язів. Зазвичай фаза тривоги триває від 6 до 48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після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цього організм тварини   або гине, (якщо дуже сильний стресор) або переходить в наступну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стадію.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uk-UA" sz="5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2. Стадія резистентності або адаптації. 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Ця стадія розвивається при тривалій дії стрес-фактора і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характеризується посиленням функції надниркових залоз, а також зростанням загальної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резистентності організму.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цій стадії нормалізується обмін речовин, спостерігається розрідження крові,нормалізується вміст клітин білої крові і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кортикостероїдних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гормонів.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Обмін речовин стає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анаболічним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тобто з переважанням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синтетичних процесів і як наслідок відновлюється маса тіла і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продуктивність тварин. Друга фаза триває від кількох годин до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декількох днів і навіть тижнів.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практиці тваринництва в більшості випадків стресовий стан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проходить у своєму розвитку тільки дві стадії: тривоги і резистентності.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Однак при інтенсивному і тривалому впливі подразника на організм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може мати місце і третя стадія.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uk-UA" sz="5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3. Стадія виснаження. 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Вона виникає, коли адаптивна діяльність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наднирників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незважаючи на їх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гіпертрофію, та інших систем організму пригнічується. Ознаки цієї стадії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схожі з первісною реакцією тривоги, але в стадії виснаження вони різко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посилюються і приводять до різних дистрофічних розладів. А потім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настає 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дистрес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 "</a:t>
            </a:r>
            <a:r>
              <a:rPr lang="uk-UA" sz="5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дистрес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 перекладі з англійської страждання"). </a:t>
            </a:r>
            <a:b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Організм "вибирає", чим би йому захворіти. Хвороба намацує саме</a:t>
            </a:r>
            <a:r>
              <a:rPr lang="en-US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ослаблене ланка, саме вразливе місце.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04665"/>
            <a:ext cx="88924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Стрес та  стадії   реакцій на дію стресорів</a:t>
            </a:r>
            <a:endParaRPr lang="uk-UA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13054" y="332656"/>
            <a:ext cx="7517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/>
                <a:solidFill>
                  <a:schemeClr val="accent3"/>
                </a:solidFill>
                <a:effectLst/>
              </a:rPr>
              <a:t>Класифікація стресів </a:t>
            </a:r>
            <a:endParaRPr lang="uk-U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0000FF"/>
                </a:solidFill>
              </a:rPr>
              <a:t>Пасовища с. </a:t>
            </a:r>
            <a:r>
              <a:rPr lang="uk-UA" b="1" dirty="0" err="1" smtClean="0">
                <a:solidFill>
                  <a:srgbClr val="0000FF"/>
                </a:solidFill>
              </a:rPr>
              <a:t>Стальнівці</a:t>
            </a:r>
            <a:r>
              <a:rPr lang="uk-UA" b="1" dirty="0" smtClean="0">
                <a:solidFill>
                  <a:srgbClr val="0000FF"/>
                </a:solidFill>
              </a:rPr>
              <a:t> </a:t>
            </a:r>
            <a:r>
              <a:rPr lang="uk-UA" b="1" dirty="0" err="1" smtClean="0">
                <a:solidFill>
                  <a:srgbClr val="0000FF"/>
                </a:solidFill>
              </a:rPr>
              <a:t>Новоселицького</a:t>
            </a:r>
            <a:r>
              <a:rPr lang="uk-UA" b="1" dirty="0" smtClean="0">
                <a:solidFill>
                  <a:srgbClr val="0000FF"/>
                </a:solidFill>
              </a:rPr>
              <a:t> району 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10243" name="Содержимое 3" descr="C:\Documents and Settings\User\Рабочий стол\Новая папка\Рисунок4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5656" y="1628801"/>
            <a:ext cx="6984776" cy="4464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Видовий склад ґедзів ,</a:t>
            </a:r>
            <a:br>
              <a:rPr lang="uk-UA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які призводять до стресу  корів</a:t>
            </a:r>
            <a:endParaRPr lang="ru-RU" sz="32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167837"/>
          <a:ext cx="8247831" cy="5428461"/>
        </p:xfrm>
        <a:graphic>
          <a:graphicData uri="http://schemas.openxmlformats.org/drawingml/2006/table">
            <a:tbl>
              <a:tblPr/>
              <a:tblGrid>
                <a:gridCol w="1180294"/>
                <a:gridCol w="1098130"/>
                <a:gridCol w="817921"/>
                <a:gridCol w="1512168"/>
                <a:gridCol w="653034"/>
                <a:gridCol w="2986284"/>
              </a:tblGrid>
              <a:tr h="763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одина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Кіл. видів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7288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rthropoda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Insecta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Diptera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Tabanidae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  <a:tab pos="295275" algn="l"/>
                          <a:tab pos="869950" algn="ctr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Tabanus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bovines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6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7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Tabanus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bromius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404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rthropoda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Insecta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Diptera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Haematopota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Haematopota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crassicornis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Wahlb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84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8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Усього видів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0500" algn="l"/>
                          <a:tab pos="266700" algn="l"/>
                          <a:tab pos="869950" algn="ctr"/>
                        </a:tabLst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		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334" name="Рисунок 5" descr="https://accrux.files.wordpress.com/2009/11/tc3a1bano28tabanusbovinus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2060575"/>
            <a:ext cx="20161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5" name="Рисунок 2" descr="http://www.entomart.be/images/INS-18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3284538"/>
            <a:ext cx="19446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6" name="Рисунок 11" descr="http://www.commanster.eu/commanster/Insects/Flies/SpFlies/Haematopota.crassicorni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4868863"/>
            <a:ext cx="2016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Добова динаміка впливу ґедзів на корів у 2014 році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28813"/>
          <a:ext cx="8229599" cy="4784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822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Години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Середня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Вплив ґедзів в липні,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екз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Індекс домінування,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Середня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Вплив  ґедзів в серпні,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екз</a:t>
                      </a: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Індекс домінування,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7,6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11,2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13,1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15,3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17,4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14,6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11,4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7,0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Усього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182</a:t>
                      </a:r>
                    </a:p>
                  </a:txBody>
                  <a:tcPr marT="45726" marB="45726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Добова динаміка впливу ґедзів на корів у 2015 році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28813"/>
          <a:ext cx="8229599" cy="4784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822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Години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Середня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Вплив ґедзів в липні,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екз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Індекс домінування,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Середня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Вплив ґедзів в серпні,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екз</a:t>
                      </a: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Індекс домінування,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17,3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7,6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25,4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11,4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28,1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24,3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29,6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19,5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28,4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17,4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27,9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17,8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19,0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12,4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23,1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7,0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4,7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22,5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6" marB="45726" horzOverflow="overflow"/>
                </a:tc>
              </a:tr>
              <a:tr h="358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Усього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25,6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258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24,4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185</a:t>
                      </a:r>
                    </a:p>
                  </a:txBody>
                  <a:tcPr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T="45726" marB="45726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1016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0000FF"/>
                </a:solidFill>
              </a:rPr>
              <a:t>ЗАХИСНА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uk-UA" b="1" dirty="0" smtClean="0">
                <a:solidFill>
                  <a:srgbClr val="0000FF"/>
                </a:solidFill>
              </a:rPr>
              <a:t> АКТИВНІСТЬ ТВАРИН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67544" y="1785938"/>
            <a:ext cx="8524056" cy="42941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uk-UA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415 рухів                                          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330 рухів</a:t>
            </a:r>
            <a:endParaRPr lang="ru-RU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Содержимое 3" descr="C:\Documents and Settings\User\Рабочий стол\Новая папка\Рисунок40.jpg"/>
          <p:cNvPicPr>
            <a:picLocks/>
          </p:cNvPicPr>
          <p:nvPr/>
        </p:nvPicPr>
        <p:blipFill>
          <a:blip r:embed="rId2" cstate="print"/>
          <a:srcRect l="38641" t="29764" r="22536" b="40471"/>
          <a:stretch>
            <a:fillRect/>
          </a:stretch>
        </p:blipFill>
        <p:spPr bwMode="auto">
          <a:xfrm>
            <a:off x="0" y="3286125"/>
            <a:ext cx="321468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5" descr="C:\Documents and Settings\User\Рабочий стол\Новая папка\Рисунок42.jpg"/>
          <p:cNvPicPr>
            <a:picLocks noChangeAspect="1" noChangeArrowheads="1"/>
          </p:cNvPicPr>
          <p:nvPr/>
        </p:nvPicPr>
        <p:blipFill>
          <a:blip r:embed="rId3" cstate="print"/>
          <a:srcRect l="75681" t="21628" b="28052"/>
          <a:stretch>
            <a:fillRect/>
          </a:stretch>
        </p:blipFill>
        <p:spPr bwMode="auto">
          <a:xfrm>
            <a:off x="6572250" y="3286125"/>
            <a:ext cx="25717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6" descr="C:\Documents and Settings\User\Рабочий стол\Новая папка\Рисунок41.jpg"/>
          <p:cNvPicPr>
            <a:picLocks noChangeAspect="1" noChangeArrowheads="1"/>
          </p:cNvPicPr>
          <p:nvPr/>
        </p:nvPicPr>
        <p:blipFill>
          <a:blip r:embed="rId4" cstate="print"/>
          <a:srcRect l="10245" t="38330" r="60143" b="30835"/>
          <a:stretch>
            <a:fillRect/>
          </a:stretch>
        </p:blipFill>
        <p:spPr bwMode="auto">
          <a:xfrm>
            <a:off x="3286125" y="3286125"/>
            <a:ext cx="31908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1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Способи профілактики стресів </a:t>
            </a:r>
            <a:br>
              <a:rPr lang="uk-UA" sz="3200" b="1" dirty="0" smtClean="0">
                <a:solidFill>
                  <a:srgbClr val="FF0000"/>
                </a:solidFill>
              </a:rPr>
            </a:br>
            <a:r>
              <a:rPr lang="uk-UA" sz="3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Профілактика і заходи захисту сільськогосподарських тварин від ґедзів </a:t>
            </a:r>
            <a:endParaRPr lang="ru-RU" sz="32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15" descr="2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50" y="1700808"/>
            <a:ext cx="3350146" cy="4320479"/>
          </a:xfrm>
          <a:noFill/>
        </p:spPr>
      </p:pic>
      <p:sp>
        <p:nvSpPr>
          <p:cNvPr id="22532" name="Rectangle 12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851921" y="1844675"/>
            <a:ext cx="5292080" cy="4013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b="1" dirty="0" smtClean="0">
                <a:solidFill>
                  <a:srgbClr val="000099"/>
                </a:solidFill>
              </a:rPr>
              <a:t>Протиепізоотичні заходи:</a:t>
            </a:r>
          </a:p>
          <a:p>
            <a:pPr eaLnBrk="1" hangingPunct="1">
              <a:lnSpc>
                <a:spcPct val="80000"/>
              </a:lnSpc>
            </a:pPr>
            <a:r>
              <a:rPr lang="uk-UA" dirty="0" smtClean="0">
                <a:solidFill>
                  <a:srgbClr val="000099"/>
                </a:solidFill>
              </a:rPr>
              <a:t>планова профілактика;</a:t>
            </a:r>
          </a:p>
          <a:p>
            <a:pPr eaLnBrk="1" hangingPunct="1">
              <a:lnSpc>
                <a:spcPct val="80000"/>
              </a:lnSpc>
            </a:pPr>
            <a:r>
              <a:rPr lang="uk-UA" dirty="0" smtClean="0">
                <a:solidFill>
                  <a:srgbClr val="000099"/>
                </a:solidFill>
              </a:rPr>
              <a:t>лікування.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b="1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b="1" dirty="0" smtClean="0">
                <a:solidFill>
                  <a:srgbClr val="000099"/>
                </a:solidFill>
              </a:rPr>
              <a:t>Боротьба з </a:t>
            </a:r>
            <a:r>
              <a:rPr lang="uk-UA" b="1" dirty="0" err="1" smtClean="0">
                <a:solidFill>
                  <a:srgbClr val="000099"/>
                </a:solidFill>
              </a:rPr>
              <a:t>гематофагами</a:t>
            </a:r>
            <a:r>
              <a:rPr lang="uk-UA" b="1" dirty="0" smtClean="0">
                <a:solidFill>
                  <a:srgbClr val="000099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</a:pPr>
            <a:r>
              <a:rPr lang="uk-UA" dirty="0" smtClean="0">
                <a:solidFill>
                  <a:srgbClr val="000099"/>
                </a:solidFill>
              </a:rPr>
              <a:t>біологічна;</a:t>
            </a:r>
          </a:p>
          <a:p>
            <a:pPr eaLnBrk="1" hangingPunct="1">
              <a:lnSpc>
                <a:spcPct val="80000"/>
              </a:lnSpc>
            </a:pPr>
            <a:r>
              <a:rPr lang="uk-UA" dirty="0" smtClean="0">
                <a:solidFill>
                  <a:srgbClr val="000099"/>
                </a:solidFill>
              </a:rPr>
              <a:t>механічна;</a:t>
            </a:r>
          </a:p>
          <a:p>
            <a:pPr eaLnBrk="1" hangingPunct="1">
              <a:lnSpc>
                <a:spcPct val="80000"/>
              </a:lnSpc>
            </a:pPr>
            <a:r>
              <a:rPr lang="uk-UA" dirty="0" smtClean="0">
                <a:solidFill>
                  <a:srgbClr val="000099"/>
                </a:solidFill>
              </a:rPr>
              <a:t>хімічна.</a:t>
            </a:r>
            <a:endParaRPr lang="ru-RU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000" b="1" dirty="0" smtClean="0">
                <a:solidFill>
                  <a:srgbClr val="FF0000"/>
                </a:solidFill>
              </a:rPr>
              <a:t>Препарати захисту від шкідників</a:t>
            </a:r>
            <a:r>
              <a:rPr lang="uk-UA" sz="4400" b="1" dirty="0" smtClean="0">
                <a:solidFill>
                  <a:srgbClr val="0000FF"/>
                </a:solidFill>
              </a:rPr>
              <a:t>                                 </a:t>
            </a:r>
            <a:r>
              <a:rPr lang="uk-UA" sz="4400" b="1" dirty="0" err="1" smtClean="0">
                <a:solidFill>
                  <a:srgbClr val="0000FF"/>
                </a:solidFill>
              </a:rPr>
              <a:t>Бутокс</a:t>
            </a:r>
            <a:r>
              <a:rPr lang="uk-UA" sz="4400" b="1" dirty="0" smtClean="0">
                <a:solidFill>
                  <a:srgbClr val="0000FF"/>
                </a:solidFill>
              </a:rPr>
              <a:t>                    </a:t>
            </a:r>
            <a:r>
              <a:rPr lang="uk-UA" sz="4400" b="1" dirty="0" err="1" smtClean="0">
                <a:solidFill>
                  <a:srgbClr val="0000FF"/>
                </a:solidFill>
              </a:rPr>
              <a:t>Нововерм</a:t>
            </a:r>
            <a:endParaRPr lang="ru-RU" sz="4400" b="1" dirty="0" smtClean="0">
              <a:solidFill>
                <a:srgbClr val="0000FF"/>
              </a:solidFill>
            </a:endParaRP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708920"/>
            <a:ext cx="3455987" cy="3744912"/>
          </a:xfrm>
        </p:spPr>
      </p:pic>
      <p:pic>
        <p:nvPicPr>
          <p:cNvPr id="23556" name="Picture 7" descr="http://ua.ukrzoovet.com.ua/pics/1_2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636912"/>
            <a:ext cx="4897437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3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Вплив ґедзів на продуктивність корів</a:t>
            </a:r>
            <a:endParaRPr lang="ru-RU" sz="32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1928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05361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Партія корів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І  тиждень</a:t>
                      </a:r>
                    </a:p>
                    <a:p>
                      <a:r>
                        <a:rPr lang="uk-UA" sz="2000" dirty="0" smtClean="0"/>
                        <a:t>(літри)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ІІ тиждень (літри)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ІІІ тиждень (літри)</a:t>
                      </a:r>
                      <a:endParaRPr lang="ru-RU" sz="2000" dirty="0"/>
                    </a:p>
                  </a:txBody>
                  <a:tcPr/>
                </a:tc>
              </a:tr>
              <a:tr h="511726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Контрольна 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286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279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274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11726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Дослідна 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230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248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Arial" pitchFamily="34" charset="0"/>
                          <a:cs typeface="Arial" pitchFamily="34" charset="0"/>
                        </a:rPr>
                        <a:t>249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67544" y="3068960"/>
          <a:ext cx="821537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2273300" y="-63500"/>
            <a:ext cx="4597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uk-UA" sz="3200" b="1">
                <a:solidFill>
                  <a:srgbClr val="FF0000"/>
                </a:solidFill>
                <a:cs typeface="Times New Roman" pitchFamily="18" charset="0"/>
              </a:rPr>
              <a:t>Продуктивність корів</a:t>
            </a:r>
            <a:endParaRPr lang="uk-UA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66144" cy="11430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Вплив температури на надої корів </a:t>
            </a:r>
            <a:endParaRPr lang="uk-UA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31640" y="1600200"/>
          <a:ext cx="735516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32"/>
                <a:gridCol w="1471032"/>
                <a:gridCol w="1471032"/>
                <a:gridCol w="1471032"/>
                <a:gridCol w="1471032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Породи</a:t>
                      </a:r>
                      <a:r>
                        <a:rPr lang="uk-UA" baseline="0" dirty="0" smtClean="0"/>
                        <a:t> корів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20</a:t>
                      </a:r>
                      <a:r>
                        <a:rPr lang="uk-UA" sz="800" dirty="0" smtClean="0"/>
                        <a:t>º </a:t>
                      </a:r>
                      <a:r>
                        <a:rPr lang="uk-UA" sz="1400" dirty="0" smtClean="0"/>
                        <a:t>С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25</a:t>
                      </a:r>
                      <a:r>
                        <a:rPr lang="uk-UA" sz="800" dirty="0" smtClean="0"/>
                        <a:t>º </a:t>
                      </a:r>
                      <a:r>
                        <a:rPr lang="uk-UA" sz="1400" dirty="0" smtClean="0"/>
                        <a:t>С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30</a:t>
                      </a:r>
                      <a:r>
                        <a:rPr lang="uk-UA" sz="800" dirty="0" smtClean="0"/>
                        <a:t>º </a:t>
                      </a:r>
                      <a:r>
                        <a:rPr lang="uk-UA" sz="1400" dirty="0" smtClean="0"/>
                        <a:t>С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40</a:t>
                      </a:r>
                      <a:r>
                        <a:rPr lang="uk-UA" sz="800" dirty="0" smtClean="0"/>
                        <a:t>º </a:t>
                      </a:r>
                      <a:r>
                        <a:rPr lang="uk-UA" sz="1400" dirty="0" smtClean="0"/>
                        <a:t>С</a:t>
                      </a:r>
                    </a:p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Голштинські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20 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20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19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14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dirty="0" smtClean="0"/>
                        <a:t>кг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Джерейські</a:t>
                      </a:r>
                      <a:r>
                        <a:rPr lang="uk-UA" dirty="0" smtClean="0"/>
                        <a:t>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22 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21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20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15 кг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Вплив температури на  процент жиру  у молоці корів</a:t>
            </a:r>
            <a:endParaRPr lang="uk-UA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87624" y="1556792"/>
          <a:ext cx="7509520" cy="125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904"/>
                <a:gridCol w="1501904"/>
                <a:gridCol w="1501904"/>
                <a:gridCol w="1501904"/>
                <a:gridCol w="1501904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Породи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корів 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Весняний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(Квітень)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Літній</a:t>
                      </a:r>
                    </a:p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(Липень)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Осінній</a:t>
                      </a:r>
                    </a:p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(Листопад)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Середній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показник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Голштинські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r>
                        <a:rPr lang="uk-U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2,9 %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4,2%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3,6%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Джерейські</a:t>
                      </a:r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4,2%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3,5%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4,5%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4,0%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Вплив</a:t>
            </a:r>
            <a:r>
              <a:rPr lang="ru-RU" b="1" dirty="0" smtClean="0">
                <a:solidFill>
                  <a:srgbClr val="FF0000"/>
                </a:solidFill>
              </a:rPr>
              <a:t> темпу </a:t>
            </a:r>
            <a:r>
              <a:rPr lang="ru-RU" b="1" dirty="0" err="1" smtClean="0">
                <a:solidFill>
                  <a:srgbClr val="FF0000"/>
                </a:solidFill>
              </a:rPr>
              <a:t>доїння</a:t>
            </a:r>
            <a:r>
              <a:rPr lang="ru-RU" b="1" dirty="0" smtClean="0">
                <a:solidFill>
                  <a:srgbClr val="FF0000"/>
                </a:solidFill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</a:rPr>
              <a:t>надій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жирність</a:t>
            </a:r>
            <a:r>
              <a:rPr lang="ru-RU" b="1" dirty="0" smtClean="0">
                <a:solidFill>
                  <a:srgbClr val="FF0000"/>
                </a:solidFill>
              </a:rPr>
              <a:t> молока</a:t>
            </a:r>
            <a:endParaRPr lang="uk-UA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87624" y="1556792"/>
          <a:ext cx="750952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904"/>
                <a:gridCol w="1501904"/>
                <a:gridCol w="1501904"/>
                <a:gridCol w="1501904"/>
                <a:gridCol w="1501904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Темп</a:t>
                      </a:r>
                      <a:r>
                        <a:rPr lang="uk-UA" baseline="0" dirty="0" smtClean="0"/>
                        <a:t> доїння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Тривалість доїння, </a:t>
                      </a:r>
                      <a:r>
                        <a:rPr kumimoji="0" lang="uk-UA" sz="14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хв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Добовий</a:t>
                      </a: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kumimoji="0" lang="uk-UA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надій, кг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Вміст жиру, %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Жиру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kumimoji="0" lang="ru-RU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добовому</a:t>
                      </a:r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надої</a:t>
                      </a:r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г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Звичайний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 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4,4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Повільний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7,7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20040"/>
            <a:ext cx="7643192" cy="1143000"/>
          </a:xfrm>
          <a:noFill/>
          <a:ln/>
        </p:spPr>
        <p:txBody>
          <a:bodyPr lIns="45720" tIns="0" rIns="45720" bIns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FF0000"/>
                </a:solidFill>
              </a:rPr>
              <a:t>          Способи профілактики стресів.</a:t>
            </a:r>
            <a:br>
              <a:rPr lang="uk-UA" sz="4000" b="1" dirty="0" smtClean="0">
                <a:solidFill>
                  <a:srgbClr val="FF0000"/>
                </a:solidFill>
              </a:rPr>
            </a:br>
            <a:r>
              <a:rPr lang="uk-UA" sz="4000" b="1" dirty="0" smtClean="0">
                <a:solidFill>
                  <a:srgbClr val="FF0000"/>
                </a:solidFill>
              </a:rPr>
              <a:t>            </a:t>
            </a:r>
            <a:r>
              <a:rPr lang="uk-UA" sz="4000" b="1" dirty="0" smtClean="0">
                <a:solidFill>
                  <a:srgbClr val="00B0F0"/>
                </a:solidFill>
              </a:rPr>
              <a:t>Збалансоване харчування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B0F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07704" y="1772816"/>
            <a:ext cx="6779096" cy="43581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uk-UA" sz="24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FF"/>
                </a:solidFill>
              </a:rPr>
              <a:t>                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Щоб бути конкурентоспроможним, сучасний виробник постійно вводить нововведення і знаходить нові методи і технології виробництва для зниження шкідливого наслідки стресів. </a:t>
            </a:r>
            <a:b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Тварини  забезпечені повноцінним, збалансованим харчуванням, сприятливим мікрокліматом і оптимальним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зоогігіенічним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режимом. Щоб уникнути величезних втрат ми зобов'язані використовувати тренованих і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стресостійкими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тварин,  що не вимагають особливих умов. </a:t>
            </a:r>
            <a:b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Прикладом появи сучасних технологій у тваринництві служить препарат  Байкал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ЕМ-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1. Технологія використання ефективних мікроорганізмів (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effective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microorganisms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EM) спочатку була розроблена на Окінава, Японія в 1980-х роках доктором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Теруа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Хігой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і до сьогоднішнього дня використовується приблизно в  80 різних країнах.   Технологія      Байкал EM  -1відкриває великі перспективи для тваринників.  Вона рентабельна, легко застосовується і дає чудові результати в знищення запахів, переробки відходів і виробництві компостований добрив. Змішані з питною водою Байкал </a:t>
            </a:r>
            <a:r>
              <a:rPr lang="uk-UA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ЕМ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-1препарати допомагають збалансувати мікрофлору в травному трактаті тварини. Неприємні запахи зменшуються, відсоток засвоюваності кормів збільшується, і здоров ‘ я тварин поліпшується. Потрібно близько місяця для того, щоб змінити склад мікрофлори кишечнику тварини. </a:t>
            </a:r>
            <a:r>
              <a:rPr lang="uk-UA" sz="2400" dirty="0" smtClean="0">
                <a:solidFill>
                  <a:srgbClr val="0000FF"/>
                </a:solidFill>
              </a:rPr>
              <a:t/>
            </a:r>
            <a:br>
              <a:rPr lang="uk-UA" sz="2400" dirty="0" smtClean="0">
                <a:solidFill>
                  <a:srgbClr val="0000FF"/>
                </a:solidFill>
              </a:rPr>
            </a:br>
            <a:endParaRPr lang="uk-UA" sz="2400" dirty="0" smtClean="0">
              <a:solidFill>
                <a:srgbClr val="0000FF"/>
              </a:solidFill>
            </a:endParaRPr>
          </a:p>
          <a:p>
            <a:pPr>
              <a:buFont typeface="Arial" charset="0"/>
              <a:buChar char="•"/>
            </a:pPr>
            <a:endParaRPr lang="uk-UA" sz="2400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Био-удобрение Байкал ЭМ-1, препарат ЭМ-технологии, Эффективные Микроорганиз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2123728" cy="259228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67587" grpI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/>
          <a:lstStyle/>
          <a:p>
            <a:r>
              <a:rPr lang="uk-UA" dirty="0" smtClean="0"/>
              <a:t>                    </a:t>
            </a:r>
            <a:r>
              <a:rPr lang="uk-UA" dirty="0" smtClean="0">
                <a:solidFill>
                  <a:srgbClr val="FF0000"/>
                </a:solidFill>
              </a:rPr>
              <a:t>Висновки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907632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 процесі проведеної роботи вивчалися причини виникнення стресів у сільськогосподарських тварин.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Найважливішим стрес - фактором, що впливає на організм тварин, є вплив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біологічн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ого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стресу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(шкідники -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гедзі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хімічног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стресу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9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дисбаланс живлення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фізичного  стресу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9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температура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результаті наших досліджень, проведених на пасовищах села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Стальнівці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період з липня по серпень 2014 та 2015 років, було зібрано і визначено 3 види ґедзів, що належать до 2-х родів: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Tabanus</a:t>
            </a:r>
            <a:r>
              <a:rPr lang="uk-UA" sz="29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bovinus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L., </a:t>
            </a:r>
            <a:r>
              <a:rPr lang="uk-UA" sz="29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bromius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L. та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Haematopota</a:t>
            </a:r>
            <a:r>
              <a:rPr lang="uk-UA" sz="29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сrassicornis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Wahlb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які впливають на корів та призводять  до появи стресів.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Тварина схильне негативного впливу стресу помітно втрачає у вазі, слабшає, зменшується надої молока , втрачає опірність захворюванням.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Температура впливає  на надої корів.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Температура впливає на процент жирності  корів 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Темп  </a:t>
            </a:r>
            <a:r>
              <a:rPr lang="ru-RU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доїння</a:t>
            </a: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надій</a:t>
            </a: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жирність</a:t>
            </a:r>
            <a:r>
              <a:rPr lang="ru-RU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молока.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Тваринницькі підприємства і ферми несуть значні економічні втрати.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 підвищенням індустріалізації виробництва тварина починає піддаватися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стессорам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досі незнайомим і невивченим, і в зв'язку з цим перед тваринниками  постійно постають завдання щодо поліпшення кормової, сировинний, кліматичної бази.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Однак при ліквідації стресового стану необхідно знати, що не всі стреси негативно впливають на тварин. Існують </a:t>
            </a:r>
            <a:r>
              <a:rPr lang="uk-UA" sz="29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срессори</a:t>
            </a:r>
            <a:r>
              <a:rPr lang="uk-UA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здатні тренувати організм і викликати позитивні емоції.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29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4"/>
          <p:cNvSpPr>
            <a:spLocks noChangeArrowheads="1" noChangeShapeType="1" noTextEdit="1"/>
          </p:cNvSpPr>
          <p:nvPr/>
        </p:nvSpPr>
        <p:spPr bwMode="auto">
          <a:xfrm>
            <a:off x="2143125" y="1714500"/>
            <a:ext cx="4968875" cy="3603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uk-UA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ДЯКУЮ ЗА УВАГУ !!!</a:t>
            </a:r>
          </a:p>
        </p:txBody>
      </p:sp>
      <p:pic>
        <p:nvPicPr>
          <p:cNvPr id="25603" name="Picture 5" descr="C:\Documents and Settings\User\Рабочий стол\Новая папка\Рисунок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2143125"/>
            <a:ext cx="7242001" cy="40719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388</TotalTime>
  <Words>865</Words>
  <Application>Microsoft Office PowerPoint</Application>
  <PresentationFormat>Экран (4:3)</PresentationFormat>
  <Paragraphs>346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Слайд 1</vt:lpstr>
      <vt:lpstr>Слайд 2</vt:lpstr>
      <vt:lpstr>Слайд 3</vt:lpstr>
      <vt:lpstr>  </vt:lpstr>
      <vt:lpstr>Слайд 5</vt:lpstr>
      <vt:lpstr>Пасовища с. Стальнівці Новоселицького району </vt:lpstr>
      <vt:lpstr>Видовий склад ґедзів , які призводять до стресу  корів</vt:lpstr>
      <vt:lpstr>Добова динаміка впливу ґедзів на корів у 2014 році</vt:lpstr>
      <vt:lpstr>Добова динаміка впливу ґедзів на корів у 2015 році</vt:lpstr>
      <vt:lpstr>ЗАХИСНА  АКТИВНІСТЬ ТВАРИН</vt:lpstr>
      <vt:lpstr>Способи профілактики стресів  Профілактика і заходи захисту сільськогосподарських тварин від ґедзів </vt:lpstr>
      <vt:lpstr> Препарати захисту від шкідників                                 Бутокс                    Нововерм</vt:lpstr>
      <vt:lpstr>Вплив ґедзів на продуктивність корів</vt:lpstr>
      <vt:lpstr>Вплив температури на надої корів </vt:lpstr>
      <vt:lpstr>Вплив температури на  процент жиру  у молоці корів</vt:lpstr>
      <vt:lpstr>Вплив темпу доїння на надій і жирність молока</vt:lpstr>
      <vt:lpstr>          Способи профілактики стресів.             Збалансоване харчування</vt:lpstr>
      <vt:lpstr>                    Висновки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57</cp:revision>
  <dcterms:created xsi:type="dcterms:W3CDTF">2016-03-30T04:23:47Z</dcterms:created>
  <dcterms:modified xsi:type="dcterms:W3CDTF">2016-04-06T06:37:52Z</dcterms:modified>
</cp:coreProperties>
</file>