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6" r:id="rId8"/>
    <p:sldId id="276" r:id="rId9"/>
    <p:sldId id="277" r:id="rId10"/>
    <p:sldId id="278" r:id="rId11"/>
    <p:sldId id="279" r:id="rId12"/>
    <p:sldId id="267" r:id="rId13"/>
    <p:sldId id="280" r:id="rId14"/>
    <p:sldId id="272" r:id="rId15"/>
    <p:sldId id="268" r:id="rId16"/>
    <p:sldId id="281" r:id="rId17"/>
    <p:sldId id="269" r:id="rId18"/>
    <p:sldId id="282" r:id="rId19"/>
    <p:sldId id="273" r:id="rId20"/>
    <p:sldId id="270" r:id="rId21"/>
    <p:sldId id="283" r:id="rId22"/>
    <p:sldId id="274" r:id="rId23"/>
    <p:sldId id="275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>
      <p:cViewPr varScale="1">
        <p:scale>
          <a:sx n="74" d="100"/>
          <a:sy n="74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3BE35-388A-4C45-9381-CD4928F58108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42C73B8E-F02B-4603-BFE6-EBCBA39A2E9D}">
      <dgm:prSet phldrT="[Текст]"/>
      <dgm:spPr/>
      <dgm:t>
        <a:bodyPr/>
        <a:lstStyle/>
        <a:p>
          <a:r>
            <a:rPr lang="en-US" dirty="0" smtClean="0"/>
            <a:t>“</a:t>
          </a:r>
          <a:r>
            <a:rPr lang="ru-RU" dirty="0" smtClean="0"/>
            <a:t>Луна-</a:t>
          </a:r>
          <a:r>
            <a:rPr lang="en-US" dirty="0" smtClean="0"/>
            <a:t>1</a:t>
          </a:r>
          <a:r>
            <a:rPr lang="uk-UA" dirty="0" smtClean="0"/>
            <a:t>”</a:t>
          </a:r>
          <a:endParaRPr lang="ru-RU" dirty="0"/>
        </a:p>
      </dgm:t>
    </dgm:pt>
    <dgm:pt modelId="{8A93297A-6650-48EE-ADE2-B2A82F6AA070}" type="parTrans" cxnId="{A2048761-D8CF-4ABF-9C89-C8E74BC84451}">
      <dgm:prSet/>
      <dgm:spPr/>
      <dgm:t>
        <a:bodyPr/>
        <a:lstStyle/>
        <a:p>
          <a:endParaRPr lang="ru-RU"/>
        </a:p>
      </dgm:t>
    </dgm:pt>
    <dgm:pt modelId="{B3B76889-6B2A-483E-87F0-A5CD85D2BFA1}" type="sibTrans" cxnId="{A2048761-D8CF-4ABF-9C89-C8E74BC84451}">
      <dgm:prSet/>
      <dgm:spPr/>
      <dgm:t>
        <a:bodyPr/>
        <a:lstStyle/>
        <a:p>
          <a:endParaRPr lang="ru-RU"/>
        </a:p>
      </dgm:t>
    </dgm:pt>
    <dgm:pt modelId="{94A99223-06B9-4292-8516-1ED46542C256}">
      <dgm:prSet phldrT="[Текст]"/>
      <dgm:spPr/>
      <dgm:t>
        <a:bodyPr/>
        <a:lstStyle/>
        <a:p>
          <a:r>
            <a:rPr lang="uk-UA" dirty="0" smtClean="0"/>
            <a:t>“Луна-2”</a:t>
          </a:r>
          <a:endParaRPr lang="ru-RU" dirty="0"/>
        </a:p>
      </dgm:t>
    </dgm:pt>
    <dgm:pt modelId="{F23F0267-2020-43EC-99B0-8A23F9045DDC}" type="parTrans" cxnId="{552B349D-3EA0-41D0-8884-BAEA40772CFB}">
      <dgm:prSet/>
      <dgm:spPr/>
      <dgm:t>
        <a:bodyPr/>
        <a:lstStyle/>
        <a:p>
          <a:endParaRPr lang="ru-RU"/>
        </a:p>
      </dgm:t>
    </dgm:pt>
    <dgm:pt modelId="{7F0C32CB-1566-4867-B887-CACFE08916D3}" type="sibTrans" cxnId="{552B349D-3EA0-41D0-8884-BAEA40772CFB}">
      <dgm:prSet/>
      <dgm:spPr/>
      <dgm:t>
        <a:bodyPr/>
        <a:lstStyle/>
        <a:p>
          <a:endParaRPr lang="ru-RU"/>
        </a:p>
      </dgm:t>
    </dgm:pt>
    <dgm:pt modelId="{F228A17D-0779-41A1-8D5C-C2937876883E}">
      <dgm:prSet phldrT="[Текст]"/>
      <dgm:spPr/>
      <dgm:t>
        <a:bodyPr/>
        <a:lstStyle/>
        <a:p>
          <a:r>
            <a:rPr lang="en-US" dirty="0" smtClean="0"/>
            <a:t>“</a:t>
          </a:r>
          <a:r>
            <a:rPr lang="uk-UA" dirty="0" smtClean="0"/>
            <a:t>Луна-3</a:t>
          </a:r>
          <a:r>
            <a:rPr lang="en-US" dirty="0" smtClean="0"/>
            <a:t>”</a:t>
          </a:r>
          <a:endParaRPr lang="ru-RU" dirty="0"/>
        </a:p>
      </dgm:t>
    </dgm:pt>
    <dgm:pt modelId="{57BB9A32-A7AD-4A81-807A-F8847AB0E69B}" type="parTrans" cxnId="{AA768402-1EA6-4337-8F6C-888169DB9E22}">
      <dgm:prSet/>
      <dgm:spPr/>
      <dgm:t>
        <a:bodyPr/>
        <a:lstStyle/>
        <a:p>
          <a:endParaRPr lang="ru-RU"/>
        </a:p>
      </dgm:t>
    </dgm:pt>
    <dgm:pt modelId="{9EEE6FE9-9AAE-41DE-B64F-EE7D71357476}" type="sibTrans" cxnId="{AA768402-1EA6-4337-8F6C-888169DB9E22}">
      <dgm:prSet/>
      <dgm:spPr/>
      <dgm:t>
        <a:bodyPr/>
        <a:lstStyle/>
        <a:p>
          <a:endParaRPr lang="ru-RU"/>
        </a:p>
      </dgm:t>
    </dgm:pt>
    <dgm:pt modelId="{4B4DEECB-DCA7-4DC7-B0AB-A93DF4389C72}" type="pres">
      <dgm:prSet presAssocID="{6453BE35-388A-4C45-9381-CD4928F58108}" presName="Name0" presStyleCnt="0">
        <dgm:presLayoutVars>
          <dgm:dir/>
          <dgm:resizeHandles val="exact"/>
        </dgm:presLayoutVars>
      </dgm:prSet>
      <dgm:spPr/>
    </dgm:pt>
    <dgm:pt modelId="{B2D6B345-E162-4979-B4FA-61A82712512B}" type="pres">
      <dgm:prSet presAssocID="{6453BE35-388A-4C45-9381-CD4928F58108}" presName="bkgdShp" presStyleLbl="alignAccFollowNode1" presStyleIdx="0" presStyleCnt="1" custScaleY="222222" custLinFactNeighborY="30555"/>
      <dgm:spPr/>
    </dgm:pt>
    <dgm:pt modelId="{DEB6C994-AFBE-4222-82F1-2C482A4FBB54}" type="pres">
      <dgm:prSet presAssocID="{6453BE35-388A-4C45-9381-CD4928F58108}" presName="linComp" presStyleCnt="0"/>
      <dgm:spPr/>
    </dgm:pt>
    <dgm:pt modelId="{3ED1C643-9B4A-47EB-8284-FA4D3933CFFA}" type="pres">
      <dgm:prSet presAssocID="{42C73B8E-F02B-4603-BFE6-EBCBA39A2E9D}" presName="compNode" presStyleCnt="0"/>
      <dgm:spPr/>
    </dgm:pt>
    <dgm:pt modelId="{FABD81E6-2CDB-429E-8DE7-3660657ED925}" type="pres">
      <dgm:prSet presAssocID="{42C73B8E-F02B-4603-BFE6-EBCBA39A2E9D}" presName="node" presStyleLbl="node1" presStyleIdx="0" presStyleCnt="3" custScaleY="35780" custLinFactNeighborX="2215" custLinFactNeighborY="-27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F9C41-D6B8-4FAB-8B5F-A5EC5AD8BD15}" type="pres">
      <dgm:prSet presAssocID="{42C73B8E-F02B-4603-BFE6-EBCBA39A2E9D}" presName="invisiNode" presStyleLbl="node1" presStyleIdx="0" presStyleCnt="3"/>
      <dgm:spPr/>
    </dgm:pt>
    <dgm:pt modelId="{6D8EAA0E-A087-42AB-9C99-82ACB777E9B1}" type="pres">
      <dgm:prSet presAssocID="{42C73B8E-F02B-4603-BFE6-EBCBA39A2E9D}" presName="imagNode" presStyleLbl="fgImgPlace1" presStyleIdx="0" presStyleCnt="3" custScaleX="105058" custScaleY="228450" custLinFactNeighborX="1718" custLinFactNeighborY="-454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BEF0C2-DAB0-46C4-86E0-6734B2C9CE30}" type="pres">
      <dgm:prSet presAssocID="{B3B76889-6B2A-483E-87F0-A5CD85D2BF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2E5407-6992-4791-BF5C-4A8C91E4D6E5}" type="pres">
      <dgm:prSet presAssocID="{94A99223-06B9-4292-8516-1ED46542C256}" presName="compNode" presStyleCnt="0"/>
      <dgm:spPr/>
    </dgm:pt>
    <dgm:pt modelId="{60A5C701-09DD-4CBF-858E-B0260FF6E445}" type="pres">
      <dgm:prSet presAssocID="{94A99223-06B9-4292-8516-1ED46542C256}" presName="node" presStyleLbl="node1" presStyleIdx="1" presStyleCnt="3" custScaleX="102542" custScaleY="34553" custLinFactNeighborX="1647" custLinFactNeighborY="-27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BFDFF-5A8B-45E4-AA06-9A4051118EED}" type="pres">
      <dgm:prSet presAssocID="{94A99223-06B9-4292-8516-1ED46542C256}" presName="invisiNode" presStyleLbl="node1" presStyleIdx="1" presStyleCnt="3"/>
      <dgm:spPr/>
    </dgm:pt>
    <dgm:pt modelId="{88A394B7-78E1-4547-ADA6-6C3D0C6118C5}" type="pres">
      <dgm:prSet presAssocID="{94A99223-06B9-4292-8516-1ED46542C256}" presName="imagNode" presStyleLbl="fgImgPlace1" presStyleIdx="1" presStyleCnt="3" custScaleX="108993" custScaleY="225465" custLinFactNeighborX="1763" custLinFactNeighborY="-470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4D5601-F5E5-455F-9ED2-88021DDC5BD8}" type="pres">
      <dgm:prSet presAssocID="{7F0C32CB-1566-4867-B887-CACFE08916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E52F3F-70A5-40FF-A6C7-07848F26515A}" type="pres">
      <dgm:prSet presAssocID="{F228A17D-0779-41A1-8D5C-C2937876883E}" presName="compNode" presStyleCnt="0"/>
      <dgm:spPr/>
    </dgm:pt>
    <dgm:pt modelId="{EAE53A1E-56B1-46E8-AA7A-46D24D7128B7}" type="pres">
      <dgm:prSet presAssocID="{F228A17D-0779-41A1-8D5C-C2937876883E}" presName="node" presStyleLbl="node1" presStyleIdx="2" presStyleCnt="3" custScaleY="35845" custLinFactNeighborX="5716" custLinFactNeighborY="-28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F11B1-5373-4CE5-BB71-0D5C379C5222}" type="pres">
      <dgm:prSet presAssocID="{F228A17D-0779-41A1-8D5C-C2937876883E}" presName="invisiNode" presStyleLbl="node1" presStyleIdx="2" presStyleCnt="3"/>
      <dgm:spPr/>
    </dgm:pt>
    <dgm:pt modelId="{41D86796-AF33-41C4-A5FF-CF01BEDAF833}" type="pres">
      <dgm:prSet presAssocID="{F228A17D-0779-41A1-8D5C-C2937876883E}" presName="imagNode" presStyleLbl="fgImgPlace1" presStyleIdx="2" presStyleCnt="3" custScaleX="107712" custScaleY="226966" custLinFactNeighborX="3207" custLinFactNeighborY="-479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BCC80FA-BD45-48B3-91DD-496BE0FAB740}" type="presOf" srcId="{94A99223-06B9-4292-8516-1ED46542C256}" destId="{60A5C701-09DD-4CBF-858E-B0260FF6E445}" srcOrd="0" destOrd="0" presId="urn:microsoft.com/office/officeart/2005/8/layout/pList2#1"/>
    <dgm:cxn modelId="{A2048761-D8CF-4ABF-9C89-C8E74BC84451}" srcId="{6453BE35-388A-4C45-9381-CD4928F58108}" destId="{42C73B8E-F02B-4603-BFE6-EBCBA39A2E9D}" srcOrd="0" destOrd="0" parTransId="{8A93297A-6650-48EE-ADE2-B2A82F6AA070}" sibTransId="{B3B76889-6B2A-483E-87F0-A5CD85D2BFA1}"/>
    <dgm:cxn modelId="{AA768402-1EA6-4337-8F6C-888169DB9E22}" srcId="{6453BE35-388A-4C45-9381-CD4928F58108}" destId="{F228A17D-0779-41A1-8D5C-C2937876883E}" srcOrd="2" destOrd="0" parTransId="{57BB9A32-A7AD-4A81-807A-F8847AB0E69B}" sibTransId="{9EEE6FE9-9AAE-41DE-B64F-EE7D71357476}"/>
    <dgm:cxn modelId="{584E3802-E196-4944-AE93-86993A4E2A92}" type="presOf" srcId="{7F0C32CB-1566-4867-B887-CACFE08916D3}" destId="{8F4D5601-F5E5-455F-9ED2-88021DDC5BD8}" srcOrd="0" destOrd="0" presId="urn:microsoft.com/office/officeart/2005/8/layout/pList2#1"/>
    <dgm:cxn modelId="{552B349D-3EA0-41D0-8884-BAEA40772CFB}" srcId="{6453BE35-388A-4C45-9381-CD4928F58108}" destId="{94A99223-06B9-4292-8516-1ED46542C256}" srcOrd="1" destOrd="0" parTransId="{F23F0267-2020-43EC-99B0-8A23F9045DDC}" sibTransId="{7F0C32CB-1566-4867-B887-CACFE08916D3}"/>
    <dgm:cxn modelId="{7355DB09-0C36-47FE-8BDB-DA6FB7D19A16}" type="presOf" srcId="{6453BE35-388A-4C45-9381-CD4928F58108}" destId="{4B4DEECB-DCA7-4DC7-B0AB-A93DF4389C72}" srcOrd="0" destOrd="0" presId="urn:microsoft.com/office/officeart/2005/8/layout/pList2#1"/>
    <dgm:cxn modelId="{55B54852-4042-474E-97B6-292F5EF93CF3}" type="presOf" srcId="{42C73B8E-F02B-4603-BFE6-EBCBA39A2E9D}" destId="{FABD81E6-2CDB-429E-8DE7-3660657ED925}" srcOrd="0" destOrd="0" presId="urn:microsoft.com/office/officeart/2005/8/layout/pList2#1"/>
    <dgm:cxn modelId="{7177BA97-6419-4521-BD0F-D67CEE7E21D6}" type="presOf" srcId="{B3B76889-6B2A-483E-87F0-A5CD85D2BFA1}" destId="{24BEF0C2-DAB0-46C4-86E0-6734B2C9CE30}" srcOrd="0" destOrd="0" presId="urn:microsoft.com/office/officeart/2005/8/layout/pList2#1"/>
    <dgm:cxn modelId="{807B7F34-0EA8-48F6-B7CB-8AE53508C849}" type="presOf" srcId="{F228A17D-0779-41A1-8D5C-C2937876883E}" destId="{EAE53A1E-56B1-46E8-AA7A-46D24D7128B7}" srcOrd="0" destOrd="0" presId="urn:microsoft.com/office/officeart/2005/8/layout/pList2#1"/>
    <dgm:cxn modelId="{EAC4A2E4-AAD2-4A16-B2D4-A76B4AA78837}" type="presParOf" srcId="{4B4DEECB-DCA7-4DC7-B0AB-A93DF4389C72}" destId="{B2D6B345-E162-4979-B4FA-61A82712512B}" srcOrd="0" destOrd="0" presId="urn:microsoft.com/office/officeart/2005/8/layout/pList2#1"/>
    <dgm:cxn modelId="{5608D646-B9E4-4B3B-9C75-20625AD01A7F}" type="presParOf" srcId="{4B4DEECB-DCA7-4DC7-B0AB-A93DF4389C72}" destId="{DEB6C994-AFBE-4222-82F1-2C482A4FBB54}" srcOrd="1" destOrd="0" presId="urn:microsoft.com/office/officeart/2005/8/layout/pList2#1"/>
    <dgm:cxn modelId="{5C668DD4-7029-45A6-9BFE-B1E1DCFDD2CE}" type="presParOf" srcId="{DEB6C994-AFBE-4222-82F1-2C482A4FBB54}" destId="{3ED1C643-9B4A-47EB-8284-FA4D3933CFFA}" srcOrd="0" destOrd="0" presId="urn:microsoft.com/office/officeart/2005/8/layout/pList2#1"/>
    <dgm:cxn modelId="{AC2269BF-23D7-4944-AB57-228E1E4D7B7F}" type="presParOf" srcId="{3ED1C643-9B4A-47EB-8284-FA4D3933CFFA}" destId="{FABD81E6-2CDB-429E-8DE7-3660657ED925}" srcOrd="0" destOrd="0" presId="urn:microsoft.com/office/officeart/2005/8/layout/pList2#1"/>
    <dgm:cxn modelId="{C6F9E46D-25B4-4008-B20F-F5D4D6BEAD68}" type="presParOf" srcId="{3ED1C643-9B4A-47EB-8284-FA4D3933CFFA}" destId="{04DF9C41-D6B8-4FAB-8B5F-A5EC5AD8BD15}" srcOrd="1" destOrd="0" presId="urn:microsoft.com/office/officeart/2005/8/layout/pList2#1"/>
    <dgm:cxn modelId="{F213FDC6-D347-4143-9301-71FC66FC964D}" type="presParOf" srcId="{3ED1C643-9B4A-47EB-8284-FA4D3933CFFA}" destId="{6D8EAA0E-A087-42AB-9C99-82ACB777E9B1}" srcOrd="2" destOrd="0" presId="urn:microsoft.com/office/officeart/2005/8/layout/pList2#1"/>
    <dgm:cxn modelId="{D2DCD39E-36F4-4198-9F7D-94907FB5D4D5}" type="presParOf" srcId="{DEB6C994-AFBE-4222-82F1-2C482A4FBB54}" destId="{24BEF0C2-DAB0-46C4-86E0-6734B2C9CE30}" srcOrd="1" destOrd="0" presId="urn:microsoft.com/office/officeart/2005/8/layout/pList2#1"/>
    <dgm:cxn modelId="{E63CFB83-8B61-4469-AF78-A6E9F3E9661C}" type="presParOf" srcId="{DEB6C994-AFBE-4222-82F1-2C482A4FBB54}" destId="{C22E5407-6992-4791-BF5C-4A8C91E4D6E5}" srcOrd="2" destOrd="0" presId="urn:microsoft.com/office/officeart/2005/8/layout/pList2#1"/>
    <dgm:cxn modelId="{2F065890-8761-4790-B048-095F2414A87B}" type="presParOf" srcId="{C22E5407-6992-4791-BF5C-4A8C91E4D6E5}" destId="{60A5C701-09DD-4CBF-858E-B0260FF6E445}" srcOrd="0" destOrd="0" presId="urn:microsoft.com/office/officeart/2005/8/layout/pList2#1"/>
    <dgm:cxn modelId="{6560B70B-D65A-4272-8A6A-84AF0708FAB9}" type="presParOf" srcId="{C22E5407-6992-4791-BF5C-4A8C91E4D6E5}" destId="{859BFDFF-5A8B-45E4-AA06-9A4051118EED}" srcOrd="1" destOrd="0" presId="urn:microsoft.com/office/officeart/2005/8/layout/pList2#1"/>
    <dgm:cxn modelId="{1B813DE0-136A-4FE0-B836-E83361B76B7D}" type="presParOf" srcId="{C22E5407-6992-4791-BF5C-4A8C91E4D6E5}" destId="{88A394B7-78E1-4547-ADA6-6C3D0C6118C5}" srcOrd="2" destOrd="0" presId="urn:microsoft.com/office/officeart/2005/8/layout/pList2#1"/>
    <dgm:cxn modelId="{A8B7C9F6-23CF-4A39-AFA0-51D844D91A6D}" type="presParOf" srcId="{DEB6C994-AFBE-4222-82F1-2C482A4FBB54}" destId="{8F4D5601-F5E5-455F-9ED2-88021DDC5BD8}" srcOrd="3" destOrd="0" presId="urn:microsoft.com/office/officeart/2005/8/layout/pList2#1"/>
    <dgm:cxn modelId="{8C1C5DA1-BFC7-4384-8793-34CA54952CF3}" type="presParOf" srcId="{DEB6C994-AFBE-4222-82F1-2C482A4FBB54}" destId="{56E52F3F-70A5-40FF-A6C7-07848F26515A}" srcOrd="4" destOrd="0" presId="urn:microsoft.com/office/officeart/2005/8/layout/pList2#1"/>
    <dgm:cxn modelId="{332E17BB-9CE9-4359-80CC-B2CA7F75538A}" type="presParOf" srcId="{56E52F3F-70A5-40FF-A6C7-07848F26515A}" destId="{EAE53A1E-56B1-46E8-AA7A-46D24D7128B7}" srcOrd="0" destOrd="0" presId="urn:microsoft.com/office/officeart/2005/8/layout/pList2#1"/>
    <dgm:cxn modelId="{D14E3746-62DF-44D3-B693-E6A05FD263A1}" type="presParOf" srcId="{56E52F3F-70A5-40FF-A6C7-07848F26515A}" destId="{1B6F11B1-5373-4CE5-BB71-0D5C379C5222}" srcOrd="1" destOrd="0" presId="urn:microsoft.com/office/officeart/2005/8/layout/pList2#1"/>
    <dgm:cxn modelId="{B6CFF39B-52C0-4EF9-A38D-9092F4BCE84C}" type="presParOf" srcId="{56E52F3F-70A5-40FF-A6C7-07848F26515A}" destId="{41D86796-AF33-41C4-A5FF-CF01BEDAF83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2CA1D-DD41-45DC-9338-8E20E711228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83090-E79D-4963-9099-C1950D1EB9FB}">
      <dgm:prSet phldrT="[Текст]" phldr="1"/>
      <dgm:spPr/>
      <dgm:t>
        <a:bodyPr/>
        <a:lstStyle/>
        <a:p>
          <a:endParaRPr lang="ru-RU" dirty="0"/>
        </a:p>
      </dgm:t>
    </dgm:pt>
    <dgm:pt modelId="{8B3B3124-DDD6-478D-B0BA-AB66904F8821}" type="parTrans" cxnId="{219EDFA5-A1C6-46D6-8510-FA5F987C23C5}">
      <dgm:prSet/>
      <dgm:spPr/>
      <dgm:t>
        <a:bodyPr/>
        <a:lstStyle/>
        <a:p>
          <a:endParaRPr lang="ru-RU"/>
        </a:p>
      </dgm:t>
    </dgm:pt>
    <dgm:pt modelId="{D63E6A60-784C-4BEA-853A-249F09900E2C}" type="sibTrans" cxnId="{219EDFA5-A1C6-46D6-8510-FA5F987C23C5}">
      <dgm:prSet/>
      <dgm:spPr/>
      <dgm:t>
        <a:bodyPr/>
        <a:lstStyle/>
        <a:p>
          <a:endParaRPr lang="ru-RU"/>
        </a:p>
      </dgm:t>
    </dgm:pt>
    <dgm:pt modelId="{C86422AF-01B7-4939-BB41-0A2709EC631A}" type="pres">
      <dgm:prSet presAssocID="{05B2CA1D-DD41-45DC-9338-8E20E71122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8BA73-7669-4BB2-A429-6922EEC7F782}" type="pres">
      <dgm:prSet presAssocID="{7D383090-E79D-4963-9099-C1950D1EB9FB}" presName="compNode" presStyleCnt="0"/>
      <dgm:spPr/>
    </dgm:pt>
    <dgm:pt modelId="{D18358C0-DCF5-45CD-9A33-9B71DA6E61BA}" type="pres">
      <dgm:prSet presAssocID="{7D383090-E79D-4963-9099-C1950D1EB9FB}" presName="pictRect" presStyleLbl="node1" presStyleIdx="0" presStyleCnt="1" custScaleX="217149" custScaleY="142860" custLinFactNeighborX="-1822" custLinFactNeighborY="56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E32572-9997-4CE8-90CC-54D5EBBBEC17}" type="pres">
      <dgm:prSet presAssocID="{7D383090-E79D-4963-9099-C1950D1EB9FB}" presName="textRect" presStyleLbl="revTx" presStyleIdx="0" presStyleCnt="1" custLinFactNeighborX="6110" custLinFactNeighborY="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6ED92-0914-49EE-A0DF-F2D327F6AC4A}" type="presOf" srcId="{05B2CA1D-DD41-45DC-9338-8E20E7112281}" destId="{C86422AF-01B7-4939-BB41-0A2709EC631A}" srcOrd="0" destOrd="0" presId="urn:microsoft.com/office/officeart/2005/8/layout/pList1#1"/>
    <dgm:cxn modelId="{38ED40F8-7B10-428F-BE98-339502D47164}" type="presOf" srcId="{7D383090-E79D-4963-9099-C1950D1EB9FB}" destId="{3AE32572-9997-4CE8-90CC-54D5EBBBEC17}" srcOrd="0" destOrd="0" presId="urn:microsoft.com/office/officeart/2005/8/layout/pList1#1"/>
    <dgm:cxn modelId="{219EDFA5-A1C6-46D6-8510-FA5F987C23C5}" srcId="{05B2CA1D-DD41-45DC-9338-8E20E7112281}" destId="{7D383090-E79D-4963-9099-C1950D1EB9FB}" srcOrd="0" destOrd="0" parTransId="{8B3B3124-DDD6-478D-B0BA-AB66904F8821}" sibTransId="{D63E6A60-784C-4BEA-853A-249F09900E2C}"/>
    <dgm:cxn modelId="{7CBDB05F-9DC1-4453-B772-BEED5D55E1A8}" type="presParOf" srcId="{C86422AF-01B7-4939-BB41-0A2709EC631A}" destId="{AE28BA73-7669-4BB2-A429-6922EEC7F782}" srcOrd="0" destOrd="0" presId="urn:microsoft.com/office/officeart/2005/8/layout/pList1#1"/>
    <dgm:cxn modelId="{985DBC4F-BC3A-49A3-9354-A194EA6AF884}" type="presParOf" srcId="{AE28BA73-7669-4BB2-A429-6922EEC7F782}" destId="{D18358C0-DCF5-45CD-9A33-9B71DA6E61BA}" srcOrd="0" destOrd="0" presId="urn:microsoft.com/office/officeart/2005/8/layout/pList1#1"/>
    <dgm:cxn modelId="{B216903D-EB74-46B1-83BD-C1715B47668C}" type="presParOf" srcId="{AE28BA73-7669-4BB2-A429-6922EEC7F782}" destId="{3AE32572-9997-4CE8-90CC-54D5EBBBEC17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6CD9E7-47B9-4DDB-B255-AC52CD256407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947D0F-7E6D-4E93-9795-77BED564EF5C}">
      <dgm:prSet phldrT="[Текст]" phldr="1"/>
      <dgm:spPr/>
      <dgm:t>
        <a:bodyPr/>
        <a:lstStyle/>
        <a:p>
          <a:endParaRPr lang="ru-RU"/>
        </a:p>
      </dgm:t>
    </dgm:pt>
    <dgm:pt modelId="{E369E264-CB2A-454C-AF16-46B4B1EDC3AA}" type="parTrans" cxnId="{BA8A5873-C78D-46C8-A82B-0916B7FD6F23}">
      <dgm:prSet/>
      <dgm:spPr/>
      <dgm:t>
        <a:bodyPr/>
        <a:lstStyle/>
        <a:p>
          <a:endParaRPr lang="ru-RU"/>
        </a:p>
      </dgm:t>
    </dgm:pt>
    <dgm:pt modelId="{396C9B05-55F0-46F8-8E66-8178B9E13766}" type="sibTrans" cxnId="{BA8A5873-C78D-46C8-A82B-0916B7FD6F23}">
      <dgm:prSet/>
      <dgm:spPr/>
      <dgm:t>
        <a:bodyPr/>
        <a:lstStyle/>
        <a:p>
          <a:endParaRPr lang="ru-RU"/>
        </a:p>
      </dgm:t>
    </dgm:pt>
    <dgm:pt modelId="{30AD6F48-E696-40FD-99FF-548FB31E5E3D}" type="pres">
      <dgm:prSet presAssocID="{406CD9E7-47B9-4DDB-B255-AC52CD2564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3A20CE-7290-48E2-B30C-EA33FEAA0F26}" type="pres">
      <dgm:prSet presAssocID="{05947D0F-7E6D-4E93-9795-77BED564EF5C}" presName="compNode" presStyleCnt="0"/>
      <dgm:spPr/>
    </dgm:pt>
    <dgm:pt modelId="{322EDB96-E92D-4ABE-80EA-CA5002489F5E}" type="pres">
      <dgm:prSet presAssocID="{05947D0F-7E6D-4E93-9795-77BED564EF5C}" presName="pictRect" presStyleLbl="node1" presStyleIdx="0" presStyleCnt="1" custScaleX="208502" custScaleY="150874" custLinFactNeighborX="2034" custLinFactNeighborY="86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E8A5D7-209A-4AE6-A418-072FDFE2D0E1}" type="pres">
      <dgm:prSet presAssocID="{05947D0F-7E6D-4E93-9795-77BED564EF5C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7DF5D-2FD0-4334-9507-113BA392F6D7}" type="presOf" srcId="{05947D0F-7E6D-4E93-9795-77BED564EF5C}" destId="{E6E8A5D7-209A-4AE6-A418-072FDFE2D0E1}" srcOrd="0" destOrd="0" presId="urn:microsoft.com/office/officeart/2005/8/layout/pList1#2"/>
    <dgm:cxn modelId="{BA8A5873-C78D-46C8-A82B-0916B7FD6F23}" srcId="{406CD9E7-47B9-4DDB-B255-AC52CD256407}" destId="{05947D0F-7E6D-4E93-9795-77BED564EF5C}" srcOrd="0" destOrd="0" parTransId="{E369E264-CB2A-454C-AF16-46B4B1EDC3AA}" sibTransId="{396C9B05-55F0-46F8-8E66-8178B9E13766}"/>
    <dgm:cxn modelId="{6AEAE7E6-3155-451A-9FF9-633E21984913}" type="presOf" srcId="{406CD9E7-47B9-4DDB-B255-AC52CD256407}" destId="{30AD6F48-E696-40FD-99FF-548FB31E5E3D}" srcOrd="0" destOrd="0" presId="urn:microsoft.com/office/officeart/2005/8/layout/pList1#2"/>
    <dgm:cxn modelId="{FA63510A-78A4-4DBE-A5B4-C613AD886024}" type="presParOf" srcId="{30AD6F48-E696-40FD-99FF-548FB31E5E3D}" destId="{D73A20CE-7290-48E2-B30C-EA33FEAA0F26}" srcOrd="0" destOrd="0" presId="urn:microsoft.com/office/officeart/2005/8/layout/pList1#2"/>
    <dgm:cxn modelId="{22171F72-EEB5-46E1-930B-5821390078DB}" type="presParOf" srcId="{D73A20CE-7290-48E2-B30C-EA33FEAA0F26}" destId="{322EDB96-E92D-4ABE-80EA-CA5002489F5E}" srcOrd="0" destOrd="0" presId="urn:microsoft.com/office/officeart/2005/8/layout/pList1#2"/>
    <dgm:cxn modelId="{8F682F43-9316-47F4-867B-CB1EC40A6A07}" type="presParOf" srcId="{D73A20CE-7290-48E2-B30C-EA33FEAA0F26}" destId="{E6E8A5D7-209A-4AE6-A418-072FDFE2D0E1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46624-F102-4837-A857-DB1659BD63C4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7F7276-EECF-41A1-9940-ACF48E2B773C}">
      <dgm:prSet phldrT="[Текст]"/>
      <dgm:spPr/>
      <dgm:t>
        <a:bodyPr/>
        <a:lstStyle/>
        <a:p>
          <a:r>
            <a:rPr lang="uk-UA" dirty="0" smtClean="0"/>
            <a:t>1-низхідний</a:t>
          </a:r>
        </a:p>
        <a:p>
          <a:r>
            <a:rPr lang="uk-UA" dirty="0" smtClean="0"/>
            <a:t>2-висхідний </a:t>
          </a:r>
          <a:endParaRPr lang="ru-RU" dirty="0"/>
        </a:p>
      </dgm:t>
    </dgm:pt>
    <dgm:pt modelId="{7AF68CB2-DEC8-4410-9148-333938BB48C8}" type="parTrans" cxnId="{6F2256E1-6FE6-4D5B-BFE5-C80A24D841C0}">
      <dgm:prSet/>
      <dgm:spPr/>
      <dgm:t>
        <a:bodyPr/>
        <a:lstStyle/>
        <a:p>
          <a:endParaRPr lang="ru-RU"/>
        </a:p>
      </dgm:t>
    </dgm:pt>
    <dgm:pt modelId="{92736F85-EB92-456D-BC8A-6BA9CC2F27F2}" type="sibTrans" cxnId="{6F2256E1-6FE6-4D5B-BFE5-C80A24D841C0}">
      <dgm:prSet/>
      <dgm:spPr/>
      <dgm:t>
        <a:bodyPr/>
        <a:lstStyle/>
        <a:p>
          <a:endParaRPr lang="ru-RU"/>
        </a:p>
      </dgm:t>
    </dgm:pt>
    <dgm:pt modelId="{01DF0918-6D98-48B2-9BB1-4EBBA34CFD59}" type="pres">
      <dgm:prSet presAssocID="{DB846624-F102-4837-A857-DB1659BD63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752084-53D2-4200-8380-D051705655F4}" type="pres">
      <dgm:prSet presAssocID="{0F7F7276-EECF-41A1-9940-ACF48E2B773C}" presName="compNode" presStyleCnt="0"/>
      <dgm:spPr/>
    </dgm:pt>
    <dgm:pt modelId="{BE672325-59E6-42ED-8168-8EA47460C46A}" type="pres">
      <dgm:prSet presAssocID="{0F7F7276-EECF-41A1-9940-ACF48E2B773C}" presName="pictRect" presStyleLbl="node1" presStyleIdx="0" presStyleCnt="1" custScaleX="128420" custScaleY="125820" custLinFactNeighborX="294" custLinFactNeighborY="44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5D99E0-3C86-4C2B-AA2B-D4D425C141DA}" type="pres">
      <dgm:prSet presAssocID="{0F7F7276-EECF-41A1-9940-ACF48E2B773C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FA791C-7C9A-41B3-B9EA-0CFC0092E9D2}" type="presOf" srcId="{DB846624-F102-4837-A857-DB1659BD63C4}" destId="{01DF0918-6D98-48B2-9BB1-4EBBA34CFD59}" srcOrd="0" destOrd="0" presId="urn:microsoft.com/office/officeart/2005/8/layout/pList1#3"/>
    <dgm:cxn modelId="{28F29AC4-B001-411E-94EC-E227CAB57024}" type="presOf" srcId="{0F7F7276-EECF-41A1-9940-ACF48E2B773C}" destId="{225D99E0-3C86-4C2B-AA2B-D4D425C141DA}" srcOrd="0" destOrd="0" presId="urn:microsoft.com/office/officeart/2005/8/layout/pList1#3"/>
    <dgm:cxn modelId="{6F2256E1-6FE6-4D5B-BFE5-C80A24D841C0}" srcId="{DB846624-F102-4837-A857-DB1659BD63C4}" destId="{0F7F7276-EECF-41A1-9940-ACF48E2B773C}" srcOrd="0" destOrd="0" parTransId="{7AF68CB2-DEC8-4410-9148-333938BB48C8}" sibTransId="{92736F85-EB92-456D-BC8A-6BA9CC2F27F2}"/>
    <dgm:cxn modelId="{65E32B8F-84FE-49BF-9048-AEA189F2430B}" type="presParOf" srcId="{01DF0918-6D98-48B2-9BB1-4EBBA34CFD59}" destId="{D4752084-53D2-4200-8380-D051705655F4}" srcOrd="0" destOrd="0" presId="urn:microsoft.com/office/officeart/2005/8/layout/pList1#3"/>
    <dgm:cxn modelId="{320DE35F-8296-469C-9046-2D7E4B2A0FBD}" type="presParOf" srcId="{D4752084-53D2-4200-8380-D051705655F4}" destId="{BE672325-59E6-42ED-8168-8EA47460C46A}" srcOrd="0" destOrd="0" presId="urn:microsoft.com/office/officeart/2005/8/layout/pList1#3"/>
    <dgm:cxn modelId="{CEB00785-848E-4F1D-ACDB-AFC9ACF7FEA1}" type="presParOf" srcId="{D4752084-53D2-4200-8380-D051705655F4}" destId="{225D99E0-3C86-4C2B-AA2B-D4D425C141DA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6B345-E162-4979-B4FA-61A82712512B}">
      <dsp:nvSpPr>
        <dsp:cNvPr id="0" name=""/>
        <dsp:cNvSpPr/>
      </dsp:nvSpPr>
      <dsp:spPr>
        <a:xfrm>
          <a:off x="0" y="4"/>
          <a:ext cx="8229600" cy="416591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EAA0E-A087-42AB-9C99-82ACB777E9B1}">
      <dsp:nvSpPr>
        <dsp:cNvPr id="0" name=""/>
        <dsp:cNvSpPr/>
      </dsp:nvSpPr>
      <dsp:spPr>
        <a:xfrm>
          <a:off x="287344" y="25690"/>
          <a:ext cx="2377018" cy="31406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81E6-2CDB-429E-8DE7-3660657ED925}">
      <dsp:nvSpPr>
        <dsp:cNvPr id="0" name=""/>
        <dsp:cNvSpPr/>
      </dsp:nvSpPr>
      <dsp:spPr>
        <a:xfrm rot="10800000">
          <a:off x="355810" y="3266052"/>
          <a:ext cx="2262577" cy="8198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</a:t>
          </a:r>
          <a:r>
            <a:rPr lang="ru-RU" sz="2400" kern="1200" dirty="0" smtClean="0"/>
            <a:t>Луна-</a:t>
          </a:r>
          <a:r>
            <a:rPr lang="en-US" sz="2400" kern="1200" dirty="0" smtClean="0"/>
            <a:t>1</a:t>
          </a:r>
          <a:r>
            <a:rPr lang="uk-UA" sz="2400" kern="1200" dirty="0" smtClean="0"/>
            <a:t>”</a:t>
          </a:r>
          <a:endParaRPr lang="ru-RU" sz="2400" kern="1200" dirty="0"/>
        </a:p>
      </dsp:txBody>
      <dsp:txXfrm rot="10800000">
        <a:off x="381022" y="3266052"/>
        <a:ext cx="2212153" cy="794599"/>
      </dsp:txXfrm>
    </dsp:sp>
    <dsp:sp modelId="{88A394B7-78E1-4547-ADA6-6C3D0C6118C5}">
      <dsp:nvSpPr>
        <dsp:cNvPr id="0" name=""/>
        <dsp:cNvSpPr/>
      </dsp:nvSpPr>
      <dsp:spPr>
        <a:xfrm>
          <a:off x="2891639" y="20129"/>
          <a:ext cx="2466051" cy="3099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5C701-09DD-4CBF-858E-B0260FF6E445}">
      <dsp:nvSpPr>
        <dsp:cNvPr id="0" name=""/>
        <dsp:cNvSpPr/>
      </dsp:nvSpPr>
      <dsp:spPr>
        <a:xfrm rot="10800000">
          <a:off x="2961994" y="3266040"/>
          <a:ext cx="2320092" cy="7916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“Луна-2”</a:t>
          </a:r>
          <a:endParaRPr lang="ru-RU" sz="2400" kern="1200" dirty="0"/>
        </a:p>
      </dsp:txBody>
      <dsp:txXfrm rot="10800000">
        <a:off x="2986341" y="3266040"/>
        <a:ext cx="2271398" cy="767351"/>
      </dsp:txXfrm>
    </dsp:sp>
    <dsp:sp modelId="{41D86796-AF33-41C4-A5FF-CF01BEDAF833}">
      <dsp:nvSpPr>
        <dsp:cNvPr id="0" name=""/>
        <dsp:cNvSpPr/>
      </dsp:nvSpPr>
      <dsp:spPr>
        <a:xfrm>
          <a:off x="5616619" y="0"/>
          <a:ext cx="2437067" cy="31202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53A1E-56B1-46E8-AA7A-46D24D7128B7}">
      <dsp:nvSpPr>
        <dsp:cNvPr id="0" name=""/>
        <dsp:cNvSpPr/>
      </dsp:nvSpPr>
      <dsp:spPr>
        <a:xfrm rot="10800000">
          <a:off x="5760632" y="3240359"/>
          <a:ext cx="2262577" cy="8213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</a:t>
          </a:r>
          <a:r>
            <a:rPr lang="uk-UA" sz="2400" kern="1200" dirty="0" smtClean="0"/>
            <a:t>Луна-3</a:t>
          </a:r>
          <a:r>
            <a:rPr lang="en-US" sz="2400" kern="1200" dirty="0" smtClean="0"/>
            <a:t>”</a:t>
          </a:r>
          <a:endParaRPr lang="ru-RU" sz="2400" kern="1200" dirty="0"/>
        </a:p>
      </dsp:txBody>
      <dsp:txXfrm rot="10800000">
        <a:off x="5785890" y="3240359"/>
        <a:ext cx="2212061" cy="796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58C0-DCF5-45CD-9A33-9B71DA6E61BA}">
      <dsp:nvSpPr>
        <dsp:cNvPr id="0" name=""/>
        <dsp:cNvSpPr/>
      </dsp:nvSpPr>
      <dsp:spPr>
        <a:xfrm>
          <a:off x="0" y="147659"/>
          <a:ext cx="8134058" cy="368705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32572-9997-4CE8-90CC-54D5EBBBEC17}">
      <dsp:nvSpPr>
        <dsp:cNvPr id="0" name=""/>
        <dsp:cNvSpPr/>
      </dsp:nvSpPr>
      <dsp:spPr>
        <a:xfrm>
          <a:off x="2429573" y="3136254"/>
          <a:ext cx="3745841" cy="138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391160" rIns="391160" bIns="0" numCol="1" spcCol="1270" anchor="t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2429573" y="3136254"/>
        <a:ext cx="3745841" cy="1389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DB96-E92D-4ABE-80EA-CA5002489F5E}">
      <dsp:nvSpPr>
        <dsp:cNvPr id="0" name=""/>
        <dsp:cNvSpPr/>
      </dsp:nvSpPr>
      <dsp:spPr>
        <a:xfrm>
          <a:off x="370382" y="219679"/>
          <a:ext cx="7637854" cy="380798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8A5D7-209A-4AE6-A418-072FDFE2D0E1}">
      <dsp:nvSpPr>
        <dsp:cNvPr id="0" name=""/>
        <dsp:cNvSpPr/>
      </dsp:nvSpPr>
      <dsp:spPr>
        <a:xfrm>
          <a:off x="2283197" y="3166438"/>
          <a:ext cx="3663204" cy="135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2283197" y="3166438"/>
        <a:ext cx="3663204" cy="1359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72325-59E6-42ED-8168-8EA47460C46A}">
      <dsp:nvSpPr>
        <dsp:cNvPr id="0" name=""/>
        <dsp:cNvSpPr/>
      </dsp:nvSpPr>
      <dsp:spPr>
        <a:xfrm>
          <a:off x="1152140" y="144001"/>
          <a:ext cx="5952574" cy="401828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D99E0-3C86-4C2B-AA2B-D4D425C141DA}">
      <dsp:nvSpPr>
        <dsp:cNvPr id="0" name=""/>
        <dsp:cNvSpPr/>
      </dsp:nvSpPr>
      <dsp:spPr>
        <a:xfrm>
          <a:off x="1797180" y="3607451"/>
          <a:ext cx="4635239" cy="171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1-низхідний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2-висхідний </a:t>
          </a:r>
          <a:endParaRPr lang="ru-RU" sz="3400" kern="1200" dirty="0"/>
        </a:p>
      </dsp:txBody>
      <dsp:txXfrm>
        <a:off x="1797180" y="3607451"/>
        <a:ext cx="4635239" cy="1719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МІСЯЦЬ. ЗАТЕМНЕННЯ МІСЯЦЯ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2700" b="0" dirty="0" smtClean="0"/>
              <a:t>Н</a:t>
            </a:r>
            <a:r>
              <a:rPr lang="uk-UA" sz="2700" b="0" dirty="0" smtClean="0"/>
              <a:t>омінація: «Астрономія»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err="1" smtClean="0"/>
              <a:t>Фонтош</a:t>
            </a:r>
            <a:r>
              <a:rPr lang="uk-UA" b="1" dirty="0" smtClean="0"/>
              <a:t> Валерія Валеріївна,</a:t>
            </a:r>
            <a:endParaRPr lang="ru-RU" dirty="0" smtClean="0"/>
          </a:p>
          <a:p>
            <a:r>
              <a:rPr lang="uk-UA" dirty="0" smtClean="0"/>
              <a:t>учениця 9-А класу</a:t>
            </a:r>
            <a:endParaRPr lang="ru-RU" dirty="0" smtClean="0"/>
          </a:p>
          <a:p>
            <a:r>
              <a:rPr lang="uk-UA" dirty="0" err="1" smtClean="0"/>
              <a:t>Рокосівської</a:t>
            </a:r>
            <a:r>
              <a:rPr lang="uk-UA" dirty="0" smtClean="0"/>
              <a:t> загальноосвітньої школи І-ІІІ ступенів</a:t>
            </a:r>
            <a:endParaRPr lang="ru-RU" dirty="0" smtClean="0"/>
          </a:p>
          <a:p>
            <a:r>
              <a:rPr lang="uk-UA" dirty="0" smtClean="0"/>
              <a:t>Хустської районної державної адміністрації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000" dirty="0" smtClean="0"/>
              <a:t>  Матеріали </a:t>
            </a:r>
            <a:r>
              <a:rPr lang="uk-UA" sz="2000" dirty="0"/>
              <a:t>для вивчення хімічного складу поверхневого шару Місяця відібрані із семи морських районів </a:t>
            </a:r>
            <a:r>
              <a:rPr lang="uk-UA" sz="2000" dirty="0" smtClean="0"/>
              <a:t>Місяця.</a:t>
            </a:r>
          </a:p>
          <a:p>
            <a:pPr marL="109728" indent="0">
              <a:buNone/>
            </a:pPr>
            <a:r>
              <a:rPr lang="uk-UA" sz="2000" dirty="0"/>
              <a:t>Місячна поверхня покрита шаром дрібного каменистого матеріалу, який називають реголіт. Реголіт, аналогів якого серед зелених порід немає, складається з дрібних пилових частинок, </a:t>
            </a:r>
            <a:r>
              <a:rPr lang="uk-UA" sz="2000" dirty="0" err="1"/>
              <a:t>склянних</a:t>
            </a:r>
            <a:r>
              <a:rPr lang="uk-UA" sz="2000" dirty="0"/>
              <a:t> кульок, матеріали подібні до гальки, і дрібних кам’янистих уламків, які утворилися від постійного метеоритного бомбардування. Товщина реголіту від кілька сантиметрів до десятків метрів</a:t>
            </a:r>
            <a:r>
              <a:rPr lang="uk-UA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Мінеральний</a:t>
            </a:r>
            <a:r>
              <a:rPr lang="ru-RU" sz="2000" dirty="0"/>
              <a:t> склад </a:t>
            </a:r>
            <a:r>
              <a:rPr lang="ru-RU" sz="2000" dirty="0" err="1"/>
              <a:t>місячного</a:t>
            </a:r>
            <a:r>
              <a:rPr lang="ru-RU" sz="2000" dirty="0"/>
              <a:t> грунту схожий до </a:t>
            </a:r>
            <a:r>
              <a:rPr lang="ru-RU" sz="2000" dirty="0" err="1"/>
              <a:t>земних</a:t>
            </a:r>
            <a:r>
              <a:rPr lang="ru-RU" sz="2000" dirty="0"/>
              <a:t> </a:t>
            </a:r>
            <a:r>
              <a:rPr lang="ru-RU" sz="2000" dirty="0" err="1"/>
              <a:t>базальтів</a:t>
            </a:r>
            <a:r>
              <a:rPr lang="ru-RU" sz="2000" dirty="0"/>
              <a:t>, </a:t>
            </a:r>
            <a:r>
              <a:rPr lang="ru-RU" sz="2000" dirty="0" err="1"/>
              <a:t>норитів</a:t>
            </a:r>
            <a:r>
              <a:rPr lang="ru-RU" sz="2000" dirty="0"/>
              <a:t>, </a:t>
            </a:r>
            <a:r>
              <a:rPr lang="ru-RU" sz="2000" dirty="0" err="1" smtClean="0"/>
              <a:t>анартозитів</a:t>
            </a:r>
            <a:endParaRPr lang="ru-RU" sz="2000" dirty="0" smtClean="0"/>
          </a:p>
          <a:p>
            <a:pPr marL="109728" indent="0">
              <a:buNone/>
            </a:pPr>
            <a:r>
              <a:rPr lang="uk-UA" sz="2000" dirty="0" smtClean="0"/>
              <a:t>  Хімічними </a:t>
            </a:r>
            <a:r>
              <a:rPr lang="uk-UA" sz="2000" dirty="0"/>
              <a:t>елементами на Місяці є кисень, кремній, залізо, кальцій, алюміній, магній, титан та натрій. </a:t>
            </a:r>
            <a:r>
              <a:rPr lang="ru-RU" sz="2000" dirty="0" err="1"/>
              <a:t>Всі</a:t>
            </a:r>
            <a:r>
              <a:rPr lang="ru-RU" sz="2000" dirty="0"/>
              <a:t> вони </a:t>
            </a:r>
            <a:r>
              <a:rPr lang="ru-RU" sz="2000" dirty="0" err="1"/>
              <a:t>знаходяться</a:t>
            </a:r>
            <a:r>
              <a:rPr lang="ru-RU" sz="2000" dirty="0"/>
              <a:t> у </a:t>
            </a:r>
            <a:r>
              <a:rPr lang="ru-RU" sz="2000" dirty="0" err="1"/>
              <a:t>сполуках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оксиди</a:t>
            </a:r>
            <a:r>
              <a:rPr lang="ru-RU" sz="2000" dirty="0"/>
              <a:t>. Вони </a:t>
            </a:r>
            <a:r>
              <a:rPr lang="ru-RU" sz="2000" dirty="0" err="1"/>
              <a:t>входять</a:t>
            </a:r>
            <a:r>
              <a:rPr lang="ru-RU" sz="2000" dirty="0"/>
              <a:t> у склад </a:t>
            </a:r>
            <a:r>
              <a:rPr lang="ru-RU" sz="2000" dirty="0" err="1"/>
              <a:t>мінералів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формують</a:t>
            </a:r>
            <a:r>
              <a:rPr lang="ru-RU" sz="2000" dirty="0"/>
              <a:t> </a:t>
            </a:r>
            <a:r>
              <a:rPr lang="ru-RU" sz="2000" dirty="0" err="1"/>
              <a:t>місячну</a:t>
            </a:r>
            <a:r>
              <a:rPr lang="ru-RU" sz="2000" dirty="0"/>
              <a:t> породу. В </a:t>
            </a:r>
            <a:r>
              <a:rPr lang="ru-RU" sz="2000" dirty="0" err="1"/>
              <a:t>поверхневих</a:t>
            </a:r>
            <a:r>
              <a:rPr lang="ru-RU" sz="2000" dirty="0"/>
              <a:t> шарах золото, платина і </a:t>
            </a:r>
            <a:r>
              <a:rPr lang="ru-RU" sz="2000" dirty="0" err="1"/>
              <a:t>нікель</a:t>
            </a:r>
            <a:r>
              <a:rPr lang="ru-RU" sz="2000" dirty="0"/>
              <a:t> </a:t>
            </a:r>
            <a:r>
              <a:rPr lang="ru-RU" sz="2000" dirty="0" err="1"/>
              <a:t>відсутні</a:t>
            </a:r>
            <a:r>
              <a:rPr lang="ru-RU" sz="2000" dirty="0"/>
              <a:t> тому,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вступають</a:t>
            </a:r>
            <a:r>
              <a:rPr lang="ru-RU" sz="2000" dirty="0"/>
              <a:t> у </a:t>
            </a:r>
            <a:r>
              <a:rPr lang="ru-RU" sz="2000" dirty="0" err="1"/>
              <a:t>реакцію</a:t>
            </a:r>
            <a:r>
              <a:rPr lang="ru-RU" sz="2000" dirty="0"/>
              <a:t> з киснем.</a:t>
            </a:r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Чим покрита поверхня Місяця?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8682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uk-UA" sz="2000" dirty="0" smtClean="0"/>
              <a:t>З давніх часів </a:t>
            </a:r>
            <a:r>
              <a:rPr lang="uk-UA" sz="2000" dirty="0"/>
              <a:t>людина мріяла про політ у </a:t>
            </a:r>
            <a:r>
              <a:rPr lang="uk-UA" sz="2000" dirty="0" smtClean="0"/>
              <a:t>космос. </a:t>
            </a:r>
          </a:p>
          <a:p>
            <a:pPr marL="109728" indent="0">
              <a:buNone/>
            </a:pPr>
            <a:r>
              <a:rPr lang="uk-UA" sz="2000" dirty="0"/>
              <a:t>Герой французького письменника </a:t>
            </a:r>
            <a:r>
              <a:rPr lang="uk-UA" sz="2000" dirty="0" err="1"/>
              <a:t>Сирано</a:t>
            </a:r>
            <a:r>
              <a:rPr lang="uk-UA" sz="2000" dirty="0"/>
              <a:t> де Бержерака дібрався до Місяця, підкидуючи великий магніт, який притягував залізну колісницю. А в опері </a:t>
            </a:r>
            <a:r>
              <a:rPr lang="uk-UA" sz="2000" dirty="0" err="1"/>
              <a:t>Гайдна</a:t>
            </a:r>
            <a:r>
              <a:rPr lang="uk-UA" sz="2000" dirty="0"/>
              <a:t> </a:t>
            </a:r>
            <a:r>
              <a:rPr lang="uk-UA" sz="2000" dirty="0" smtClean="0"/>
              <a:t>на </a:t>
            </a:r>
            <a:r>
              <a:rPr lang="uk-UA" sz="2000" dirty="0"/>
              <a:t>Місяць потрапили, випивши чарівний напій. Жуль Верн вважав, що джерелом руху до Місяця повинен служити вибух, який зможе розірвати ланцюг земного тяжіння</a:t>
            </a:r>
            <a:r>
              <a:rPr lang="uk-UA" sz="2000" dirty="0" smtClean="0"/>
              <a:t>.</a:t>
            </a:r>
            <a:r>
              <a:rPr lang="uk-UA" sz="2000" dirty="0"/>
              <a:t> В 1865 році у Франції </a:t>
            </a:r>
            <a:r>
              <a:rPr lang="uk-UA" sz="2000" dirty="0" err="1" smtClean="0"/>
              <a:t>з’явивсяроман</a:t>
            </a:r>
            <a:r>
              <a:rPr lang="uk-UA" sz="2000" dirty="0" smtClean="0"/>
              <a:t> </a:t>
            </a:r>
            <a:r>
              <a:rPr lang="uk-UA" sz="2000" dirty="0"/>
              <a:t>Жуля Верна «Від Землі до Місяця», в якому автор описує зроблену в Америці велику пушку і ядро-каюту, в якій </a:t>
            </a:r>
            <a:r>
              <a:rPr lang="uk-UA" sz="2000" dirty="0" smtClean="0"/>
              <a:t>пасажири відважились </a:t>
            </a:r>
            <a:r>
              <a:rPr lang="uk-UA" sz="2000" dirty="0"/>
              <a:t>полетіти на Місяць</a:t>
            </a:r>
            <a:r>
              <a:rPr lang="uk-UA" sz="2000" dirty="0" smtClean="0"/>
              <a:t>.</a:t>
            </a:r>
          </a:p>
          <a:p>
            <a:pPr marL="109728" indent="0">
              <a:buNone/>
            </a:pPr>
            <a:r>
              <a:rPr lang="uk-UA" sz="2000" dirty="0"/>
              <a:t>Що буде при пострілі? Так як </a:t>
            </a:r>
            <a:r>
              <a:rPr lang="uk-UA" sz="2000" dirty="0" err="1" smtClean="0"/>
              <a:t>ядро-</a:t>
            </a:r>
            <a:r>
              <a:rPr lang="uk-UA" sz="2000" dirty="0" smtClean="0"/>
              <a:t> це </a:t>
            </a:r>
            <a:r>
              <a:rPr lang="uk-UA" sz="2000" dirty="0"/>
              <a:t>каюта, в якій знаходяться живі істоти, то якраз </a:t>
            </a:r>
            <a:r>
              <a:rPr lang="uk-UA" sz="2000" dirty="0" smtClean="0"/>
              <a:t>тут слабке місце плану </a:t>
            </a:r>
            <a:r>
              <a:rPr lang="uk-UA" sz="2000" dirty="0"/>
              <a:t>Жуля Верна. </a:t>
            </a:r>
            <a:r>
              <a:rPr lang="uk-UA" sz="2000" dirty="0" smtClean="0"/>
              <a:t>Ця подорож </a:t>
            </a:r>
            <a:r>
              <a:rPr lang="uk-UA" sz="2000" dirty="0"/>
              <a:t>пройде для пасажирів ядра не так мирно і благополучно, як описується в романі. </a:t>
            </a:r>
            <a:r>
              <a:rPr lang="uk-UA" sz="2000" dirty="0" smtClean="0"/>
              <a:t>Небезпеку мандрівників </a:t>
            </a:r>
            <a:r>
              <a:rPr lang="uk-UA" sz="2000" dirty="0"/>
              <a:t>мають ті долі секунди, протягом яких ядро-каюта буде рухатися в </a:t>
            </a:r>
            <a:r>
              <a:rPr lang="uk-UA" sz="2000" dirty="0" smtClean="0"/>
              <a:t>каналі пушки</a:t>
            </a:r>
            <a:r>
              <a:rPr lang="uk-UA" sz="2000" dirty="0"/>
              <a:t>. За цей </a:t>
            </a:r>
            <a:r>
              <a:rPr lang="uk-UA" sz="2000" dirty="0" smtClean="0"/>
              <a:t> час </a:t>
            </a:r>
            <a:r>
              <a:rPr lang="uk-UA" sz="2000" dirty="0"/>
              <a:t>швидкість руху </a:t>
            </a:r>
            <a:r>
              <a:rPr lang="uk-UA" sz="2000" dirty="0" smtClean="0"/>
              <a:t>пасажирів зросте </a:t>
            </a:r>
            <a:r>
              <a:rPr lang="uk-UA" sz="2000" dirty="0"/>
              <a:t>від 0 до 16 км/с. Навіть якщо збільшити час до одної секунди, то для досягнення швидкості 16 км/с </a:t>
            </a:r>
            <a:r>
              <a:rPr lang="uk-UA" sz="2000" dirty="0" smtClean="0"/>
              <a:t>необхідне прискорення </a:t>
            </a:r>
            <a:r>
              <a:rPr lang="uk-UA" sz="2000" dirty="0"/>
              <a:t>16 000 м/с</a:t>
            </a:r>
            <a:r>
              <a:rPr lang="uk-UA" sz="2000" baseline="30000" dirty="0"/>
              <a:t>2</a:t>
            </a:r>
            <a:r>
              <a:rPr lang="uk-UA" sz="2000" dirty="0"/>
              <a:t> </a:t>
            </a:r>
            <a:r>
              <a:rPr lang="uk-UA" sz="2000" dirty="0" smtClean="0"/>
              <a:t>. </a:t>
            </a:r>
            <a:r>
              <a:rPr lang="uk-UA" sz="2000" dirty="0"/>
              <a:t>При такому прискоренні вага пасажирів збільшиться в 1600 разів і </a:t>
            </a:r>
            <a:r>
              <a:rPr lang="uk-UA" sz="2000" dirty="0" smtClean="0"/>
              <a:t>вони </a:t>
            </a:r>
            <a:r>
              <a:rPr lang="uk-UA" sz="2000" dirty="0"/>
              <a:t>будуть розчавлені. Голова людини, яка має масу 5 кг, збільшиться до 9 тон.</a:t>
            </a: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Герої фантасти на Місяці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850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Дослідження Місяця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416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uk-UA" sz="2000" dirty="0"/>
              <a:t>Перший крок до Місяця був зроблений 1959 року. Радянська космічна ракета «Луна-1» досягнувши другої космічної швидкості, розірвала ланцюг земного притягання. Пролетівши на відстані 6 тис. км від поверхні Місяця, стала першою штучною планетою Сонячної системи</a:t>
            </a:r>
            <a:r>
              <a:rPr lang="uk-UA" sz="2000" dirty="0" smtClean="0"/>
              <a:t>.</a:t>
            </a:r>
            <a:r>
              <a:rPr lang="uk-UA" sz="2000" dirty="0"/>
              <a:t> «Луна-2» здійснила посадку на Місяць. У 1959 році радянська міжпланетна станція «Луна-3» здійснила обліт навколо Місяця і передала телефотографії </a:t>
            </a:r>
            <a:r>
              <a:rPr lang="uk-UA" sz="2000" dirty="0" err="1"/>
              <a:t>зворотнього</a:t>
            </a:r>
            <a:r>
              <a:rPr lang="uk-UA" sz="2000" dirty="0"/>
              <a:t> боку Місяця</a:t>
            </a:r>
            <a:r>
              <a:rPr lang="uk-UA" sz="2000" dirty="0" smtClean="0"/>
              <a:t>.</a:t>
            </a:r>
            <a:r>
              <a:rPr lang="uk-UA" sz="2000" dirty="0"/>
              <a:t> З лютого 1966 року вперше на місячну поверхню в Океан Бур здійснила посадку автоматична станція «Луна-9</a:t>
            </a:r>
            <a:r>
              <a:rPr lang="uk-UA" sz="2000" dirty="0" smtClean="0"/>
              <a:t>».</a:t>
            </a:r>
            <a:r>
              <a:rPr lang="uk-UA" sz="2000" dirty="0"/>
              <a:t> Станція «Луна-16» (12-24 вересня 1970 р.) здійснила м’яку посадку в районі Моря Достатку</a:t>
            </a:r>
            <a:r>
              <a:rPr lang="uk-UA" sz="2000" dirty="0" smtClean="0"/>
              <a:t>.</a:t>
            </a:r>
            <a:r>
              <a:rPr lang="uk-UA" sz="2000" dirty="0"/>
              <a:t> "Луна-20" (лютий 1972 р.) взяла пробу ґрунту на високогірному материковому районі, який розділяє Море Криз і Море </a:t>
            </a:r>
            <a:r>
              <a:rPr lang="uk-UA" sz="2000" dirty="0" smtClean="0"/>
              <a:t>Достатку</a:t>
            </a:r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r>
              <a:rPr lang="uk-UA" sz="2000" dirty="0"/>
              <a:t>Від початку космічної ери досліджень в астрономії до Місяця було відправлено понад 60 космічних апаратів. Два з них доставили на Місяць самоходи «</a:t>
            </a:r>
            <a:r>
              <a:rPr lang="uk-UA" sz="2000" dirty="0" err="1"/>
              <a:t>Лунохід</a:t>
            </a:r>
            <a:r>
              <a:rPr lang="uk-UA" sz="2000" dirty="0"/>
              <a:t>-1» і «</a:t>
            </a:r>
            <a:r>
              <a:rPr lang="uk-UA" sz="2000" dirty="0" err="1"/>
              <a:t>Лунохід</a:t>
            </a:r>
            <a:r>
              <a:rPr lang="uk-UA" sz="2000" dirty="0"/>
              <a:t>-2», а дев’ять були пілотовані американськими астронавтами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24136"/>
          </a:xfrm>
        </p:spPr>
        <p:txBody>
          <a:bodyPr/>
          <a:lstStyle/>
          <a:p>
            <a:pPr algn="ctr"/>
            <a:r>
              <a:rPr lang="uk-UA" dirty="0"/>
              <a:t>Дослідження Місяця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939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Перші люди на Місяці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Нейл</a:t>
            </a:r>
            <a:r>
              <a:rPr lang="uk-UA" dirty="0" smtClean="0"/>
              <a:t> </a:t>
            </a:r>
            <a:r>
              <a:rPr lang="uk-UA" dirty="0" err="1" smtClean="0"/>
              <a:t>Амстрон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Едвін </a:t>
            </a:r>
            <a:r>
              <a:rPr lang="uk-UA" dirty="0" err="1" smtClean="0"/>
              <a:t>Олдрін</a:t>
            </a:r>
            <a:endParaRPr lang="ru-RU" dirty="0"/>
          </a:p>
        </p:txBody>
      </p:sp>
      <p:pic>
        <p:nvPicPr>
          <p:cNvPr id="10" name="Содержимое 9" descr="9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49359" y="1444625"/>
            <a:ext cx="3055870" cy="3941763"/>
          </a:xfrm>
        </p:spPr>
      </p:pic>
      <p:pic>
        <p:nvPicPr>
          <p:cNvPr id="11" name="Содержимое 10" descr="Aldri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99460" y="1444625"/>
            <a:ext cx="3132904" cy="39417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Фази Місяця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14724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2000" dirty="0"/>
              <a:t>Фази Місяця </a:t>
            </a:r>
            <a:r>
              <a:rPr lang="en-US" sz="2000" dirty="0"/>
              <a:t>–</a:t>
            </a:r>
            <a:r>
              <a:rPr lang="uk-UA" sz="2000" dirty="0"/>
              <a:t> це зміна вигляду освітленої частини Місяця, яку спостерігають із Землі. Місячні фази є наслідком обертання Місяця навколо Землі, під час якого кутова відстань між Сонцем і Місяцем змінюється від 0 до +180</a:t>
            </a:r>
            <a:r>
              <a:rPr lang="uk-UA" sz="2000" baseline="30000" dirty="0"/>
              <a:t>°</a:t>
            </a:r>
            <a:r>
              <a:rPr lang="uk-UA" sz="2000" dirty="0"/>
              <a:t>.</a:t>
            </a:r>
            <a:endParaRPr lang="ru-RU" sz="2000" dirty="0"/>
          </a:p>
          <a:p>
            <a:pPr marL="109728" indent="0">
              <a:buNone/>
            </a:pPr>
            <a:r>
              <a:rPr lang="uk-UA" sz="2000" dirty="0" smtClean="0"/>
              <a:t>Фаза </a:t>
            </a:r>
            <a:r>
              <a:rPr lang="uk-UA" sz="2000" dirty="0"/>
              <a:t>змінюється від 0 до 1.</a:t>
            </a:r>
            <a:endParaRPr lang="ru-RU" sz="2000" dirty="0"/>
          </a:p>
          <a:p>
            <a:pPr marL="109728" indent="0">
              <a:buNone/>
            </a:pPr>
            <a:r>
              <a:rPr lang="uk-UA" sz="2000" dirty="0"/>
              <a:t>Коли Місяць переходить з положення 1 в положення 2, то на його краю, повернутого до земного заходу, з’являється вузенький серп. Через чверть синодичного періоду після фази нового Місяця кут між напрямком на Місяць і Сонцем збільшується до 90</a:t>
            </a:r>
            <a:r>
              <a:rPr lang="uk-UA" sz="2000" baseline="30000" dirty="0"/>
              <a:t>0</a:t>
            </a:r>
            <a:r>
              <a:rPr lang="uk-UA" sz="2000" dirty="0"/>
              <a:t>. Місяць вступає в першу чверть. Через 14,76 земних діб після нового місяця, пройшовши </a:t>
            </a:r>
            <a:r>
              <a:rPr lang="uk-UA" sz="2000" dirty="0" smtClean="0"/>
              <a:t>положення1-4 Місяць переходить у повню.</a:t>
            </a:r>
            <a:r>
              <a:rPr lang="uk-UA" sz="2000" dirty="0"/>
              <a:t> Приблизно ще через тиждень кутова відстань між Місяцем і Сонцем зменшується до 90</a:t>
            </a:r>
            <a:r>
              <a:rPr lang="uk-UA" sz="2000" baseline="30000" dirty="0"/>
              <a:t>° </a:t>
            </a:r>
            <a:r>
              <a:rPr lang="uk-UA" sz="2000" dirty="0"/>
              <a:t>і Місяць вступає в останню чверть, яку називають третя </a:t>
            </a:r>
            <a:r>
              <a:rPr lang="uk-UA" sz="2000" dirty="0" smtClean="0"/>
              <a:t>чверть.</a:t>
            </a:r>
            <a:r>
              <a:rPr lang="uk-UA" sz="2000" dirty="0"/>
              <a:t> На протязі останніх 7 днів серп Місяця звужується, кутова відстань між Місяцем і Сонцем зменшується від 90</a:t>
            </a:r>
            <a:r>
              <a:rPr lang="uk-UA" sz="2000" baseline="30000" dirty="0"/>
              <a:t>°</a:t>
            </a:r>
            <a:r>
              <a:rPr lang="uk-UA" sz="2000" dirty="0"/>
              <a:t> до 0</a:t>
            </a:r>
            <a:r>
              <a:rPr lang="uk-UA" sz="2000" baseline="30000" dirty="0"/>
              <a:t>°</a:t>
            </a:r>
            <a:r>
              <a:rPr lang="uk-UA" sz="2000" dirty="0"/>
              <a:t>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uk-UA" dirty="0"/>
              <a:t>Фази Місяця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21688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Затемнення Місяця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6206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000" dirty="0"/>
              <a:t>Місячне затемнення відбувається тоді, коли Місяць потрапляє в конус тіні, відкинутої Землею. </a:t>
            </a:r>
            <a:endParaRPr lang="ru-RU" sz="2000" dirty="0"/>
          </a:p>
          <a:p>
            <a:pPr marL="109728" indent="0">
              <a:buNone/>
            </a:pPr>
            <a:r>
              <a:rPr lang="uk-UA" sz="2000" dirty="0"/>
              <a:t>Повна фаза затемнення може тривати до 1 </a:t>
            </a:r>
            <a:r>
              <a:rPr lang="uk-UA" sz="2000" dirty="0" err="1"/>
              <a:t>год</a:t>
            </a:r>
            <a:r>
              <a:rPr lang="uk-UA" sz="2000" dirty="0"/>
              <a:t> 40 </a:t>
            </a:r>
            <a:r>
              <a:rPr lang="uk-UA" sz="2000" dirty="0" err="1"/>
              <a:t>хв</a:t>
            </a:r>
            <a:r>
              <a:rPr lang="uk-UA" sz="2000" dirty="0"/>
              <a:t>, а все місячне затемнення триває більше трьох годин. Очевидно, що місячні затемнення можуть відбуватись тільки під час повні.</a:t>
            </a:r>
            <a:endParaRPr lang="ru-RU" sz="2000" dirty="0"/>
          </a:p>
          <a:p>
            <a:pPr marL="109728" indent="0">
              <a:buNone/>
            </a:pPr>
            <a:r>
              <a:rPr lang="uk-UA" sz="2000" dirty="0"/>
              <a:t>Якби площина місячної орбіти збігалась із площиною екліптики, то сонячні й місячні затемнення спостерігалися б кожного синодичного </a:t>
            </a:r>
            <a:r>
              <a:rPr lang="uk-UA" sz="2000" dirty="0" smtClean="0"/>
              <a:t>місяця.</a:t>
            </a:r>
            <a:r>
              <a:rPr lang="uk-UA" sz="2000" dirty="0"/>
              <a:t> Але вона нахилена до площини екліптики під кутом у 5</a:t>
            </a:r>
            <a:r>
              <a:rPr lang="uk-UA" sz="2000" baseline="30000" dirty="0"/>
              <a:t>°</a:t>
            </a:r>
            <a:r>
              <a:rPr lang="uk-UA" sz="2000" dirty="0"/>
              <a:t>, що майже дорівнює 10 його кутових діаметрів, тому Місяць може пройти або вище, або нижче диска Сонця чи конуса тіні Землі</a:t>
            </a:r>
            <a:r>
              <a:rPr lang="uk-UA" sz="2000" dirty="0" smtClean="0"/>
              <a:t>.</a:t>
            </a:r>
          </a:p>
          <a:p>
            <a:pPr marL="109728" indent="0">
              <a:buNone/>
            </a:pPr>
            <a:r>
              <a:rPr lang="uk-UA" sz="2000" dirty="0"/>
              <a:t>Кожного року обов’язково буває два сонячних затемнення; за доброго збігу обставин їх може відбуватись навіть п’ять. Що стосується місячних затемнень, то, згідно з розрахунками, їх може бути на рік два чи три, а може і зовсім не бути.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ctr"/>
            <a:r>
              <a:rPr lang="uk-UA" dirty="0"/>
              <a:t>Затемнення Місяця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2233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3"/>
          <p:cNvPicPr>
            <a:picLocks noChangeAspect="1" noChangeArrowheads="1"/>
          </p:cNvPicPr>
          <p:nvPr/>
        </p:nvPicPr>
        <p:blipFill>
          <a:blip r:embed="rId2" cstate="print">
            <a:lum bright="12000" contrast="42000"/>
          </a:blip>
          <a:srcRect/>
          <a:stretch>
            <a:fillRect/>
          </a:stretch>
        </p:blipFill>
        <p:spPr bwMode="auto">
          <a:xfrm>
            <a:off x="395536" y="1484784"/>
            <a:ext cx="48965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Содержимое 25" descr="new-16356-2011-06-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780928"/>
            <a:ext cx="3456384" cy="2592288"/>
          </a:xfrm>
        </p:spPr>
      </p:pic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Несприятливі умови для наступу затемнення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7"/>
            <a:ext cx="8229600" cy="58326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uk-UA" dirty="0" smtClean="0"/>
              <a:t>Основний зміст </a:t>
            </a:r>
            <a:r>
              <a:rPr lang="uk-UA" dirty="0" smtClean="0"/>
              <a:t>даного проекту </a:t>
            </a:r>
            <a:r>
              <a:rPr lang="uk-UA" dirty="0" smtClean="0"/>
              <a:t>- це розповідь про мрію людини полетіти на Місяць і вивчити його,про результати сучасних досліджень Місяця, про затемнення Місяця і Сонця, які відбулись в 2015р.</a:t>
            </a:r>
            <a:endParaRPr lang="ru-RU" dirty="0" smtClean="0"/>
          </a:p>
          <a:p>
            <a:pPr lvl="0"/>
            <a:r>
              <a:rPr lang="uk-UA" dirty="0" smtClean="0"/>
              <a:t> </a:t>
            </a:r>
            <a:r>
              <a:rPr lang="ru-RU" dirty="0" smtClean="0"/>
              <a:t>Проект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вступу</a:t>
            </a:r>
            <a:r>
              <a:rPr lang="ru-RU" dirty="0" smtClean="0"/>
              <a:t>,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, </a:t>
            </a:r>
            <a:r>
              <a:rPr lang="ru-RU" dirty="0" err="1" smtClean="0"/>
              <a:t>висновків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 У </a:t>
            </a:r>
            <a:r>
              <a:rPr lang="ru-RU" dirty="0" err="1" smtClean="0"/>
              <a:t>вступі</a:t>
            </a:r>
            <a:r>
              <a:rPr lang="ru-RU" dirty="0" smtClean="0"/>
              <a:t> </a:t>
            </a:r>
            <a:r>
              <a:rPr lang="ru-RU" dirty="0" err="1" smtClean="0"/>
              <a:t>розповідаєтьс</a:t>
            </a:r>
            <a:r>
              <a:rPr lang="ru-RU" dirty="0" smtClean="0"/>
              <a:t> як в </a:t>
            </a:r>
            <a:r>
              <a:rPr lang="ru-RU" dirty="0" err="1" smtClean="0"/>
              <a:t>давнину</a:t>
            </a:r>
            <a:r>
              <a:rPr lang="ru-RU" dirty="0" smtClean="0"/>
              <a:t> люди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для </a:t>
            </a:r>
            <a:r>
              <a:rPr lang="ru-RU" dirty="0" err="1" smtClean="0"/>
              <a:t>прогнозування</a:t>
            </a:r>
            <a:r>
              <a:rPr lang="ru-RU" dirty="0" smtClean="0"/>
              <a:t> погоди,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часу. </a:t>
            </a:r>
            <a:r>
              <a:rPr lang="ru-RU" dirty="0" err="1" smtClean="0"/>
              <a:t>Вказана</a:t>
            </a:r>
            <a:r>
              <a:rPr lang="ru-RU" dirty="0" smtClean="0"/>
              <a:t> мета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науково-дослідницької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Зміст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Вузли місячної орбіти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343820"/>
              </p:ext>
            </p:extLst>
          </p:nvPr>
        </p:nvGraphicFramePr>
        <p:xfrm>
          <a:off x="539552" y="76470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Щоб відбулося сонячне або місячне затемнення, необхідно, щоб Місяць у фазі нового Місяця або ж у повні знаходився поблизу одного з вузлів своєї орбіти, тобто недалеко від екліптики. Вузол, у якому Місяць, рухаючись небом, опускається під екліптику і відхиляється на південь називається </a:t>
            </a:r>
            <a:r>
              <a:rPr lang="uk-UA" sz="2000" dirty="0" err="1"/>
              <a:t>нисхідним</a:t>
            </a:r>
            <a:r>
              <a:rPr lang="uk-UA" sz="2000" dirty="0"/>
              <a:t>, а той, у якого через 13,6 доби він піднімається над екліптикою і відхиляється на північ, називається висхідним.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Вузли місячної орбіти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1269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/>
            <a:r>
              <a:rPr lang="uk-UA" dirty="0" smtClean="0"/>
              <a:t>Затемнення </a:t>
            </a:r>
            <a:r>
              <a:rPr lang="uk-UA" dirty="0" smtClean="0"/>
              <a:t> </a:t>
            </a:r>
            <a:r>
              <a:rPr lang="uk-UA" dirty="0" smtClean="0"/>
              <a:t>2015</a:t>
            </a:r>
            <a:endParaRPr lang="ru-RU" dirty="0"/>
          </a:p>
        </p:txBody>
      </p:sp>
      <p:pic>
        <p:nvPicPr>
          <p:cNvPr id="2050" name="Picture 2" descr="pu-hzWwXvK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73262"/>
            <a:ext cx="31683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78" y="1052736"/>
            <a:ext cx="5343894" cy="43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3924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22 червня</a:t>
            </a:r>
          </a:p>
          <a:p>
            <a:pPr>
              <a:buNone/>
            </a:pPr>
            <a:r>
              <a:rPr lang="uk-UA" dirty="0" smtClean="0"/>
              <a:t>Дано:  		Розв’язання</a:t>
            </a:r>
            <a:endParaRPr lang="ru-RU" dirty="0" smtClean="0"/>
          </a:p>
          <a:p>
            <a:pPr>
              <a:buNone/>
            </a:pPr>
            <a:r>
              <a:rPr lang="uk-UA" dirty="0" smtClean="0">
                <a:sym typeface="Symbol"/>
              </a:rPr>
              <a:t></a:t>
            </a:r>
            <a:r>
              <a:rPr lang="uk-UA" dirty="0" smtClean="0"/>
              <a:t>=-28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41</a:t>
            </a:r>
            <a:r>
              <a:rPr lang="uk-UA" dirty="0" smtClean="0">
                <a:sym typeface="Symbol"/>
              </a:rPr>
              <a:t></a:t>
            </a:r>
            <a:r>
              <a:rPr lang="uk-UA" dirty="0" smtClean="0"/>
              <a:t>		h=(90-</a:t>
            </a:r>
            <a:r>
              <a:rPr lang="uk-UA" dirty="0" smtClean="0">
                <a:sym typeface="Symbol"/>
              </a:rPr>
              <a:t></a:t>
            </a:r>
            <a:r>
              <a:rPr lang="uk-UA" dirty="0" smtClean="0"/>
              <a:t> )+</a:t>
            </a:r>
            <a:r>
              <a:rPr lang="uk-UA" dirty="0" smtClean="0">
                <a:sym typeface="Symbol"/>
              </a:rPr>
              <a:t></a:t>
            </a:r>
            <a:endParaRPr lang="ru-RU" dirty="0" smtClean="0"/>
          </a:p>
          <a:p>
            <a:pPr>
              <a:buNone/>
            </a:pPr>
            <a:r>
              <a:rPr lang="uk-UA" dirty="0" smtClean="0">
                <a:sym typeface="Symbol"/>
              </a:rPr>
              <a:t></a:t>
            </a:r>
            <a:r>
              <a:rPr lang="uk-UA" dirty="0" smtClean="0"/>
              <a:t>=48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12</a:t>
            </a:r>
            <a:r>
              <a:rPr lang="uk-UA" dirty="0" smtClean="0">
                <a:sym typeface="Symbol"/>
              </a:rPr>
              <a:t></a:t>
            </a:r>
            <a:r>
              <a:rPr lang="uk-UA" dirty="0" smtClean="0"/>
              <a:t>		h=90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-48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12</a:t>
            </a:r>
            <a:r>
              <a:rPr lang="uk-UA" dirty="0" smtClean="0">
                <a:sym typeface="Symbol"/>
              </a:rPr>
              <a:t></a:t>
            </a:r>
            <a:r>
              <a:rPr lang="uk-UA" dirty="0" smtClean="0"/>
              <a:t>-28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41</a:t>
            </a:r>
            <a:r>
              <a:rPr lang="uk-UA" dirty="0" smtClean="0">
                <a:sym typeface="Symbol"/>
              </a:rPr>
              <a:t></a:t>
            </a:r>
            <a:r>
              <a:rPr lang="uk-UA" dirty="0" smtClean="0"/>
              <a:t>=13</a:t>
            </a:r>
            <a:r>
              <a:rPr lang="uk-UA" dirty="0" smtClean="0">
                <a:sym typeface="Symbol"/>
              </a:rPr>
              <a:t>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en-US" dirty="0" smtClean="0"/>
              <a:t>h</a:t>
            </a:r>
            <a:r>
              <a:rPr lang="uk-UA" dirty="0" smtClean="0"/>
              <a:t>-?			Відповідь: h=13</a:t>
            </a:r>
            <a:r>
              <a:rPr lang="uk-UA" dirty="0" smtClean="0">
                <a:sym typeface="Symbol"/>
              </a:rPr>
              <a:t>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22 грудня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Дано:			Розв’язання</a:t>
            </a:r>
            <a:endParaRPr lang="ru-RU" dirty="0" smtClean="0"/>
          </a:p>
          <a:p>
            <a:pPr>
              <a:buNone/>
            </a:pPr>
            <a:r>
              <a:rPr lang="uk-UA" dirty="0" smtClean="0">
                <a:sym typeface="Symbol"/>
              </a:rPr>
              <a:t></a:t>
            </a:r>
            <a:r>
              <a:rPr lang="uk-UA" dirty="0" smtClean="0"/>
              <a:t>=28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41</a:t>
            </a:r>
            <a:r>
              <a:rPr lang="uk-UA" dirty="0" smtClean="0">
                <a:sym typeface="Symbol"/>
              </a:rPr>
              <a:t></a:t>
            </a:r>
            <a:r>
              <a:rPr lang="uk-UA" dirty="0" smtClean="0"/>
              <a:t>		h=(90-</a:t>
            </a:r>
            <a:r>
              <a:rPr lang="uk-UA" dirty="0" smtClean="0">
                <a:sym typeface="Symbol"/>
              </a:rPr>
              <a:t></a:t>
            </a:r>
            <a:r>
              <a:rPr lang="uk-UA" dirty="0" smtClean="0"/>
              <a:t> )+</a:t>
            </a:r>
            <a:r>
              <a:rPr lang="uk-UA" dirty="0" smtClean="0">
                <a:sym typeface="Symbol"/>
              </a:rPr>
              <a:t></a:t>
            </a:r>
            <a:endParaRPr lang="ru-RU" dirty="0" smtClean="0"/>
          </a:p>
          <a:p>
            <a:pPr>
              <a:buNone/>
            </a:pPr>
            <a:r>
              <a:rPr lang="uk-UA" dirty="0" smtClean="0">
                <a:sym typeface="Symbol"/>
              </a:rPr>
              <a:t></a:t>
            </a:r>
            <a:r>
              <a:rPr lang="uk-UA" dirty="0" smtClean="0"/>
              <a:t>=48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12</a:t>
            </a:r>
            <a:r>
              <a:rPr lang="uk-UA" dirty="0" smtClean="0">
                <a:sym typeface="Symbol"/>
              </a:rPr>
              <a:t></a:t>
            </a:r>
            <a:r>
              <a:rPr lang="uk-UA" dirty="0" smtClean="0"/>
              <a:t>		h=90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-48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12</a:t>
            </a:r>
            <a:r>
              <a:rPr lang="uk-UA" dirty="0" smtClean="0">
                <a:sym typeface="Symbol"/>
              </a:rPr>
              <a:t></a:t>
            </a:r>
            <a:r>
              <a:rPr lang="uk-UA" dirty="0" smtClean="0"/>
              <a:t>+28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41</a:t>
            </a:r>
            <a:r>
              <a:rPr lang="uk-UA" dirty="0" smtClean="0">
                <a:sym typeface="Symbol"/>
              </a:rPr>
              <a:t></a:t>
            </a:r>
            <a:r>
              <a:rPr lang="uk-UA" dirty="0" smtClean="0"/>
              <a:t>=70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29</a:t>
            </a:r>
            <a:r>
              <a:rPr lang="uk-UA" dirty="0" smtClean="0">
                <a:sym typeface="Symbol"/>
              </a:rPr>
              <a:t>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en-US" dirty="0" smtClean="0"/>
              <a:t>h</a:t>
            </a:r>
            <a:r>
              <a:rPr lang="uk-UA" dirty="0" smtClean="0"/>
              <a:t>-?			Відповідь: h=70</a:t>
            </a:r>
            <a:r>
              <a:rPr lang="uk-UA" dirty="0" smtClean="0">
                <a:sym typeface="Symbol"/>
              </a:rPr>
              <a:t></a:t>
            </a:r>
            <a:r>
              <a:rPr lang="uk-UA" dirty="0" smtClean="0"/>
              <a:t>29</a:t>
            </a:r>
            <a:r>
              <a:rPr lang="uk-UA" dirty="0" smtClean="0">
                <a:sym typeface="Symbol"/>
              </a:rPr>
              <a:t>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Визначення висоти кульмінації Місяця в дні літнього та зимового сонцестояння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lvl="1" algn="ctr">
              <a:buNone/>
            </a:pPr>
            <a:endParaRPr lang="uk-UA" sz="6600" dirty="0" smtClean="0"/>
          </a:p>
          <a:p>
            <a:pPr lvl="1" algn="ctr">
              <a:buNone/>
            </a:pPr>
            <a:r>
              <a:rPr lang="uk-UA" sz="6600" b="1" dirty="0" smtClean="0"/>
              <a:t>Дякую за увагу!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Перший </a:t>
            </a:r>
            <a:r>
              <a:rPr lang="ru-RU" sz="2400" dirty="0" err="1" smtClean="0"/>
              <a:t>розділ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en-US" sz="2400" dirty="0" smtClean="0"/>
              <a:t> "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відомості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Місяць</a:t>
            </a:r>
            <a:r>
              <a:rPr lang="en-US" sz="2400" dirty="0" smtClean="0"/>
              <a:t>"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підрозділів</a:t>
            </a:r>
            <a:r>
              <a:rPr lang="en-US" sz="2400" dirty="0" smtClean="0"/>
              <a:t>, </a:t>
            </a:r>
            <a:r>
              <a:rPr lang="ru-RU" sz="2400" dirty="0" smtClean="0"/>
              <a:t>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розповідається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характеристики </a:t>
            </a:r>
            <a:r>
              <a:rPr lang="ru-RU" sz="2400" dirty="0" err="1" smtClean="0"/>
              <a:t>Місяця</a:t>
            </a:r>
            <a:r>
              <a:rPr lang="en-US" sz="2400" dirty="0" smtClean="0"/>
              <a:t>, </a:t>
            </a:r>
            <a:r>
              <a:rPr lang="ru-RU" sz="2400" dirty="0" err="1" smtClean="0"/>
              <a:t>будову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рельєф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lvl="0"/>
            <a:r>
              <a:rPr lang="ru-RU" sz="2400" dirty="0" err="1" smtClean="0"/>
              <a:t>Другий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</a:t>
            </a:r>
            <a:r>
              <a:rPr lang="en-US" sz="2400" dirty="0" smtClean="0"/>
              <a:t> "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en-US" sz="2400" dirty="0" smtClean="0"/>
              <a:t>"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підроздлів</a:t>
            </a:r>
            <a:r>
              <a:rPr lang="en-US" sz="2400" dirty="0" smtClean="0"/>
              <a:t>. </a:t>
            </a:r>
            <a:r>
              <a:rPr lang="ru-RU" sz="2400" dirty="0" smtClean="0"/>
              <a:t>В другому </a:t>
            </a:r>
            <a:r>
              <a:rPr lang="ru-RU" sz="2400" dirty="0" err="1" smtClean="0"/>
              <a:t>розділі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розповідається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мрії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побувати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Місяці</a:t>
            </a:r>
            <a:r>
              <a:rPr lang="ru-RU" sz="2400" dirty="0" smtClean="0"/>
              <a:t>,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глобальні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.</a:t>
            </a:r>
          </a:p>
          <a:p>
            <a:pPr lvl="0"/>
            <a:r>
              <a:rPr lang="uk-UA" sz="2400" dirty="0" smtClean="0"/>
              <a:t>В третьому розділі "Затемнення Місяця" описуються причини зміни фаз Місяця і розповідається про затемнення Сонця і Місяця, які відбулись в 2015р.</a:t>
            </a:r>
            <a:endParaRPr lang="ru-RU" sz="2400" dirty="0" smtClean="0"/>
          </a:p>
          <a:p>
            <a:pPr lvl="0"/>
            <a:r>
              <a:rPr lang="uk-UA" sz="2400" dirty="0" smtClean="0"/>
              <a:t>У висновку коротко описані результати дослідження Місяця.</a:t>
            </a:r>
            <a:endParaRPr lang="ru-RU" sz="2400" dirty="0" smtClean="0"/>
          </a:p>
          <a:p>
            <a:pPr lvl="0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387424"/>
            <a:ext cx="8229600" cy="3417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Вивчення фізичних характеристик Місяця</a:t>
            </a:r>
          </a:p>
          <a:p>
            <a:r>
              <a:rPr lang="uk-UA" dirty="0" smtClean="0"/>
              <a:t>Будову і рельєф Місяця</a:t>
            </a:r>
          </a:p>
          <a:p>
            <a:r>
              <a:rPr lang="uk-UA" dirty="0" smtClean="0"/>
              <a:t>Причини зміни фаз Місяця і його затемнення</a:t>
            </a:r>
          </a:p>
          <a:p>
            <a:r>
              <a:rPr lang="uk-UA" dirty="0" smtClean="0"/>
              <a:t>Дослідження місяця АМС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Мета проекту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Зібрати теоретичний матеріал про Місяць</a:t>
            </a:r>
          </a:p>
          <a:p>
            <a:r>
              <a:rPr lang="uk-UA" dirty="0" smtClean="0"/>
              <a:t>Описати і пояснити  причини зміни фаз Місяця і його затемнення</a:t>
            </a:r>
          </a:p>
          <a:p>
            <a:r>
              <a:rPr lang="uk-UA" dirty="0" smtClean="0"/>
              <a:t>Обчислити висоту кульмінації Місяця в день літнього і зимового сонцестояння на географічній широті місцевості 48⁰ 12</a:t>
            </a:r>
            <a:r>
              <a:rPr lang="en-US" dirty="0" smtClean="0"/>
              <a:t>'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Завдання проекту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ОСНОВНА ЧАСТИНА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sz="3100" dirty="0" smtClean="0"/>
              <a:t>Фізичні характеристики Місяця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157592" cy="40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796"/>
                <a:gridCol w="4078796"/>
              </a:tblGrid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Діаметр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3474 км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Маса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7,34 10</a:t>
                      </a:r>
                      <a:r>
                        <a:rPr lang="uk-UA" sz="1400" baseline="30000" dirty="0"/>
                        <a:t>22</a:t>
                      </a:r>
                      <a:r>
                        <a:rPr lang="uk-UA" sz="1400" dirty="0"/>
                        <a:t>кг=0,012 </a:t>
                      </a:r>
                      <a:r>
                        <a:rPr lang="uk-UA" sz="1400" dirty="0" err="1"/>
                        <a:t>М</a:t>
                      </a:r>
                      <a:r>
                        <a:rPr lang="uk-UA" sz="1400" baseline="-25000" dirty="0" err="1"/>
                        <a:t>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Густина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3340кг/м</a:t>
                      </a:r>
                      <a:r>
                        <a:rPr lang="uk-UA" sz="1400" baseline="30000" dirty="0"/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Середня відстань від Землі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0,00257 а.о.=384000 км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Період обертання навколо осі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27,3 доби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Період обертання навколо Землі (сидеричний Місяць)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27,3 доби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Синодичний Місяць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29,5 доби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Ексцентриситет орбіти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0,055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Нахил орбіти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5,15</a:t>
                      </a:r>
                      <a:r>
                        <a:rPr lang="uk-UA" sz="1400" baseline="30000" dirty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Прискорення вільного падіння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1,62 м/с</a:t>
                      </a:r>
                      <a:r>
                        <a:rPr lang="uk-UA" sz="1400" baseline="30000" dirty="0"/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uk-UA" dirty="0" smtClean="0"/>
              <a:t>Будова та рельєф Місяця</a:t>
            </a:r>
            <a:endParaRPr lang="ru-RU" dirty="0"/>
          </a:p>
        </p:txBody>
      </p:sp>
      <p:pic>
        <p:nvPicPr>
          <p:cNvPr id="18434" name="Picture 2" descr="Місяць0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34" y="1376772"/>
            <a:ext cx="42484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Місяць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0324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r>
              <a:rPr lang="uk-UA" sz="2000" dirty="0"/>
              <a:t>На думку вчених, Місяць, як і Земля, складається з кори, мантії та ядра. Середня товщина кори 68 км, хоча є райони, де її немає взагалі (Море Криз), а місцями вона дуже товста (107 км під кратером Корольова). Вважають, що мантія Місяця, на відміну від земної, лише частково розплавлена. Ядро супутника тверде, складається із силікатів і має температуру до 1500</a:t>
            </a:r>
            <a:r>
              <a:rPr lang="uk-UA" sz="2000" baseline="30000" dirty="0"/>
              <a:t>°</a:t>
            </a:r>
            <a:r>
              <a:rPr lang="uk-UA" sz="2000" dirty="0"/>
              <a:t>С</a:t>
            </a:r>
            <a:r>
              <a:rPr lang="uk-UA" sz="2000" dirty="0" smtClean="0"/>
              <a:t>.</a:t>
            </a:r>
          </a:p>
          <a:p>
            <a:endParaRPr lang="uk-UA" sz="2000" dirty="0" smtClean="0"/>
          </a:p>
          <a:p>
            <a:r>
              <a:rPr lang="uk-UA" sz="2000" dirty="0" smtClean="0"/>
              <a:t>Вся </a:t>
            </a:r>
            <a:r>
              <a:rPr lang="uk-UA" sz="2000" dirty="0"/>
              <a:t>поверхня супутника густо вкрита кратерами вулканічного або метеоритного походження. Розміри кратерів різноманітні – від 1 км. до 250 км. Найбільші серед них кратер </a:t>
            </a:r>
            <a:r>
              <a:rPr lang="uk-UA" sz="2000" dirty="0" err="1"/>
              <a:t>Клавій</a:t>
            </a:r>
            <a:r>
              <a:rPr lang="uk-UA" sz="2000" dirty="0"/>
              <a:t> з діаметром 235 км і </a:t>
            </a:r>
            <a:r>
              <a:rPr lang="uk-UA" sz="2000" dirty="0" err="1"/>
              <a:t>Гримальді</a:t>
            </a:r>
            <a:r>
              <a:rPr lang="uk-UA" sz="2000" dirty="0"/>
              <a:t> – 200 км</a:t>
            </a:r>
            <a:r>
              <a:rPr lang="uk-UA" sz="2000" dirty="0" smtClean="0"/>
              <a:t>.</a:t>
            </a:r>
            <a:r>
              <a:rPr lang="uk-UA" sz="2000" dirty="0"/>
              <a:t> Після того як радянська станція «Луна-3» (1959 р.) сфотографувала зворотний бік Місяця (рис. 2), на її карти були нанесені кратери з іменами Ломоносова, Гагаріна, Корольова, </a:t>
            </a:r>
            <a:r>
              <a:rPr lang="uk-UA" sz="2000" dirty="0" err="1"/>
              <a:t>Менделеєва</a:t>
            </a:r>
            <a:r>
              <a:rPr lang="uk-UA" sz="2000" dirty="0" smtClean="0"/>
              <a:t>.</a:t>
            </a:r>
            <a:r>
              <a:rPr lang="uk-UA" sz="2000" dirty="0"/>
              <a:t> Найбільший кратер – Ціолковський – діаметр 789 км.</a:t>
            </a:r>
            <a:endParaRPr lang="ru-RU" sz="2000" dirty="0"/>
          </a:p>
          <a:p>
            <a:endParaRPr lang="uk-UA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ctr"/>
            <a:r>
              <a:rPr lang="uk-UA" dirty="0"/>
              <a:t>Будова та рельєф Місяця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7402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uk-UA" sz="2000" dirty="0"/>
              <a:t>Поверхня Місяця поділяється на два типи:</a:t>
            </a:r>
            <a:endParaRPr lang="ru-RU" sz="2000" dirty="0"/>
          </a:p>
          <a:p>
            <a:r>
              <a:rPr lang="uk-UA" sz="2000" dirty="0"/>
              <a:t>материк – древня гориста місцевість з великою кількістю вулканів;</a:t>
            </a:r>
            <a:endParaRPr lang="ru-RU" sz="2000" dirty="0"/>
          </a:p>
          <a:p>
            <a:pPr lvl="0"/>
            <a:r>
              <a:rPr lang="uk-UA" sz="2000" dirty="0"/>
              <a:t>моря – відносно молоді темні низовинні рівнини</a:t>
            </a:r>
            <a:r>
              <a:rPr lang="uk-UA" sz="2000" dirty="0" smtClean="0"/>
              <a:t>.</a:t>
            </a:r>
          </a:p>
          <a:p>
            <a:pPr lvl="0"/>
            <a:endParaRPr lang="uk-UA" sz="2000" dirty="0"/>
          </a:p>
          <a:p>
            <a:pPr marL="109728" indent="0">
              <a:buNone/>
            </a:pPr>
            <a:r>
              <a:rPr lang="uk-UA" sz="2000" dirty="0" smtClean="0"/>
              <a:t>Материк </a:t>
            </a:r>
            <a:r>
              <a:rPr lang="uk-UA" sz="2000" dirty="0"/>
              <a:t>укритий окремими горами і гірськими хребтами заввишки близько 8 км</a:t>
            </a:r>
            <a:r>
              <a:rPr lang="uk-UA" sz="2000" dirty="0" smtClean="0"/>
              <a:t>.</a:t>
            </a:r>
          </a:p>
          <a:p>
            <a:pPr marL="109728" indent="0">
              <a:buNone/>
            </a:pPr>
            <a:endParaRPr lang="uk-UA" sz="2000" dirty="0"/>
          </a:p>
          <a:p>
            <a:pPr marL="109728" indent="0">
              <a:buNone/>
            </a:pPr>
            <a:r>
              <a:rPr lang="uk-UA" sz="2000" dirty="0" smtClean="0"/>
              <a:t> </a:t>
            </a:r>
            <a:r>
              <a:rPr lang="uk-UA" sz="2000" dirty="0"/>
              <a:t>Часто гірські хребти розташовані на межі морів. У морях на Місяці, на відміну від Землі, немає жодної краплини води. Місячні моря є результатом заповнення лавою величезних кратерів, утворених при падінні метеоритів</a:t>
            </a:r>
            <a:r>
              <a:rPr lang="uk-UA" sz="2000" dirty="0" smtClean="0"/>
              <a:t>.</a:t>
            </a:r>
            <a:r>
              <a:rPr lang="uk-UA" sz="2000" dirty="0"/>
              <a:t> Моря займають 16% усієї поверхні супутника, переважна їх більшість сконцентрована у північній частині видимої половини </a:t>
            </a:r>
            <a:r>
              <a:rPr lang="uk-UA" sz="2000" dirty="0" smtClean="0"/>
              <a:t>Місяця.</a:t>
            </a:r>
            <a:r>
              <a:rPr lang="uk-UA" sz="2000" dirty="0"/>
              <a:t> Вони мають протяжність від 200 км до 1100 км і називаються: Море Спокою, Море Дощів, Море Хмар, Море Ясності, Море Криз.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uk-UA" dirty="0"/>
              <a:t>Будова та рельєф Місяця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24922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1534</Words>
  <Application>Microsoft Office PowerPoint</Application>
  <PresentationFormat>Экран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МІСЯЦЬ. ЗАТЕМНЕННЯ МІСЯЦЯ Номінація: «Астрономія»</vt:lpstr>
      <vt:lpstr>Зміст</vt:lpstr>
      <vt:lpstr>Презентация PowerPoint</vt:lpstr>
      <vt:lpstr>Мета проекту</vt:lpstr>
      <vt:lpstr>Завдання проекту</vt:lpstr>
      <vt:lpstr>ОСНОВНА ЧАСТИНА Фізичні характеристики Місяця </vt:lpstr>
      <vt:lpstr>Будова та рельєф Місяця</vt:lpstr>
      <vt:lpstr>Будова та рельєф Місяця</vt:lpstr>
      <vt:lpstr>Будова та рельєф Місяця</vt:lpstr>
      <vt:lpstr>Чим покрита поверхня Місяця? </vt:lpstr>
      <vt:lpstr>Герої фантасти на Місяці</vt:lpstr>
      <vt:lpstr>Дослідження Місяця</vt:lpstr>
      <vt:lpstr>Дослідження Місяця</vt:lpstr>
      <vt:lpstr>Перші люди на Місяці</vt:lpstr>
      <vt:lpstr>Фази Місяця</vt:lpstr>
      <vt:lpstr>Фази Місяця</vt:lpstr>
      <vt:lpstr>Затемнення Місяця</vt:lpstr>
      <vt:lpstr>Затемнення Місяця</vt:lpstr>
      <vt:lpstr>Несприятливі умови для наступу затемнення</vt:lpstr>
      <vt:lpstr>Вузли місячної орбіти</vt:lpstr>
      <vt:lpstr>Вузли місячної орбіти</vt:lpstr>
      <vt:lpstr>Затемнення  2015</vt:lpstr>
      <vt:lpstr>Визначення висоти кульмінації Місяця в дні літнього та зимового сонцестояння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МІСЯЦЬ. ЗАТЕМНЕННЯ МІСЯЦЯ Відділення: фізика та астрономія Секція: аерофізика та космічні дослідження</dc:title>
  <dc:creator>123</dc:creator>
  <cp:lastModifiedBy>1</cp:lastModifiedBy>
  <cp:revision>22</cp:revision>
  <dcterms:created xsi:type="dcterms:W3CDTF">2015-12-15T15:09:57Z</dcterms:created>
  <dcterms:modified xsi:type="dcterms:W3CDTF">2016-04-12T18:11:04Z</dcterms:modified>
</cp:coreProperties>
</file>