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6" autoAdjust="0"/>
  </p:normalViewPr>
  <p:slideViewPr>
    <p:cSldViewPr>
      <p:cViewPr>
        <p:scale>
          <a:sx n="83" d="100"/>
          <a:sy n="83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38BCE-4F63-4485-8AE8-DB3D8411F1FB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8D762-29E0-40E6-A118-7E3EA7F2EB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66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665" y="2420888"/>
            <a:ext cx="2214067" cy="294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556792"/>
            <a:ext cx="5904656" cy="5301208"/>
          </a:xfrm>
        </p:spPr>
        <p:txBody>
          <a:bodyPr>
            <a:normAutofit fontScale="92500"/>
          </a:bodyPr>
          <a:lstStyle/>
          <a:p>
            <a:endParaRPr lang="uk-UA" sz="3500" dirty="0" smtClean="0">
              <a:solidFill>
                <a:schemeClr val="tx1"/>
              </a:solidFill>
            </a:endParaRPr>
          </a:p>
          <a:p>
            <a:r>
              <a:rPr lang="uk-UA" sz="3500" dirty="0" smtClean="0">
                <a:solidFill>
                  <a:schemeClr val="tx1"/>
                </a:solidFill>
              </a:rPr>
              <a:t>Кравченко </a:t>
            </a:r>
          </a:p>
          <a:p>
            <a:r>
              <a:rPr lang="uk-UA" sz="3500" dirty="0" err="1" smtClean="0">
                <a:solidFill>
                  <a:schemeClr val="tx1"/>
                </a:solidFill>
              </a:rPr>
              <a:t>Лоліта</a:t>
            </a:r>
            <a:endParaRPr lang="uk-UA" sz="3500" dirty="0" smtClean="0">
              <a:solidFill>
                <a:schemeClr val="tx1"/>
              </a:solidFill>
            </a:endParaRPr>
          </a:p>
          <a:p>
            <a:r>
              <a:rPr lang="uk-UA" sz="3500" dirty="0" smtClean="0">
                <a:solidFill>
                  <a:schemeClr val="tx1"/>
                </a:solidFill>
              </a:rPr>
              <a:t>Володимирівна</a:t>
            </a:r>
          </a:p>
          <a:p>
            <a:r>
              <a:rPr lang="uk-UA" sz="3500" dirty="0" smtClean="0">
                <a:solidFill>
                  <a:schemeClr val="tx1"/>
                </a:solidFill>
              </a:rPr>
              <a:t>Учениця 7-А класу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Керівник: учитель історії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Раєвський Костянтин Анатолійович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    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84976" cy="144016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uk-UA" sz="3200" dirty="0" smtClean="0"/>
              <a:t>Харківська </a:t>
            </a:r>
            <a:r>
              <a:rPr lang="uk-UA" sz="3200" dirty="0" smtClean="0"/>
              <a:t>загальноосвітня </a:t>
            </a:r>
            <a:r>
              <a:rPr lang="uk-UA" sz="3200" dirty="0"/>
              <a:t>ш</a:t>
            </a:r>
            <a:r>
              <a:rPr lang="uk-UA" sz="3200" dirty="0" smtClean="0"/>
              <a:t>кола </a:t>
            </a:r>
            <a:br>
              <a:rPr lang="uk-UA" sz="3200" dirty="0" smtClean="0"/>
            </a:br>
            <a:r>
              <a:rPr lang="en-US" sz="3200" dirty="0" smtClean="0"/>
              <a:t>|-||| </a:t>
            </a:r>
            <a:r>
              <a:rPr lang="uk-UA" sz="3200" dirty="0" smtClean="0"/>
              <a:t>ступенів № </a:t>
            </a:r>
            <a:r>
              <a:rPr lang="uk-UA" sz="3200" dirty="0" smtClean="0"/>
              <a:t>31 Харківської міської ради Харківської області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Геноцид, як феномен </a:t>
            </a:r>
            <a:r>
              <a:rPr lang="en-US" dirty="0" smtClean="0">
                <a:solidFill>
                  <a:schemeClr val="tx1"/>
                </a:solidFill>
              </a:rPr>
              <a:t>XX</a:t>
            </a:r>
            <a:r>
              <a:rPr lang="uk-UA" dirty="0" smtClean="0">
                <a:solidFill>
                  <a:schemeClr val="tx1"/>
                </a:solidFill>
              </a:rPr>
              <a:t> сторіччя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Мета : </a:t>
            </a:r>
            <a:r>
              <a:rPr lang="uk-UA" dirty="0" smtClean="0"/>
              <a:t>з’ясувати у чому полягає сутність геноциду,</a:t>
            </a:r>
            <a:r>
              <a:rPr lang="ru-RU" dirty="0" smtClean="0"/>
              <a:t> </a:t>
            </a:r>
            <a:r>
              <a:rPr lang="ru-RU" dirty="0" smtClean="0"/>
              <a:t>метою </a:t>
            </a:r>
            <a:r>
              <a:rPr lang="ru-RU" dirty="0" err="1" smtClean="0"/>
              <a:t>якого</a:t>
            </a:r>
            <a:r>
              <a:rPr lang="ru-RU" dirty="0" smtClean="0"/>
              <a:t> є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’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за </a:t>
            </a:r>
            <a:r>
              <a:rPr lang="ru-RU" dirty="0" err="1" smtClean="0"/>
              <a:t>національними</a:t>
            </a:r>
            <a:r>
              <a:rPr lang="ru-RU" dirty="0" smtClean="0"/>
              <a:t>, </a:t>
            </a:r>
            <a:r>
              <a:rPr lang="ru-RU" dirty="0" err="1" smtClean="0"/>
              <a:t>етнічними</a:t>
            </a:r>
            <a:r>
              <a:rPr lang="ru-RU" dirty="0" smtClean="0"/>
              <a:t>, </a:t>
            </a:r>
            <a:r>
              <a:rPr lang="ru-RU" dirty="0" err="1" smtClean="0"/>
              <a:t>расовими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релігійними</a:t>
            </a:r>
            <a:r>
              <a:rPr lang="ru-RU" dirty="0" smtClean="0"/>
              <a:t> </a:t>
            </a:r>
            <a:r>
              <a:rPr lang="ru-RU" dirty="0" smtClean="0"/>
              <a:t>мотивами; </a:t>
            </a:r>
          </a:p>
          <a:p>
            <a:pPr marL="0" indent="0">
              <a:buNone/>
            </a:pPr>
            <a:r>
              <a:rPr lang="uk-UA" sz="2800" dirty="0" smtClean="0"/>
              <a:t>розглянути випадки </a:t>
            </a:r>
            <a:r>
              <a:rPr lang="uk-UA" sz="2800" dirty="0"/>
              <a:t>геноцидів у різних </a:t>
            </a:r>
            <a:r>
              <a:rPr lang="uk-UA" sz="2800" dirty="0" smtClean="0"/>
              <a:t>народів;</a:t>
            </a:r>
          </a:p>
          <a:p>
            <a:pPr marL="0" indent="0">
              <a:buNone/>
            </a:pPr>
            <a:r>
              <a:rPr lang="uk-UA" sz="2800" dirty="0"/>
              <a:t>р</a:t>
            </a:r>
            <a:r>
              <a:rPr lang="uk-UA" sz="2800" dirty="0" smtClean="0"/>
              <a:t>озкрити злочинність геноциду і проявів геноциду у ХХ сторіччі.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Геноцид в Руанді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1412776"/>
            <a:ext cx="4464496" cy="4752528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Народи </a:t>
            </a:r>
            <a:r>
              <a:rPr lang="ru-RU" sz="1600" dirty="0" err="1" smtClean="0"/>
              <a:t>хуту</a:t>
            </a:r>
            <a:r>
              <a:rPr lang="ru-RU" sz="1600" dirty="0" smtClean="0"/>
              <a:t> і </a:t>
            </a:r>
            <a:r>
              <a:rPr lang="ru-RU" sz="1600" dirty="0" err="1" smtClean="0"/>
              <a:t>тутсі</a:t>
            </a:r>
            <a:r>
              <a:rPr lang="ru-RU" sz="1600" dirty="0" smtClean="0"/>
              <a:t> в </a:t>
            </a:r>
            <a:r>
              <a:rPr lang="ru-RU" sz="1600" dirty="0" err="1" smtClean="0"/>
              <a:t>Руанді</a:t>
            </a:r>
            <a:r>
              <a:rPr lang="ru-RU" sz="1600" dirty="0" smtClean="0"/>
              <a:t> </a:t>
            </a:r>
            <a:r>
              <a:rPr lang="ru-RU" sz="1600" dirty="0" err="1" smtClean="0"/>
              <a:t>ймовірно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предків</a:t>
            </a:r>
            <a:r>
              <a:rPr lang="ru-RU" sz="1600" dirty="0" smtClean="0"/>
              <a:t> - народу </a:t>
            </a:r>
            <a:r>
              <a:rPr lang="ru-RU" sz="1600" dirty="0" smtClean="0"/>
              <a:t>банту.</a:t>
            </a:r>
          </a:p>
          <a:p>
            <a:r>
              <a:rPr lang="ru-RU" sz="1600" dirty="0" err="1" smtClean="0"/>
              <a:t>Європейці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розділили</a:t>
            </a:r>
            <a:r>
              <a:rPr lang="ru-RU" sz="1600" dirty="0" smtClean="0"/>
              <a:t> народ на </a:t>
            </a:r>
            <a:r>
              <a:rPr lang="ru-RU" sz="1600" dirty="0" err="1" smtClean="0"/>
              <a:t>дві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в основному з </a:t>
            </a:r>
            <a:r>
              <a:rPr lang="ru-RU" sz="1600" dirty="0" err="1" smtClean="0"/>
              <a:t>економічного</a:t>
            </a:r>
            <a:r>
              <a:rPr lang="ru-RU" sz="1600" dirty="0" smtClean="0"/>
              <a:t> </a:t>
            </a:r>
            <a:r>
              <a:rPr lang="ru-RU" sz="1600" dirty="0" smtClean="0"/>
              <a:t>статусу: </a:t>
            </a:r>
            <a:r>
              <a:rPr lang="ru-RU" sz="1600" dirty="0" err="1" smtClean="0"/>
              <a:t>тутсі</a:t>
            </a:r>
            <a:r>
              <a:rPr lang="ru-RU" sz="1600" dirty="0" smtClean="0"/>
              <a:t> </a:t>
            </a:r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 err="1" smtClean="0"/>
              <a:t>багаті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мешканці</a:t>
            </a:r>
            <a:r>
              <a:rPr lang="ru-RU" sz="1600" dirty="0" smtClean="0"/>
              <a:t> (</a:t>
            </a:r>
            <a:r>
              <a:rPr lang="ru-RU" sz="1600" dirty="0" err="1" smtClean="0"/>
              <a:t>власники</a:t>
            </a:r>
            <a:r>
              <a:rPr lang="ru-RU" sz="1600" dirty="0" smtClean="0"/>
              <a:t> десяти </a:t>
            </a:r>
            <a:r>
              <a:rPr lang="ru-RU" sz="1600" dirty="0" err="1" smtClean="0"/>
              <a:t>голів</a:t>
            </a:r>
            <a:r>
              <a:rPr lang="ru-RU" sz="1600" dirty="0" smtClean="0"/>
              <a:t> </a:t>
            </a:r>
            <a:r>
              <a:rPr lang="ru-RU" sz="1600" dirty="0" err="1" smtClean="0"/>
              <a:t>худоби</a:t>
            </a:r>
            <a:r>
              <a:rPr lang="ru-RU" sz="1600" dirty="0" smtClean="0"/>
              <a:t> і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основною </a:t>
            </a:r>
            <a:r>
              <a:rPr lang="ru-RU" sz="1600" dirty="0" err="1" smtClean="0"/>
              <a:t>вимогою</a:t>
            </a:r>
            <a:r>
              <a:rPr lang="ru-RU" sz="1600" dirty="0" smtClean="0"/>
              <a:t>),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 smtClean="0"/>
              <a:t> </a:t>
            </a:r>
            <a:r>
              <a:rPr lang="ru-RU" sz="1600" dirty="0" err="1" smtClean="0"/>
              <a:t>хуту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/>
              <a:t>х</a:t>
            </a:r>
            <a:r>
              <a:rPr lang="ru-RU" sz="1600" dirty="0" err="1" smtClean="0"/>
              <a:t>уту</a:t>
            </a:r>
            <a:r>
              <a:rPr lang="ru-RU" sz="1600" dirty="0" smtClean="0"/>
              <a:t> </a:t>
            </a:r>
            <a:r>
              <a:rPr lang="ru-RU" sz="1600" dirty="0" smtClean="0"/>
              <a:t>могли </a:t>
            </a:r>
            <a:r>
              <a:rPr lang="ru-RU" sz="1600" dirty="0" err="1" smtClean="0"/>
              <a:t>отримати</a:t>
            </a:r>
            <a:r>
              <a:rPr lang="ru-RU" sz="1600" dirty="0" smtClean="0"/>
              <a:t> статус </a:t>
            </a:r>
            <a:r>
              <a:rPr lang="ru-RU" sz="1600" dirty="0" err="1" smtClean="0"/>
              <a:t>тутсі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раптово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розбагатіють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Протягом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багатьох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тутсі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переважаючим</a:t>
            </a:r>
            <a:r>
              <a:rPr lang="ru-RU" sz="1600" dirty="0" smtClean="0"/>
              <a:t> </a:t>
            </a:r>
            <a:r>
              <a:rPr lang="ru-RU" sz="1600" dirty="0" err="1" smtClean="0"/>
              <a:t>класом</a:t>
            </a:r>
            <a:r>
              <a:rPr lang="ru-RU" sz="1600" dirty="0" smtClean="0"/>
              <a:t> в </a:t>
            </a:r>
            <a:r>
              <a:rPr lang="ru-RU" sz="1600" dirty="0" err="1" smtClean="0"/>
              <a:t>Руанді</a:t>
            </a:r>
            <a:r>
              <a:rPr lang="ru-RU" sz="1600" dirty="0" smtClean="0"/>
              <a:t>, </a:t>
            </a:r>
            <a:r>
              <a:rPr lang="ru-RU" sz="1600" dirty="0" err="1" smtClean="0"/>
              <a:t>зміцнюючи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</a:t>
            </a:r>
            <a:r>
              <a:rPr lang="ru-RU" sz="1600" dirty="0" smtClean="0"/>
              <a:t> </a:t>
            </a:r>
            <a:r>
              <a:rPr lang="ru-RU" sz="1600" dirty="0" err="1" smtClean="0"/>
              <a:t>панування</a:t>
            </a:r>
            <a:r>
              <a:rPr lang="ru-RU" sz="1600" dirty="0" smtClean="0"/>
              <a:t>, в </a:t>
            </a:r>
            <a:r>
              <a:rPr lang="ru-RU" sz="1600" dirty="0" err="1" smtClean="0"/>
              <a:t>деяких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випадках</a:t>
            </a:r>
            <a:r>
              <a:rPr lang="ru-RU" sz="1600" dirty="0" smtClean="0"/>
              <a:t>,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застосуванням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насильства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народу </a:t>
            </a:r>
            <a:r>
              <a:rPr lang="ru-RU" sz="1600" dirty="0" err="1" smtClean="0"/>
              <a:t>хуту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 smtClean="0"/>
              <a:t>початку 1990-х </a:t>
            </a:r>
            <a:r>
              <a:rPr lang="ru-RU" sz="1600" dirty="0" err="1" smtClean="0"/>
              <a:t>відбулося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повстання</a:t>
            </a:r>
            <a:r>
              <a:rPr lang="ru-RU" sz="1600" dirty="0" smtClean="0"/>
              <a:t> народу </a:t>
            </a:r>
            <a:r>
              <a:rPr lang="ru-RU" sz="1600" dirty="0" err="1" smtClean="0"/>
              <a:t>хуту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викликало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вбивства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тутсі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Геноцид в </a:t>
            </a:r>
            <a:r>
              <a:rPr lang="ru-RU" dirty="0" err="1" smtClean="0">
                <a:solidFill>
                  <a:schemeClr val="tx1"/>
                </a:solidFill>
              </a:rPr>
              <a:t>Боснії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427984" y="1556792"/>
            <a:ext cx="4521704" cy="460851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Союзу мало </a:t>
            </a:r>
            <a:r>
              <a:rPr lang="ru-RU" dirty="0" err="1" smtClean="0"/>
              <a:t>далекосяжні</a:t>
            </a:r>
            <a:r>
              <a:rPr lang="ru-RU" dirty="0" smtClean="0"/>
              <a:t> </a:t>
            </a:r>
            <a:r>
              <a:rPr lang="ru-RU" dirty="0" err="1" smtClean="0"/>
              <a:t>соціально-політичні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, як </a:t>
            </a:r>
            <a:r>
              <a:rPr lang="ru-RU" dirty="0" err="1" smtClean="0"/>
              <a:t>виявилося</a:t>
            </a:r>
            <a:r>
              <a:rPr lang="ru-RU" dirty="0" smtClean="0"/>
              <a:t>,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руйнівні</a:t>
            </a:r>
            <a:r>
              <a:rPr lang="ru-RU" dirty="0" smtClean="0"/>
              <a:t> в </a:t>
            </a:r>
            <a:r>
              <a:rPr lang="ru-RU" dirty="0" err="1" smtClean="0"/>
              <a:t>колишній</a:t>
            </a:r>
            <a:r>
              <a:rPr lang="ru-RU" dirty="0" smtClean="0"/>
              <a:t> </a:t>
            </a:r>
            <a:r>
              <a:rPr lang="ru-RU" dirty="0" err="1" smtClean="0"/>
              <a:t>Югославії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smtClean="0"/>
              <a:t>з 1990 року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почався</a:t>
            </a:r>
            <a:r>
              <a:rPr lang="ru-RU" dirty="0" smtClean="0"/>
              <a:t> </a:t>
            </a:r>
            <a:r>
              <a:rPr lang="ru-RU" dirty="0" err="1" smtClean="0"/>
              <a:t>розкол</a:t>
            </a:r>
            <a:r>
              <a:rPr lang="ru-RU" dirty="0" smtClean="0"/>
              <a:t> на </a:t>
            </a:r>
            <a:r>
              <a:rPr lang="ru-RU" dirty="0" err="1" smtClean="0"/>
              <a:t>республіки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міжетнічної</a:t>
            </a:r>
            <a:r>
              <a:rPr lang="ru-RU" dirty="0" smtClean="0"/>
              <a:t> </a:t>
            </a:r>
            <a:r>
              <a:rPr lang="ru-RU" dirty="0" err="1" smtClean="0"/>
              <a:t>напруженості</a:t>
            </a:r>
            <a:r>
              <a:rPr lang="ru-RU" dirty="0" smtClean="0"/>
              <a:t> і </a:t>
            </a:r>
            <a:r>
              <a:rPr lang="ru-RU" dirty="0" err="1" smtClean="0"/>
              <a:t>переміщенню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Найгірше</a:t>
            </a:r>
            <a:r>
              <a:rPr lang="ru-RU" dirty="0" smtClean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злочинів</a:t>
            </a:r>
            <a:r>
              <a:rPr lang="ru-RU" dirty="0" smtClean="0"/>
              <a:t> </a:t>
            </a:r>
            <a:r>
              <a:rPr lang="ru-RU" dirty="0" err="1" smtClean="0"/>
              <a:t>сталося</a:t>
            </a:r>
            <a:r>
              <a:rPr lang="ru-RU" dirty="0" smtClean="0"/>
              <a:t> в </a:t>
            </a:r>
            <a:r>
              <a:rPr lang="ru-RU" dirty="0" err="1" smtClean="0"/>
              <a:t>новоствореній</a:t>
            </a:r>
            <a:r>
              <a:rPr lang="ru-RU" dirty="0" smtClean="0"/>
              <a:t> </a:t>
            </a:r>
            <a:r>
              <a:rPr lang="ru-RU" dirty="0" err="1" smtClean="0"/>
              <a:t>Боснії</a:t>
            </a:r>
            <a:r>
              <a:rPr lang="ru-RU" dirty="0" smtClean="0"/>
              <a:t>, генерал </a:t>
            </a:r>
            <a:r>
              <a:rPr lang="ru-RU" dirty="0" err="1" smtClean="0"/>
              <a:t>Ратко</a:t>
            </a:r>
            <a:r>
              <a:rPr lang="ru-RU" dirty="0" smtClean="0"/>
              <a:t> </a:t>
            </a:r>
            <a:r>
              <a:rPr lang="ru-RU" dirty="0" err="1" smtClean="0"/>
              <a:t>Младич</a:t>
            </a:r>
            <a:r>
              <a:rPr lang="ru-RU" dirty="0" smtClean="0"/>
              <a:t> і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Сербської</a:t>
            </a:r>
            <a:r>
              <a:rPr lang="ru-RU" dirty="0" smtClean="0"/>
              <a:t> </a:t>
            </a:r>
            <a:r>
              <a:rPr lang="ru-RU" dirty="0" err="1" smtClean="0"/>
              <a:t>скоїли</a:t>
            </a:r>
            <a:r>
              <a:rPr lang="ru-RU" dirty="0" smtClean="0"/>
              <a:t> </a:t>
            </a:r>
            <a:r>
              <a:rPr lang="ru-RU" dirty="0" err="1" smtClean="0"/>
              <a:t>вбивства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боснійських</a:t>
            </a:r>
            <a:r>
              <a:rPr lang="ru-RU" dirty="0" smtClean="0"/>
              <a:t> мусульман і </a:t>
            </a:r>
            <a:r>
              <a:rPr lang="ru-RU" dirty="0" err="1" smtClean="0"/>
              <a:t>сербів</a:t>
            </a:r>
            <a:r>
              <a:rPr lang="ru-RU" dirty="0" smtClean="0"/>
              <a:t> в </a:t>
            </a:r>
            <a:r>
              <a:rPr lang="ru-RU" dirty="0" err="1" smtClean="0"/>
              <a:t>спробі</a:t>
            </a:r>
            <a:r>
              <a:rPr lang="ru-RU" dirty="0" smtClean="0"/>
              <a:t> «</a:t>
            </a:r>
            <a:r>
              <a:rPr lang="ru-RU" dirty="0" err="1" smtClean="0"/>
              <a:t>етнічної</a:t>
            </a:r>
            <a:r>
              <a:rPr lang="ru-RU" dirty="0" smtClean="0"/>
              <a:t> чистки» в </a:t>
            </a:r>
            <a:r>
              <a:rPr lang="ru-RU" dirty="0" err="1" smtClean="0"/>
              <a:t>Сребрениці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Мир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регіоні</a:t>
            </a:r>
            <a:r>
              <a:rPr lang="ru-RU" dirty="0" smtClean="0"/>
              <a:t> настав </a:t>
            </a:r>
            <a:r>
              <a:rPr lang="ru-RU" dirty="0" err="1" smtClean="0"/>
              <a:t>тільки</a:t>
            </a:r>
            <a:r>
              <a:rPr lang="ru-RU" dirty="0" smtClean="0"/>
              <a:t> в 1995 </a:t>
            </a:r>
            <a:r>
              <a:rPr lang="ru-RU" dirty="0" err="1" smtClean="0"/>
              <a:t>році</a:t>
            </a:r>
            <a:r>
              <a:rPr lang="ru-RU" dirty="0" smtClean="0"/>
              <a:t>, але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двадцяти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жертв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вбито,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розстріляні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спалені</a:t>
            </a:r>
            <a:r>
              <a:rPr lang="ru-RU" dirty="0" smtClean="0"/>
              <a:t>, </a:t>
            </a:r>
            <a:r>
              <a:rPr lang="ru-RU" dirty="0" err="1" smtClean="0"/>
              <a:t>зґвалтовані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обезголовлені</a:t>
            </a:r>
            <a:r>
              <a:rPr lang="ru-RU" dirty="0" smtClean="0"/>
              <a:t> прилюдно.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97758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888432" cy="227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Геноцид  </a:t>
            </a:r>
            <a:r>
              <a:rPr lang="ru-RU" dirty="0" err="1" smtClean="0">
                <a:solidFill>
                  <a:schemeClr val="tx1"/>
                </a:solidFill>
              </a:rPr>
              <a:t>вірмен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49983" y="1412776"/>
            <a:ext cx="5614505" cy="5203777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Османська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імперія</a:t>
            </a:r>
            <a:r>
              <a:rPr lang="ru-RU" sz="1600" dirty="0" smtClean="0"/>
              <a:t>, центр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в </a:t>
            </a:r>
            <a:r>
              <a:rPr lang="ru-RU" sz="1600" dirty="0" err="1" smtClean="0"/>
              <a:t>кінці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</a:t>
            </a:r>
            <a:r>
              <a:rPr lang="ru-RU" sz="1600" dirty="0" err="1" smtClean="0"/>
              <a:t>сучасної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Туреччини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несе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відповідальність</a:t>
            </a:r>
            <a:r>
              <a:rPr lang="ru-RU" sz="1600" dirty="0" smtClean="0"/>
              <a:t> за </a:t>
            </a:r>
            <a:r>
              <a:rPr lang="ru-RU" sz="1600" dirty="0" err="1" smtClean="0"/>
              <a:t>історичне</a:t>
            </a:r>
            <a:r>
              <a:rPr lang="ru-RU" sz="1600" dirty="0" smtClean="0"/>
              <a:t> </a:t>
            </a:r>
            <a:r>
              <a:rPr lang="ru-RU" sz="1600" dirty="0" err="1" smtClean="0"/>
              <a:t>страхіття</a:t>
            </a:r>
            <a:r>
              <a:rPr lang="ru-RU" sz="1600" dirty="0" smtClean="0"/>
              <a:t> </a:t>
            </a:r>
            <a:r>
              <a:rPr lang="ru-RU" sz="1600" dirty="0" smtClean="0"/>
              <a:t>- Геноцид </a:t>
            </a:r>
            <a:r>
              <a:rPr lang="ru-RU" sz="1600" dirty="0" err="1" smtClean="0"/>
              <a:t>вірмен</a:t>
            </a:r>
            <a:r>
              <a:rPr lang="ru-RU" sz="1600" dirty="0" smtClean="0"/>
              <a:t> на початку 20-го </a:t>
            </a:r>
            <a:r>
              <a:rPr lang="ru-RU" sz="1600" dirty="0" err="1" smtClean="0"/>
              <a:t>століття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r>
              <a:rPr lang="ru-RU" sz="1600" dirty="0" err="1" smtClean="0"/>
              <a:t>Починаючи</a:t>
            </a:r>
            <a:r>
              <a:rPr lang="ru-RU" sz="1600" dirty="0" smtClean="0"/>
              <a:t> </a:t>
            </a:r>
            <a:r>
              <a:rPr lang="ru-RU" sz="1600" dirty="0" smtClean="0"/>
              <a:t>з 1915 року, в той час як </a:t>
            </a:r>
            <a:r>
              <a:rPr lang="ru-RU" sz="1600" dirty="0" err="1" smtClean="0"/>
              <a:t>інший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залучений</a:t>
            </a:r>
            <a:r>
              <a:rPr lang="ru-RU" sz="1600" dirty="0" smtClean="0"/>
              <a:t> в Першу </a:t>
            </a:r>
            <a:r>
              <a:rPr lang="ru-RU" sz="1600" dirty="0" err="1" smtClean="0"/>
              <a:t>світову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війну</a:t>
            </a:r>
            <a:r>
              <a:rPr lang="ru-RU" sz="1600" dirty="0" smtClean="0"/>
              <a:t>, турки люто </a:t>
            </a:r>
            <a:r>
              <a:rPr lang="ru-RU" sz="1600" dirty="0" err="1" smtClean="0"/>
              <a:t>накинулися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християнську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меншість</a:t>
            </a:r>
            <a:r>
              <a:rPr lang="ru-RU" sz="1600" dirty="0" smtClean="0"/>
              <a:t>, </a:t>
            </a:r>
            <a:r>
              <a:rPr lang="ru-RU" sz="1600" dirty="0" err="1" smtClean="0"/>
              <a:t>якою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вірмени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події</a:t>
            </a:r>
            <a:r>
              <a:rPr lang="ru-RU" sz="1600" dirty="0" smtClean="0"/>
              <a:t> не так добре 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 як </a:t>
            </a:r>
            <a:r>
              <a:rPr lang="ru-RU" sz="1600" dirty="0" err="1" smtClean="0"/>
              <a:t>Голокост</a:t>
            </a:r>
            <a:r>
              <a:rPr lang="ru-RU" sz="1600" dirty="0" smtClean="0"/>
              <a:t>, але геноцид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настільки</a:t>
            </a:r>
            <a:r>
              <a:rPr lang="ru-RU" sz="1600" dirty="0" smtClean="0"/>
              <a:t> ж </a:t>
            </a:r>
            <a:r>
              <a:rPr lang="ru-RU" sz="1600" dirty="0" err="1" smtClean="0"/>
              <a:t>жахливий</a:t>
            </a:r>
            <a:r>
              <a:rPr lang="ru-RU" sz="1600" dirty="0" smtClean="0"/>
              <a:t>. </a:t>
            </a:r>
            <a:r>
              <a:rPr lang="ru-RU" sz="1600" dirty="0" err="1" smtClean="0"/>
              <a:t>Працездатні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чоловіки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відразу</a:t>
            </a:r>
            <a:r>
              <a:rPr lang="ru-RU" sz="1600" dirty="0" smtClean="0"/>
              <a:t> вбито, а </a:t>
            </a:r>
            <a:r>
              <a:rPr lang="ru-RU" sz="1600" dirty="0" err="1" smtClean="0"/>
              <a:t>жінки</a:t>
            </a:r>
            <a:r>
              <a:rPr lang="ru-RU" sz="1600" dirty="0" smtClean="0"/>
              <a:t> і </a:t>
            </a:r>
            <a:r>
              <a:rPr lang="ru-RU" sz="1600" dirty="0" err="1" smtClean="0"/>
              <a:t>діти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змушені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йти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пішки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Сирійську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пустелю</a:t>
            </a:r>
            <a:r>
              <a:rPr lang="ru-RU" sz="1600" dirty="0" smtClean="0"/>
              <a:t>, </a:t>
            </a:r>
            <a:r>
              <a:rPr lang="ru-RU" sz="1600" dirty="0" smtClean="0"/>
              <a:t> </a:t>
            </a:r>
            <a:r>
              <a:rPr lang="ru-RU" sz="1600" dirty="0" smtClean="0"/>
              <a:t>на </a:t>
            </a:r>
            <a:r>
              <a:rPr lang="ru-RU" sz="1600" dirty="0" err="1" smtClean="0"/>
              <a:t>нове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проживання</a:t>
            </a:r>
            <a:r>
              <a:rPr lang="ru-RU" sz="1600" dirty="0" smtClean="0"/>
              <a:t>, за фактом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приречені</a:t>
            </a:r>
            <a:r>
              <a:rPr lang="ru-RU" sz="1600" dirty="0" smtClean="0"/>
              <a:t> на смерть. </a:t>
            </a:r>
            <a:endParaRPr lang="ru-RU" sz="1600" dirty="0" smtClean="0"/>
          </a:p>
          <a:p>
            <a:r>
              <a:rPr lang="ru-RU" sz="1600" dirty="0" err="1" smtClean="0"/>
              <a:t>Цілі</a:t>
            </a:r>
            <a:r>
              <a:rPr lang="ru-RU" sz="1600" dirty="0" smtClean="0"/>
              <a:t> </a:t>
            </a:r>
            <a:r>
              <a:rPr lang="ru-RU" sz="1600" dirty="0" smtClean="0"/>
              <a:t>села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вщент</a:t>
            </a:r>
            <a:r>
              <a:rPr lang="ru-RU" sz="1600" dirty="0" smtClean="0"/>
              <a:t> разом з жителями, а </a:t>
            </a:r>
            <a:r>
              <a:rPr lang="ru-RU" sz="1600" dirty="0" err="1" smtClean="0"/>
              <a:t>кораблі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вірмен</a:t>
            </a:r>
            <a:r>
              <a:rPr lang="ru-RU" sz="1600" dirty="0" smtClean="0"/>
              <a:t>, </a:t>
            </a:r>
            <a:r>
              <a:rPr lang="ru-RU" sz="1600" dirty="0" err="1" smtClean="0"/>
              <a:t>буксирували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Чорне</a:t>
            </a:r>
            <a:r>
              <a:rPr lang="ru-RU" sz="1600" dirty="0" smtClean="0"/>
              <a:t> море і топили. </a:t>
            </a:r>
            <a:endParaRPr lang="ru-RU" sz="1600" dirty="0" smtClean="0"/>
          </a:p>
          <a:p>
            <a:r>
              <a:rPr lang="ru-RU" sz="1600" dirty="0" err="1" smtClean="0"/>
              <a:t>Побудовано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принаймні</a:t>
            </a:r>
            <a:r>
              <a:rPr lang="ru-RU" sz="1600" dirty="0" smtClean="0"/>
              <a:t> два десятка </a:t>
            </a:r>
            <a:r>
              <a:rPr lang="ru-RU" sz="1600" dirty="0" err="1" smtClean="0"/>
              <a:t>концтаборів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вірмен</a:t>
            </a:r>
            <a:r>
              <a:rPr lang="ru-RU" sz="1600" dirty="0" smtClean="0"/>
              <a:t> </a:t>
            </a:r>
            <a:r>
              <a:rPr lang="ru-RU" sz="1600" dirty="0" err="1" smtClean="0"/>
              <a:t>труїли</a:t>
            </a:r>
            <a:r>
              <a:rPr lang="ru-RU" sz="1600" dirty="0" smtClean="0"/>
              <a:t> газом. </a:t>
            </a:r>
            <a:endParaRPr lang="ru-RU" sz="1600" dirty="0" smtClean="0"/>
          </a:p>
          <a:p>
            <a:r>
              <a:rPr lang="ru-RU" sz="1600" dirty="0" err="1" smtClean="0"/>
              <a:t>Безневинним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дітям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турецькі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лікарі</a:t>
            </a:r>
            <a:r>
              <a:rPr lang="ru-RU" sz="1600" dirty="0" smtClean="0"/>
              <a:t> вводили кров </a:t>
            </a:r>
            <a:r>
              <a:rPr lang="ru-RU" sz="1600" dirty="0" err="1" smtClean="0"/>
              <a:t>хворих</a:t>
            </a:r>
            <a:r>
              <a:rPr lang="ru-RU" sz="1600" dirty="0" smtClean="0"/>
              <a:t> на </a:t>
            </a:r>
            <a:r>
              <a:rPr lang="ru-RU" sz="1600" dirty="0" err="1" smtClean="0"/>
              <a:t>черевний</a:t>
            </a:r>
            <a:r>
              <a:rPr lang="ru-RU" sz="1600" dirty="0" smtClean="0"/>
              <a:t> тиф. 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628800"/>
            <a:ext cx="3192494" cy="236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221088"/>
            <a:ext cx="3170470" cy="23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Геноцид </a:t>
            </a:r>
            <a:r>
              <a:rPr lang="ru-RU" dirty="0" err="1" smtClean="0">
                <a:solidFill>
                  <a:schemeClr val="tx1"/>
                </a:solidFill>
              </a:rPr>
              <a:t>курдів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1" y="1412776"/>
            <a:ext cx="5112567" cy="5445224"/>
          </a:xfrm>
        </p:spPr>
        <p:txBody>
          <a:bodyPr>
            <a:noAutofit/>
          </a:bodyPr>
          <a:lstStyle/>
          <a:p>
            <a:r>
              <a:rPr lang="ru-RU" sz="1600" dirty="0" smtClean="0"/>
              <a:t>Курдами </a:t>
            </a:r>
            <a:r>
              <a:rPr lang="ru-RU" sz="1600" dirty="0" err="1" smtClean="0"/>
              <a:t>становлять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трохи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</a:t>
            </a:r>
            <a:r>
              <a:rPr lang="ru-RU" sz="1600" dirty="0" err="1" smtClean="0"/>
              <a:t>двадцяти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відсотків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Іраку</a:t>
            </a:r>
            <a:r>
              <a:rPr lang="ru-RU" sz="1600" dirty="0" smtClean="0"/>
              <a:t>. </a:t>
            </a:r>
            <a:r>
              <a:rPr lang="ru-RU" sz="1600" dirty="0" smtClean="0"/>
              <a:t>Вони </a:t>
            </a:r>
            <a:r>
              <a:rPr lang="ru-RU" sz="1600" dirty="0" err="1" smtClean="0"/>
              <a:t>історично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не в ладах </a:t>
            </a:r>
            <a:r>
              <a:rPr lang="ru-RU" sz="1600" dirty="0" err="1" smtClean="0"/>
              <a:t>з</a:t>
            </a:r>
            <a:r>
              <a:rPr lang="ru-RU" sz="1600" dirty="0" smtClean="0"/>
              <a:t> урядом </a:t>
            </a:r>
            <a:r>
              <a:rPr lang="ru-RU" sz="1600" dirty="0" err="1" smtClean="0"/>
              <a:t>Іраку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напруженість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досягла</a:t>
            </a:r>
            <a:r>
              <a:rPr lang="ru-RU" sz="1600" dirty="0" smtClean="0"/>
              <a:t> максимуму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Ірано-Іракської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війни</a:t>
            </a:r>
            <a:r>
              <a:rPr lang="ru-RU" sz="1600" dirty="0" smtClean="0"/>
              <a:t> 1980-х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, коли режим </a:t>
            </a:r>
            <a:r>
              <a:rPr lang="ru-RU" sz="1600" dirty="0" err="1" smtClean="0"/>
              <a:t>партії</a:t>
            </a:r>
            <a:r>
              <a:rPr lang="ru-RU" sz="1600" dirty="0" smtClean="0"/>
              <a:t> Саддама Хусейна БААС </a:t>
            </a:r>
            <a:r>
              <a:rPr lang="ru-RU" sz="1600" dirty="0" err="1" smtClean="0"/>
              <a:t>ввів</a:t>
            </a:r>
            <a:r>
              <a:rPr lang="ru-RU" sz="1600" dirty="0" smtClean="0"/>
              <a:t> в </a:t>
            </a:r>
            <a:r>
              <a:rPr lang="ru-RU" sz="1600" dirty="0" err="1" smtClean="0"/>
              <a:t>дію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програму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кодовою </a:t>
            </a:r>
            <a:r>
              <a:rPr lang="ru-RU" sz="1600" dirty="0" err="1" smtClean="0"/>
              <a:t>назвою</a:t>
            </a:r>
            <a:r>
              <a:rPr lang="ru-RU" sz="1600" dirty="0" smtClean="0"/>
              <a:t> </a:t>
            </a:r>
            <a:r>
              <a:rPr lang="ru-RU" sz="1600" dirty="0" err="1" smtClean="0"/>
              <a:t>Анфаль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мала на </a:t>
            </a:r>
            <a:r>
              <a:rPr lang="ru-RU" sz="1600" dirty="0" err="1" smtClean="0"/>
              <a:t>увазі</a:t>
            </a:r>
            <a:r>
              <a:rPr lang="ru-RU" sz="1600" dirty="0" smtClean="0"/>
              <a:t> </a:t>
            </a:r>
            <a:r>
              <a:rPr lang="ru-RU" sz="1600" dirty="0" err="1" smtClean="0"/>
              <a:t>боротьбу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курдським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Північного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Іраку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На </a:t>
            </a:r>
            <a:r>
              <a:rPr lang="ru-RU" sz="1600" dirty="0" err="1" smtClean="0"/>
              <a:t>чолі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програми</a:t>
            </a:r>
            <a:r>
              <a:rPr lang="ru-RU" sz="1600" dirty="0" smtClean="0"/>
              <a:t> стояв </a:t>
            </a:r>
            <a:r>
              <a:rPr lang="ru-RU" sz="1600" dirty="0" err="1" smtClean="0"/>
              <a:t>двоюрідний</a:t>
            </a:r>
            <a:r>
              <a:rPr lang="ru-RU" sz="1600" dirty="0" smtClean="0"/>
              <a:t> брат Саддама Хусейна - </a:t>
            </a:r>
            <a:r>
              <a:rPr lang="ru-RU" sz="1600" dirty="0" err="1" smtClean="0"/>
              <a:t>Алі</a:t>
            </a:r>
            <a:r>
              <a:rPr lang="ru-RU" sz="1600" dirty="0" smtClean="0"/>
              <a:t> Хасан аль-</a:t>
            </a:r>
            <a:r>
              <a:rPr lang="ru-RU" sz="1600" dirty="0" err="1" smtClean="0"/>
              <a:t>Маджид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відомий</a:t>
            </a:r>
            <a:r>
              <a:rPr lang="ru-RU" sz="1600" dirty="0" smtClean="0"/>
              <a:t> як «</a:t>
            </a:r>
            <a:r>
              <a:rPr lang="ru-RU" sz="1600" dirty="0" err="1" smtClean="0"/>
              <a:t>Хімічний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Алі</a:t>
            </a:r>
            <a:r>
              <a:rPr lang="ru-RU" sz="1600" dirty="0" smtClean="0"/>
              <a:t>» через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любові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гірчичного</a:t>
            </a:r>
            <a:r>
              <a:rPr lang="ru-RU" sz="1600" dirty="0" smtClean="0"/>
              <a:t> газу, зарину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нервово-паралітичного</a:t>
            </a:r>
            <a:r>
              <a:rPr lang="ru-RU" sz="1600" dirty="0" smtClean="0"/>
              <a:t> газу в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операціях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геноциду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180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 </a:t>
            </a:r>
            <a:r>
              <a:rPr lang="ru-RU" sz="1600" dirty="0" err="1" smtClean="0"/>
              <a:t>курдів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вбиті</a:t>
            </a:r>
            <a:r>
              <a:rPr lang="ru-RU" sz="1600" dirty="0" smtClean="0"/>
              <a:t> і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 </a:t>
            </a:r>
            <a:r>
              <a:rPr lang="ru-RU" sz="1600" dirty="0" err="1" smtClean="0"/>
              <a:t>вважаються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зниклими</a:t>
            </a:r>
            <a:r>
              <a:rPr lang="ru-RU" sz="1600" dirty="0" smtClean="0"/>
              <a:t> без вести. </a:t>
            </a:r>
            <a:r>
              <a:rPr lang="ru-RU" sz="1600" dirty="0" err="1" smtClean="0"/>
              <a:t>Хімічний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захоплений</a:t>
            </a:r>
            <a:r>
              <a:rPr lang="ru-RU" sz="1600" dirty="0" smtClean="0"/>
              <a:t> в полон </a:t>
            </a:r>
            <a:r>
              <a:rPr lang="ru-RU" sz="1600" dirty="0" err="1" smtClean="0"/>
              <a:t>американськими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військовими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повішений</a:t>
            </a:r>
            <a:r>
              <a:rPr lang="ru-RU" sz="1600" dirty="0" smtClean="0"/>
              <a:t> за </a:t>
            </a:r>
            <a:r>
              <a:rPr lang="ru-RU" sz="1600" dirty="0" err="1" smtClean="0"/>
              <a:t>військові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злочини</a:t>
            </a:r>
            <a:r>
              <a:rPr lang="ru-RU" sz="1600" dirty="0" smtClean="0"/>
              <a:t>, в тому </a:t>
            </a:r>
            <a:r>
              <a:rPr lang="ru-RU" sz="1600" dirty="0" err="1" smtClean="0"/>
              <a:t>числі</a:t>
            </a:r>
            <a:r>
              <a:rPr lang="ru-RU" sz="1600" dirty="0" smtClean="0"/>
              <a:t> за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роль в </a:t>
            </a:r>
            <a:r>
              <a:rPr lang="ru-RU" sz="1600" dirty="0" err="1" smtClean="0"/>
              <a:t>геноциді</a:t>
            </a:r>
            <a:r>
              <a:rPr lang="ru-RU" sz="1600" dirty="0" smtClean="0"/>
              <a:t> </a:t>
            </a:r>
            <a:r>
              <a:rPr lang="ru-RU" sz="1600" dirty="0" err="1" smtClean="0"/>
              <a:t>курдів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56792"/>
            <a:ext cx="3535986" cy="24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149080"/>
            <a:ext cx="3528392" cy="253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03" y="2564904"/>
            <a:ext cx="31650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Геноцид </a:t>
            </a:r>
            <a:r>
              <a:rPr lang="ru-RU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dirty="0" smtClean="0">
                <a:solidFill>
                  <a:schemeClr val="tx1"/>
                </a:solidFill>
              </a:rPr>
              <a:t> народу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03848" y="1412776"/>
            <a:ext cx="5940152" cy="4968552"/>
          </a:xfrm>
        </p:spPr>
        <p:txBody>
          <a:bodyPr>
            <a:noAutofit/>
          </a:bodyPr>
          <a:lstStyle/>
          <a:p>
            <a:r>
              <a:rPr lang="ru-RU" sz="1600" dirty="0" smtClean="0"/>
              <a:t> Перший </a:t>
            </a:r>
            <a:r>
              <a:rPr lang="ru-RU" sz="1600" dirty="0" err="1" smtClean="0"/>
              <a:t>масовий</a:t>
            </a:r>
            <a:r>
              <a:rPr lang="ru-RU" sz="1600" dirty="0" smtClean="0"/>
              <a:t> </a:t>
            </a:r>
            <a:r>
              <a:rPr lang="ru-RU" sz="1600" dirty="0" smtClean="0"/>
              <a:t>голод </a:t>
            </a:r>
            <a:r>
              <a:rPr lang="ru-RU" sz="1600" dirty="0" err="1" smtClean="0"/>
              <a:t>охопив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значну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частину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: </a:t>
            </a:r>
            <a:r>
              <a:rPr lang="ru-RU" sz="1600" dirty="0" err="1" smtClean="0"/>
              <a:t>Запорізьку</a:t>
            </a:r>
            <a:r>
              <a:rPr lang="ru-RU" sz="1600" dirty="0" smtClean="0"/>
              <a:t>, </a:t>
            </a:r>
            <a:r>
              <a:rPr lang="ru-RU" sz="1600" dirty="0" err="1" smtClean="0"/>
              <a:t>Донецьку</a:t>
            </a:r>
            <a:r>
              <a:rPr lang="ru-RU" sz="1600" dirty="0" smtClean="0"/>
              <a:t>, </a:t>
            </a:r>
            <a:r>
              <a:rPr lang="ru-RU" sz="1600" dirty="0" err="1" smtClean="0"/>
              <a:t>Катеринославську</a:t>
            </a:r>
            <a:r>
              <a:rPr lang="ru-RU" sz="1600" dirty="0" smtClean="0"/>
              <a:t>, </a:t>
            </a:r>
            <a:r>
              <a:rPr lang="ru-RU" sz="1600" dirty="0" err="1" smtClean="0"/>
              <a:t>Миколаївську</a:t>
            </a:r>
            <a:r>
              <a:rPr lang="ru-RU" sz="1600" dirty="0" smtClean="0"/>
              <a:t>, </a:t>
            </a:r>
            <a:r>
              <a:rPr lang="ru-RU" sz="1600" dirty="0" err="1" smtClean="0"/>
              <a:t>Одеську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губернії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r>
              <a:rPr lang="ru-RU" sz="1600" dirty="0" smtClean="0"/>
              <a:t>Причини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частково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об'єктивний</a:t>
            </a:r>
            <a:r>
              <a:rPr lang="ru-RU" sz="1600" dirty="0" smtClean="0"/>
              <a:t> характер - </a:t>
            </a:r>
            <a:r>
              <a:rPr lang="ru-RU" sz="1600" dirty="0" err="1" smtClean="0"/>
              <a:t>посуха</a:t>
            </a:r>
            <a:r>
              <a:rPr lang="ru-RU" sz="1600" dirty="0" smtClean="0"/>
              <a:t> 1921 року, </a:t>
            </a:r>
            <a:r>
              <a:rPr lang="ru-RU" sz="1600" dirty="0" err="1" smtClean="0"/>
              <a:t>економічні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наслідки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першої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громадянської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воєн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r>
              <a:rPr lang="ru-RU" sz="1600" dirty="0" smtClean="0"/>
              <a:t>Але </a:t>
            </a:r>
            <a:r>
              <a:rPr lang="ru-RU" sz="1600" dirty="0" err="1" smtClean="0"/>
              <a:t>найголовнішими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чинниками</a:t>
            </a:r>
            <a:r>
              <a:rPr lang="ru-RU" sz="1600" dirty="0" smtClean="0"/>
              <a:t> стали: крах </a:t>
            </a:r>
            <a:r>
              <a:rPr lang="ru-RU" sz="1600" dirty="0" err="1" smtClean="0"/>
              <a:t>сільськогосподарської</a:t>
            </a:r>
            <a:r>
              <a:rPr lang="ru-RU" sz="1600" dirty="0" smtClean="0"/>
              <a:t> практики </a:t>
            </a:r>
            <a:r>
              <a:rPr lang="ru-RU" sz="1600" dirty="0" err="1" smtClean="0"/>
              <a:t>тодішнього</a:t>
            </a:r>
            <a:r>
              <a:rPr lang="ru-RU" sz="1600" dirty="0" smtClean="0"/>
              <a:t> режиму, </a:t>
            </a:r>
            <a:r>
              <a:rPr lang="ru-RU" sz="1600" dirty="0" err="1" smtClean="0"/>
              <a:t>скорочення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посівних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площ</a:t>
            </a:r>
            <a:r>
              <a:rPr lang="ru-RU" sz="1600" dirty="0" smtClean="0"/>
              <a:t> у </a:t>
            </a:r>
            <a:r>
              <a:rPr lang="ru-RU" sz="1600" dirty="0" err="1" smtClean="0"/>
              <a:t>колишніх</a:t>
            </a:r>
            <a:r>
              <a:rPr lang="ru-RU" sz="1600" dirty="0" smtClean="0"/>
              <a:t> </a:t>
            </a:r>
            <a:r>
              <a:rPr lang="ru-RU" sz="1600" dirty="0" err="1" smtClean="0"/>
              <a:t>хлібородних</a:t>
            </a:r>
            <a:r>
              <a:rPr lang="ru-RU" sz="1600" dirty="0" smtClean="0"/>
              <a:t> районах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воєнного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комунізму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передбачала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розподіл</a:t>
            </a:r>
            <a:r>
              <a:rPr lang="ru-RU" sz="1600" dirty="0" smtClean="0"/>
              <a:t> </a:t>
            </a:r>
            <a:r>
              <a:rPr lang="ru-RU" sz="1600" dirty="0" err="1" smtClean="0"/>
              <a:t>наявних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продресурсів</a:t>
            </a:r>
            <a:r>
              <a:rPr lang="ru-RU" sz="1600" dirty="0" smtClean="0"/>
              <a:t> </a:t>
            </a:r>
            <a:r>
              <a:rPr lang="ru-RU" sz="1600" dirty="0" smtClean="0"/>
              <a:t>на </a:t>
            </a:r>
            <a:r>
              <a:rPr lang="ru-RU" sz="1600" dirty="0" err="1" smtClean="0"/>
              <a:t>користь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центрів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передусім</a:t>
            </a:r>
            <a:r>
              <a:rPr lang="ru-RU" sz="1600" dirty="0" smtClean="0"/>
              <a:t> тих,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знаходилися</a:t>
            </a:r>
            <a:r>
              <a:rPr lang="ru-RU" sz="1600" dirty="0" smtClean="0"/>
              <a:t> поза межами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Голод 1932-33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охопив</a:t>
            </a:r>
            <a:r>
              <a:rPr lang="ru-RU" sz="1600" dirty="0" smtClean="0"/>
              <a:t> </a:t>
            </a:r>
            <a:r>
              <a:rPr lang="ru-RU" sz="1600" dirty="0" err="1" smtClean="0"/>
              <a:t>ті</a:t>
            </a:r>
            <a:r>
              <a:rPr lang="ru-RU" sz="1600" dirty="0" smtClean="0"/>
              <a:t> ж </a:t>
            </a:r>
            <a:r>
              <a:rPr lang="ru-RU" sz="1600" dirty="0" err="1" smtClean="0"/>
              <a:t>самі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регіони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разу 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спричинили,насамперед</a:t>
            </a:r>
            <a:r>
              <a:rPr lang="ru-RU" sz="1600" dirty="0" smtClean="0"/>
              <a:t>, </a:t>
            </a:r>
            <a:r>
              <a:rPr lang="ru-RU" sz="1600" dirty="0" err="1" smtClean="0"/>
              <a:t>політичні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чинники</a:t>
            </a:r>
            <a:r>
              <a:rPr lang="ru-RU" sz="1600" dirty="0" smtClean="0"/>
              <a:t>. Голодомор 1932-1933 </a:t>
            </a:r>
            <a:r>
              <a:rPr lang="ru-RU" sz="1600" dirty="0" err="1" smtClean="0"/>
              <a:t>рр</a:t>
            </a:r>
            <a:r>
              <a:rPr lang="ru-RU" sz="1600" dirty="0" smtClean="0"/>
              <a:t>.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випадковим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явищем</a:t>
            </a:r>
            <a:r>
              <a:rPr lang="ru-RU" sz="1600" dirty="0" smtClean="0"/>
              <a:t> природного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походження</a:t>
            </a:r>
            <a:r>
              <a:rPr lang="ru-RU" sz="1600" dirty="0" smtClean="0"/>
              <a:t>, а </a:t>
            </a:r>
            <a:r>
              <a:rPr lang="ru-RU" sz="1600" dirty="0" err="1" smtClean="0"/>
              <a:t>наслідком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цілеспрямовано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застосованого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тоталітарною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владою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терору</a:t>
            </a:r>
            <a:r>
              <a:rPr lang="ru-RU" sz="1600" dirty="0" smtClean="0"/>
              <a:t> голодом,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геноцидом.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Наслідки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геноцину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України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484784"/>
            <a:ext cx="4953752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голоду </a:t>
            </a:r>
            <a:r>
              <a:rPr lang="ru-RU" dirty="0" err="1" smtClean="0"/>
              <a:t>колишні</a:t>
            </a:r>
            <a:r>
              <a:rPr lang="ru-RU" dirty="0" smtClean="0"/>
              <a:t> </a:t>
            </a:r>
            <a:r>
              <a:rPr lang="ru-RU" dirty="0" err="1" smtClean="0"/>
              <a:t>Харківська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Київська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(</a:t>
            </a:r>
            <a:r>
              <a:rPr lang="ru-RU" dirty="0" err="1" smtClean="0"/>
              <a:t>теперішні</a:t>
            </a:r>
            <a:r>
              <a:rPr lang="ru-RU" dirty="0" smtClean="0"/>
              <a:t> </a:t>
            </a:r>
            <a:r>
              <a:rPr lang="ru-RU" dirty="0" err="1" smtClean="0"/>
              <a:t>Полтавська</a:t>
            </a:r>
            <a:r>
              <a:rPr lang="ru-RU" dirty="0" smtClean="0"/>
              <a:t>, </a:t>
            </a:r>
            <a:r>
              <a:rPr lang="ru-RU" dirty="0" err="1" smtClean="0"/>
              <a:t>Сумська</a:t>
            </a:r>
            <a:r>
              <a:rPr lang="ru-RU" dirty="0" smtClean="0"/>
              <a:t>, </a:t>
            </a:r>
            <a:r>
              <a:rPr lang="ru-RU" dirty="0" err="1" smtClean="0"/>
              <a:t>Харківська</a:t>
            </a:r>
            <a:r>
              <a:rPr lang="ru-RU" dirty="0" smtClean="0"/>
              <a:t>, </a:t>
            </a:r>
            <a:r>
              <a:rPr lang="ru-RU" dirty="0" err="1" smtClean="0"/>
              <a:t>Черкаська</a:t>
            </a:r>
            <a:r>
              <a:rPr lang="ru-RU" dirty="0" smtClean="0"/>
              <a:t>, </a:t>
            </a:r>
            <a:r>
              <a:rPr lang="ru-RU" dirty="0" err="1" smtClean="0"/>
              <a:t>Київська</a:t>
            </a:r>
            <a:r>
              <a:rPr lang="ru-RU" dirty="0" smtClean="0"/>
              <a:t>, </a:t>
            </a:r>
            <a:r>
              <a:rPr lang="ru-RU" dirty="0" err="1" smtClean="0"/>
              <a:t>Житомирська</a:t>
            </a:r>
            <a:r>
              <a:rPr lang="ru-RU" dirty="0" smtClean="0"/>
              <a:t>). На них </a:t>
            </a:r>
            <a:r>
              <a:rPr lang="ru-RU" dirty="0" err="1" smtClean="0"/>
              <a:t>припадає</a:t>
            </a:r>
            <a:r>
              <a:rPr lang="ru-RU" dirty="0" smtClean="0"/>
              <a:t> 52,8% </a:t>
            </a:r>
            <a:r>
              <a:rPr lang="ru-RU" dirty="0" err="1" smtClean="0"/>
              <a:t>загиблих</a:t>
            </a:r>
            <a:r>
              <a:rPr lang="ru-RU" dirty="0" smtClean="0"/>
              <a:t>. </a:t>
            </a:r>
            <a:r>
              <a:rPr lang="ru-RU" dirty="0" err="1" smtClean="0"/>
              <a:t>Смертність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тут </a:t>
            </a:r>
            <a:r>
              <a:rPr lang="ru-RU" dirty="0" err="1" smtClean="0"/>
              <a:t>перевищувала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у 8-9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Вінницькій</a:t>
            </a:r>
            <a:r>
              <a:rPr lang="ru-RU" dirty="0" smtClean="0"/>
              <a:t>, </a:t>
            </a:r>
            <a:r>
              <a:rPr lang="ru-RU" dirty="0" err="1" smtClean="0"/>
              <a:t>Одеській</a:t>
            </a:r>
            <a:r>
              <a:rPr lang="ru-RU" dirty="0" smtClean="0"/>
              <a:t>, </a:t>
            </a:r>
            <a:r>
              <a:rPr lang="ru-RU" dirty="0" err="1" smtClean="0"/>
              <a:t>Дніпропетровській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смертності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вищій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5-6 </a:t>
            </a:r>
            <a:r>
              <a:rPr lang="ru-RU" dirty="0" err="1" smtClean="0"/>
              <a:t>разів</a:t>
            </a:r>
            <a:r>
              <a:rPr lang="ru-RU" dirty="0" smtClean="0"/>
              <a:t>. У </a:t>
            </a:r>
            <a:r>
              <a:rPr lang="ru-RU" dirty="0" err="1" smtClean="0"/>
              <a:t>Донбасі</a:t>
            </a:r>
            <a:r>
              <a:rPr lang="ru-RU" dirty="0" smtClean="0"/>
              <a:t> - </a:t>
            </a:r>
            <a:r>
              <a:rPr lang="ru-RU" dirty="0" err="1" smtClean="0"/>
              <a:t>у</a:t>
            </a:r>
            <a:r>
              <a:rPr lang="ru-RU" dirty="0" smtClean="0"/>
              <a:t> 3-4 рази. </a:t>
            </a:r>
            <a:r>
              <a:rPr lang="ru-RU" dirty="0" err="1" smtClean="0"/>
              <a:t>Фактично</a:t>
            </a:r>
            <a:r>
              <a:rPr lang="ru-RU" dirty="0" smtClean="0"/>
              <a:t>, голод </a:t>
            </a:r>
            <a:r>
              <a:rPr lang="ru-RU" dirty="0" err="1" smtClean="0"/>
              <a:t>охопив</a:t>
            </a:r>
            <a:r>
              <a:rPr lang="ru-RU" dirty="0" smtClean="0"/>
              <a:t> весь Центр, </a:t>
            </a:r>
            <a:r>
              <a:rPr lang="ru-RU" dirty="0" err="1" smtClean="0"/>
              <a:t>Південь</a:t>
            </a:r>
            <a:r>
              <a:rPr lang="ru-RU" dirty="0" smtClean="0"/>
              <a:t>, </a:t>
            </a:r>
            <a:r>
              <a:rPr lang="ru-RU" dirty="0" err="1" smtClean="0"/>
              <a:t>Північ</a:t>
            </a:r>
            <a:r>
              <a:rPr lang="ru-RU" dirty="0" smtClean="0"/>
              <a:t> та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В таких же масштабах голод </a:t>
            </a:r>
            <a:r>
              <a:rPr lang="ru-RU" dirty="0" err="1" smtClean="0"/>
              <a:t>спостерігався</a:t>
            </a:r>
            <a:r>
              <a:rPr lang="ru-RU" dirty="0" smtClean="0"/>
              <a:t> у тих районах </a:t>
            </a:r>
            <a:r>
              <a:rPr lang="ru-RU" dirty="0" err="1" smtClean="0"/>
              <a:t>Кубані</a:t>
            </a:r>
            <a:r>
              <a:rPr lang="ru-RU" dirty="0" smtClean="0"/>
              <a:t>, </a:t>
            </a:r>
            <a:r>
              <a:rPr lang="ru-RU" dirty="0" err="1" smtClean="0"/>
              <a:t>Північного</a:t>
            </a:r>
            <a:r>
              <a:rPr lang="ru-RU" dirty="0" smtClean="0"/>
              <a:t> Кавказу та </a:t>
            </a:r>
            <a:r>
              <a:rPr lang="ru-RU" dirty="0" err="1" smtClean="0"/>
              <a:t>Поволжя</a:t>
            </a:r>
            <a:r>
              <a:rPr lang="ru-RU" dirty="0" smtClean="0"/>
              <a:t>, де жили </a:t>
            </a:r>
            <a:r>
              <a:rPr lang="ru-RU" dirty="0" err="1" smtClean="0"/>
              <a:t>українці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600400" cy="263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95132"/>
            <a:ext cx="3600400" cy="235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Висновок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Розглянувши випадки геноцидів у різних народів можна сказати що, геноцид - це діяння, умисно вчинене з метою повного або часткового знищення будь-якої національної, етнічної, расової чи релігійної групи шляхом позбавлення життя членів такої групи чи заподіяння їм тяжких тілесних ушкоджень. </a:t>
            </a:r>
            <a:r>
              <a:rPr lang="uk-UA" sz="2000" dirty="0" smtClean="0"/>
              <a:t>У </a:t>
            </a:r>
            <a:r>
              <a:rPr lang="uk-UA" sz="2000" dirty="0" smtClean="0"/>
              <a:t>першу чергу йдеться про позбавлення людського життя.</a:t>
            </a:r>
          </a:p>
          <a:p>
            <a:r>
              <a:rPr lang="ru-RU" sz="2000" dirty="0" err="1" smtClean="0"/>
              <a:t>Кожна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значущості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право на </a:t>
            </a:r>
            <a:r>
              <a:rPr lang="ru-RU" sz="2000" dirty="0" err="1" smtClean="0"/>
              <a:t>життя</a:t>
            </a:r>
            <a:r>
              <a:rPr lang="uk-UA" sz="2000" dirty="0" smtClean="0"/>
              <a:t>. </a:t>
            </a:r>
            <a:r>
              <a:rPr lang="uk-UA" sz="2000" dirty="0" smtClean="0"/>
              <a:t>І ніхто не має право позбавляти людину її життя.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641</TotalTime>
  <Words>875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Харківська загальноосвітня школа  |-||| ступенів № 31 Харківської міської ради Харківської області</vt:lpstr>
      <vt:lpstr>Геноцид, як феномен XX сторіччя</vt:lpstr>
      <vt:lpstr>Геноцид в Руанді</vt:lpstr>
      <vt:lpstr>Геноцид в Боснії</vt:lpstr>
      <vt:lpstr>Геноцид  вірмен</vt:lpstr>
      <vt:lpstr>Геноцид курдів</vt:lpstr>
      <vt:lpstr>Геноцид українського народу</vt:lpstr>
      <vt:lpstr>Наслідки геноцину України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Харківська Загальноосвітня Школа |-||| ступенів №31</dc:title>
  <dc:creator>Сергей</dc:creator>
  <cp:lastModifiedBy>Founder</cp:lastModifiedBy>
  <cp:revision>66</cp:revision>
  <dcterms:created xsi:type="dcterms:W3CDTF">2016-04-12T13:43:23Z</dcterms:created>
  <dcterms:modified xsi:type="dcterms:W3CDTF">2016-04-14T11:58:34Z</dcterms:modified>
</cp:coreProperties>
</file>