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74" r:id="rId5"/>
    <p:sldId id="275" r:id="rId6"/>
    <p:sldId id="277" r:id="rId7"/>
    <p:sldId id="257" r:id="rId8"/>
    <p:sldId id="278" r:id="rId9"/>
    <p:sldId id="267" r:id="rId10"/>
    <p:sldId id="259" r:id="rId11"/>
    <p:sldId id="266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CC00"/>
    <a:srgbClr val="FF0000"/>
    <a:srgbClr val="336600"/>
    <a:srgbClr val="FFCC00"/>
    <a:srgbClr val="009999"/>
    <a:srgbClr val="F66422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E6D0-C4B0-424A-A7C7-BD0174EDB41C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31AE-960E-4AFE-BE68-B11F56C72BF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09D2-5D23-4174-AE3F-2299FF8DEEEB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3DE64-454D-45B2-A9C0-98630DA7D8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F24F-1CBF-4D50-80E3-973D4E483B7B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48CB-9B8F-417B-BD06-B47D31CDAA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8372-C9D3-4298-958B-F53E69C8FB92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4A77-5522-4521-AAC3-618F239EE2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A1AE-91B5-4230-803F-4327607A29E5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7FFE-D8D6-4E23-B66D-AAE6D90671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3C3D5-726C-4041-AD3C-F022756BA7E0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CC0F-6A0E-44B5-A1EA-966CCB8AE48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9428-A59E-40D3-82FA-0C30AF5D9C47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B679-F7F2-4F2B-BD99-E3B0BAC168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853C-5030-413F-8687-8B46420BE8C9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57BB-506C-487D-88F9-2FAAF88ECBB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E8D8-617C-4D59-ACD1-25C38B28DAA2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736F-53A2-4A29-BD80-9B7D602559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9526-45B4-496A-93D9-667BAAAA0939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86D8-B160-4CE0-8187-EAA9F89228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0E4A-F9E5-4CB2-AC40-DF9EA09D420C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F2E2-8B61-44C9-A5E2-D66165D381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910D6-1D03-4FBA-96C1-6E4C829CFEB6}" type="datetimeFigureOut">
              <a:rPr lang="uk-UA"/>
              <a:pPr>
                <a:defRPr/>
              </a:pPr>
              <a:t>23.04.2016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68984-EF11-4225-8DC1-37A8DA1B3C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21B2C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4475" y="642938"/>
            <a:ext cx="8715375" cy="1143000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  <a:spcBef>
                <a:spcPct val="0"/>
              </a:spcBef>
            </a:pPr>
            <a:endParaRPr lang="uk-UA" sz="2000" b="1" i="1" smtClean="0">
              <a:solidFill>
                <a:schemeClr val="bg1"/>
              </a:solidFill>
              <a:latin typeface="Georgia" pitchFamily="18" charset="0"/>
            </a:endParaRPr>
          </a:p>
          <a:p>
            <a:pPr marR="0"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uk-UA" sz="2000" b="1" i="1" smtClean="0">
                <a:solidFill>
                  <a:schemeClr val="bg1"/>
                </a:solidFill>
                <a:latin typeface="Arial" charset="0"/>
              </a:rPr>
              <a:t>ЛУГАНСЬКА ОБЛАСТЬ</a:t>
            </a:r>
            <a:endParaRPr lang="uk-UA" sz="2000" b="1" i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4284663" y="3357562"/>
            <a:ext cx="45354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Роботу </a:t>
            </a:r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виконав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</a:p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Асєєв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Данило,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учень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8 </a:t>
            </a:r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класу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Науковий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>
                <a:solidFill>
                  <a:srgbClr val="002060"/>
                </a:solidFill>
                <a:latin typeface="Monotype Corsiva" pitchFamily="66" charset="0"/>
              </a:rPr>
              <a:t>керівник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Гончаров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В. В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r>
              <a:rPr lang="uk-UA" sz="2800" dirty="0" smtClean="0"/>
              <a:t> </a:t>
            </a:r>
            <a:r>
              <a:rPr lang="uk-UA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керівник секції </a:t>
            </a:r>
            <a:r>
              <a:rPr lang="uk-UA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“Науково-технічна</a:t>
            </a:r>
            <a:r>
              <a:rPr lang="uk-UA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творчість та </a:t>
            </a:r>
            <a:r>
              <a:rPr lang="uk-UA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винахідництво”</a:t>
            </a:r>
            <a:r>
              <a:rPr lang="uk-UA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316" name="AutoShape 8" descr="&amp;Pcy;&amp;ocy;&amp;mcy;&amp;ocy;&amp;shchcy;&amp;softcy; &amp;dcy;&amp;iecy;&amp;tcy;&amp;yacy;&amp;mcy; &amp;Ucy;&amp;kcy;&amp;rcy;&amp;acy;&amp;icy;&amp;ncy;&amp;ycy; &quot;&amp;Scy;&amp;Icy;&amp;YAcy;&amp;Ncy;&amp;Icy;&amp;IEcy; &amp;Ncy;&amp;Acy;&amp;Dcy;&amp;IEcy;&amp;ZHcy;&amp;Dcy;&amp;Ycy;&quot; - &amp;bcy;&amp;lcy;&amp;acy;&amp;gcy;&amp;ocy;&amp;tcy;&amp;vcy;&amp;ocy;&amp;rcy;&amp;icy;&amp;tcy;&amp;iecy;&amp;lcy;&amp;softcy;&amp;ncy;&amp;acy;&amp;yacy; &amp;ocy;&amp;rcy;…"/>
          <p:cNvSpPr>
            <a:spLocks noChangeAspect="1" noChangeArrowheads="1"/>
          </p:cNvSpPr>
          <p:nvPr/>
        </p:nvSpPr>
        <p:spPr bwMode="auto">
          <a:xfrm>
            <a:off x="-298450" y="-220663"/>
            <a:ext cx="298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3317" name="Прямоугольник 9"/>
          <p:cNvSpPr>
            <a:spLocks noChangeArrowheads="1"/>
          </p:cNvSpPr>
          <p:nvPr/>
        </p:nvSpPr>
        <p:spPr bwMode="auto">
          <a:xfrm>
            <a:off x="214313" y="0"/>
            <a:ext cx="87153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000" b="1">
                <a:solidFill>
                  <a:srgbClr val="669900"/>
                </a:solidFill>
                <a:latin typeface="Constantia" pitchFamily="18" charset="0"/>
                <a:cs typeface="Times New Roman" pitchFamily="18" charset="0"/>
              </a:rPr>
              <a:t>Всеукраїнський відкритий інтерактивний конкурс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altLang="ru-RU" sz="2000" b="1">
                <a:solidFill>
                  <a:srgbClr val="669900"/>
                </a:solidFill>
                <a:latin typeface="Constantia" pitchFamily="18" charset="0"/>
                <a:cs typeface="Times New Roman" pitchFamily="18" charset="0"/>
              </a:rPr>
              <a:t>“МАН – Юніор Дослідник ”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altLang="ru-RU" sz="1400" b="1">
              <a:solidFill>
                <a:srgbClr val="66990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1547813" y="1714488"/>
            <a:ext cx="64039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КОЗАЦЬКА ГАРМАТА НА СЛУЖБІ У ФІЗИКИ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13319" name="Picture 11" descr="5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643314"/>
            <a:ext cx="3948113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2937950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8352" y="714356"/>
            <a:ext cx="4338334" cy="582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681" y="361951"/>
            <a:ext cx="4500593" cy="6169046"/>
          </a:xfrm>
        </p:spPr>
        <p:txBody>
          <a:bodyPr/>
          <a:lstStyle/>
          <a:p>
            <a:pPr algn="ctr" eaLnBrk="1" hangingPunct="1"/>
            <a:r>
              <a:rPr lang="uk-UA" sz="3200" b="1" i="1" dirty="0" smtClean="0">
                <a:solidFill>
                  <a:srgbClr val="333300"/>
                </a:solidFill>
              </a:rPr>
              <a:t>Висновки</a:t>
            </a:r>
            <a:br>
              <a:rPr lang="uk-UA" sz="3200" b="1" i="1" dirty="0" smtClean="0">
                <a:solidFill>
                  <a:srgbClr val="333300"/>
                </a:solidFill>
              </a:rPr>
            </a:br>
            <a:r>
              <a:rPr lang="uk-UA" sz="3200" b="1" i="1" dirty="0" smtClean="0">
                <a:solidFill>
                  <a:srgbClr val="333300"/>
                </a:solidFill>
              </a:rPr>
              <a:t/>
            </a:r>
            <a:br>
              <a:rPr lang="uk-UA" sz="3200" b="1" i="1" dirty="0" smtClean="0">
                <a:solidFill>
                  <a:srgbClr val="333300"/>
                </a:solidFill>
              </a:rPr>
            </a:br>
            <a:r>
              <a:rPr lang="uk-UA" sz="3200" dirty="0" smtClean="0">
                <a:solidFill>
                  <a:srgbClr val="808000"/>
                </a:solidFill>
              </a:rPr>
              <a:t> -</a:t>
            </a:r>
            <a:r>
              <a:rPr lang="uk-UA" sz="3200" b="1" i="1" dirty="0" smtClean="0">
                <a:solidFill>
                  <a:srgbClr val="333300"/>
                </a:solidFill>
              </a:rPr>
              <a:t> </a:t>
            </a:r>
            <a:r>
              <a:rPr lang="uk-UA" sz="3200" dirty="0" smtClean="0">
                <a:solidFill>
                  <a:srgbClr val="808000"/>
                </a:solidFill>
              </a:rPr>
              <a:t>Створено модель козацької гармати;</a:t>
            </a:r>
            <a:br>
              <a:rPr lang="uk-UA" sz="3200" dirty="0" smtClean="0">
                <a:solidFill>
                  <a:srgbClr val="808000"/>
                </a:solidFill>
              </a:rPr>
            </a:br>
            <a:r>
              <a:rPr lang="uk-UA" sz="3200" dirty="0" smtClean="0">
                <a:solidFill>
                  <a:srgbClr val="808000"/>
                </a:solidFill>
              </a:rPr>
              <a:t>- Проведено досліди польотів різних тіл (ковпачки, пробки тощо);</a:t>
            </a:r>
            <a:br>
              <a:rPr lang="uk-UA" sz="3200" dirty="0" smtClean="0">
                <a:solidFill>
                  <a:srgbClr val="808000"/>
                </a:solidFill>
              </a:rPr>
            </a:br>
            <a:r>
              <a:rPr lang="uk-UA" sz="3200" dirty="0" smtClean="0">
                <a:solidFill>
                  <a:srgbClr val="808000"/>
                </a:solidFill>
              </a:rPr>
              <a:t>- Розраховано початкову швидкість;</a:t>
            </a:r>
            <a:br>
              <a:rPr lang="uk-UA" sz="3200" dirty="0" smtClean="0">
                <a:solidFill>
                  <a:srgbClr val="808000"/>
                </a:solidFill>
              </a:rPr>
            </a:br>
            <a:r>
              <a:rPr lang="uk-UA" sz="3200" dirty="0" smtClean="0">
                <a:solidFill>
                  <a:srgbClr val="808000"/>
                </a:solidFill>
              </a:rPr>
              <a:t>- Показана залежність відстані польоту від початкової швидкості.</a:t>
            </a:r>
            <a:endParaRPr lang="ru-RU" sz="3200" dirty="0" smtClean="0">
              <a:solidFill>
                <a:srgbClr val="8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1235224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636838"/>
            <a:ext cx="5383213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051050" y="908050"/>
            <a:ext cx="48117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6000" b="1">
                <a:solidFill>
                  <a:srgbClr val="F66422"/>
                </a:solidFill>
                <a:latin typeface="Monotype Corsiva" pitchFamily="66" charset="0"/>
              </a:rPr>
              <a:t>Дякую за увагу!</a:t>
            </a:r>
          </a:p>
        </p:txBody>
      </p:sp>
      <p:pic>
        <p:nvPicPr>
          <p:cNvPr id="23559" name="Picture 7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3500438"/>
            <a:ext cx="1943100" cy="181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286412" cy="32861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000" b="1" dirty="0" smtClean="0">
                <a:solidFill>
                  <a:srgbClr val="002060"/>
                </a:solidFill>
              </a:rPr>
              <a:t>Про мене: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Прізвище</a:t>
            </a:r>
            <a:r>
              <a:rPr lang="uk-UA" sz="2000" dirty="0" smtClean="0">
                <a:solidFill>
                  <a:srgbClr val="FFFF00"/>
                </a:solidFill>
              </a:rPr>
              <a:t>:      </a:t>
            </a:r>
            <a:r>
              <a:rPr lang="uk-UA" sz="2000" b="1" dirty="0" smtClean="0">
                <a:solidFill>
                  <a:srgbClr val="008000"/>
                </a:solidFill>
              </a:rPr>
              <a:t>Асєєв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Ім'я:                   </a:t>
            </a:r>
            <a:r>
              <a:rPr lang="uk-UA" sz="2000" b="1" dirty="0" smtClean="0">
                <a:solidFill>
                  <a:srgbClr val="008000"/>
                </a:solidFill>
              </a:rPr>
              <a:t>Данило</a:t>
            </a:r>
          </a:p>
          <a:p>
            <a:pPr eaLnBrk="1" hangingPunct="1">
              <a:lnSpc>
                <a:spcPct val="90000"/>
              </a:lnSpc>
            </a:pPr>
            <a:r>
              <a:rPr lang="uk-UA" sz="2000" b="1" dirty="0" smtClean="0">
                <a:solidFill>
                  <a:srgbClr val="002060"/>
                </a:solidFill>
              </a:rPr>
              <a:t>По батькові</a:t>
            </a:r>
            <a:r>
              <a:rPr lang="uk-UA" sz="2000" dirty="0" smtClean="0">
                <a:solidFill>
                  <a:srgbClr val="FFFF00"/>
                </a:solidFill>
              </a:rPr>
              <a:t>:  </a:t>
            </a:r>
            <a:r>
              <a:rPr lang="uk-UA" sz="2000" b="1" dirty="0" smtClean="0">
                <a:solidFill>
                  <a:srgbClr val="008000"/>
                </a:solidFill>
              </a:rPr>
              <a:t>Васильович</a:t>
            </a:r>
            <a:endParaRPr lang="uk-UA" sz="20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000" dirty="0" smtClean="0">
                <a:solidFill>
                  <a:srgbClr val="FFFF00"/>
                </a:solidFill>
              </a:rPr>
              <a:t>       </a:t>
            </a:r>
            <a:r>
              <a:rPr lang="uk-UA" sz="2000" dirty="0" smtClean="0">
                <a:solidFill>
                  <a:srgbClr val="336600"/>
                </a:solidFill>
              </a:rPr>
              <a:t>Мені 13 років, навчаюсь в </a:t>
            </a:r>
            <a:r>
              <a:rPr lang="uk-UA" sz="2000" dirty="0" smtClean="0">
                <a:solidFill>
                  <a:srgbClr val="336600"/>
                </a:solidFill>
              </a:rPr>
              <a:t>середній школі №10 м. Рубіжне,  </a:t>
            </a:r>
            <a:r>
              <a:rPr lang="uk-UA" sz="2000" dirty="0" smtClean="0">
                <a:solidFill>
                  <a:srgbClr val="336600"/>
                </a:solidFill>
              </a:rPr>
              <a:t>у 8 класі.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000" dirty="0" smtClean="0">
                <a:solidFill>
                  <a:srgbClr val="336600"/>
                </a:solidFill>
              </a:rPr>
              <a:t>Цікавлюся історією </a:t>
            </a:r>
            <a:r>
              <a:rPr lang="uk-UA" sz="2000" dirty="0" smtClean="0">
                <a:solidFill>
                  <a:srgbClr val="336600"/>
                </a:solidFill>
              </a:rPr>
              <a:t>України, фізикою</a:t>
            </a:r>
            <a:r>
              <a:rPr lang="uk-UA" sz="2000" dirty="0" smtClean="0">
                <a:solidFill>
                  <a:srgbClr val="336600"/>
                </a:solidFill>
              </a:rPr>
              <a:t>, хімією.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2000" dirty="0" smtClean="0">
                <a:solidFill>
                  <a:srgbClr val="336600"/>
                </a:solidFill>
              </a:rPr>
              <a:t>       У вільний час  </a:t>
            </a:r>
            <a:r>
              <a:rPr lang="uk-UA" sz="2000" dirty="0" smtClean="0">
                <a:solidFill>
                  <a:srgbClr val="336600"/>
                </a:solidFill>
              </a:rPr>
              <a:t>займаюсь </a:t>
            </a:r>
            <a:r>
              <a:rPr lang="uk-UA" sz="2000" dirty="0" smtClean="0">
                <a:solidFill>
                  <a:srgbClr val="336600"/>
                </a:solidFill>
              </a:rPr>
              <a:t>спортом і </a:t>
            </a:r>
            <a:r>
              <a:rPr lang="uk-UA" sz="2000" dirty="0" smtClean="0">
                <a:solidFill>
                  <a:srgbClr val="336600"/>
                </a:solidFill>
              </a:rPr>
              <a:t>виготовляю саморобки</a:t>
            </a:r>
            <a:r>
              <a:rPr lang="uk-UA" sz="2000" dirty="0" smtClean="0">
                <a:solidFill>
                  <a:srgbClr val="336600"/>
                </a:solidFill>
              </a:rPr>
              <a:t>.</a:t>
            </a:r>
          </a:p>
        </p:txBody>
      </p:sp>
      <p:pic>
        <p:nvPicPr>
          <p:cNvPr id="4" name="Рисунок 3" descr="фот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7166"/>
            <a:ext cx="3020752" cy="2984466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357158" y="3643314"/>
            <a:ext cx="5286412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 керівника: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Прізвище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</a:t>
            </a:r>
            <a:r>
              <a:rPr kumimoji="0" lang="uk-UA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Гончаров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Ім'я:                  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Віталій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батькові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Вікторович</a:t>
            </a:r>
          </a:p>
          <a:p>
            <a:pPr indent="88900" algn="ctr"/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       </a:t>
            </a:r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Керівник </a:t>
            </a:r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секції </a:t>
            </a:r>
            <a:r>
              <a:rPr lang="uk-UA" sz="2000" dirty="0" err="1" smtClean="0">
                <a:solidFill>
                  <a:srgbClr val="336600"/>
                </a:solidFill>
                <a:latin typeface="+mn-lt"/>
              </a:rPr>
              <a:t>“Науково-технічна</a:t>
            </a:r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 творчість та </a:t>
            </a:r>
            <a:r>
              <a:rPr lang="uk-UA" sz="2000" dirty="0" err="1" smtClean="0">
                <a:solidFill>
                  <a:srgbClr val="336600"/>
                </a:solidFill>
                <a:latin typeface="+mn-lt"/>
              </a:rPr>
              <a:t>винахідництво”</a:t>
            </a:r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, </a:t>
            </a:r>
          </a:p>
          <a:p>
            <a:pPr indent="88900" algn="ctr"/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доцент кафедри загальної фізики і технічної механіки  </a:t>
            </a:r>
            <a:endParaRPr lang="uk-UA" sz="2000" dirty="0" smtClean="0">
              <a:solidFill>
                <a:srgbClr val="336600"/>
              </a:solidFill>
              <a:latin typeface="+mn-lt"/>
            </a:endParaRPr>
          </a:p>
          <a:p>
            <a:pPr indent="88900" algn="ctr"/>
            <a:r>
              <a:rPr lang="uk-UA" sz="2000" dirty="0" smtClean="0">
                <a:solidFill>
                  <a:srgbClr val="336600"/>
                </a:solidFill>
                <a:latin typeface="+mn-lt"/>
              </a:rPr>
              <a:t>ІХТ СНУ ім. В.Даля (м. Рубіжне)</a:t>
            </a:r>
          </a:p>
        </p:txBody>
      </p:sp>
      <p:pic>
        <p:nvPicPr>
          <p:cNvPr id="6" name="Рисунок 5" descr="gonachar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429000"/>
            <a:ext cx="2333628" cy="3111504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85720" y="428625"/>
            <a:ext cx="8258175" cy="642938"/>
          </a:xfrm>
        </p:spPr>
        <p:txBody>
          <a:bodyPr/>
          <a:lstStyle/>
          <a:p>
            <a:pPr eaLnBrk="1" hangingPunct="1"/>
            <a:r>
              <a:rPr lang="uk-UA" sz="4500" b="1" dirty="0" smtClean="0">
                <a:solidFill>
                  <a:srgbClr val="FFFF00"/>
                </a:solidFill>
              </a:rPr>
              <a:t>Мета </a:t>
            </a:r>
            <a:r>
              <a:rPr lang="uk-UA" sz="4500" b="1" dirty="0" smtClean="0">
                <a:solidFill>
                  <a:srgbClr val="FFFF00"/>
                </a:solidFill>
              </a:rPr>
              <a:t>проекту:</a:t>
            </a:r>
            <a:endParaRPr lang="ru-RU" sz="4500" b="1" dirty="0" smtClean="0">
              <a:solidFill>
                <a:srgbClr val="FFFF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2" y="1143001"/>
            <a:ext cx="8715405" cy="1000116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v"/>
            </a:pPr>
            <a:r>
              <a:rPr lang="uk-UA" sz="3000" b="1" i="1" dirty="0" smtClean="0">
                <a:solidFill>
                  <a:srgbClr val="002060"/>
                </a:solidFill>
              </a:rPr>
              <a:t>Залучити молодь до вивчення фізики та створення різноманітного приладдя      </a:t>
            </a:r>
            <a:endParaRPr lang="ru-RU" sz="3000" b="1" i="1" dirty="0" smtClean="0">
              <a:solidFill>
                <a:srgbClr val="002060"/>
              </a:solidFill>
            </a:endParaRPr>
          </a:p>
        </p:txBody>
      </p:sp>
      <p:pic>
        <p:nvPicPr>
          <p:cNvPr id="15364" name="Picture 6" descr="pinuts-1_1455866883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420938"/>
            <a:ext cx="4008437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2357430"/>
            <a:ext cx="82581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Завдання проекту:</a:t>
            </a:r>
            <a:endParaRPr kumimoji="0" lang="ru-RU" sz="4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285721" y="3286124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Сконструювати</a:t>
            </a:r>
            <a:r>
              <a:rPr kumimoji="0" lang="uk-UA" sz="30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прилад для дослідження польоту тіл під кутом до горизонту на прикладі козацької гармати</a:t>
            </a:r>
            <a:r>
              <a:rPr kumimoji="0" lang="uk-UA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8800633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3644900"/>
            <a:ext cx="57800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3240087"/>
          </a:xfrm>
        </p:spPr>
        <p:txBody>
          <a:bodyPr/>
          <a:lstStyle/>
          <a:p>
            <a:pPr>
              <a:defRPr/>
            </a:pPr>
            <a:r>
              <a:rPr lang="uk-UA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ТРОХИ ІСТОРІЇ…</a:t>
            </a:r>
            <a:r>
              <a:rPr lang="uk-UA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uk-UA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</a:t>
            </a:r>
            <a:r>
              <a:rPr lang="uk-UA" sz="1800" dirty="0" smtClean="0">
                <a:solidFill>
                  <a:srgbClr val="006600"/>
                </a:solidFill>
                <a:latin typeface="Arial" charset="0"/>
              </a:rPr>
              <a:t>Я змалку захоплююсь військовою доблестю козаків та їх майстерністю у виготовленні зброї. </a:t>
            </a:r>
            <a:br>
              <a:rPr lang="uk-UA" sz="1800" dirty="0" smtClean="0">
                <a:solidFill>
                  <a:srgbClr val="006600"/>
                </a:solidFill>
                <a:latin typeface="Arial" charset="0"/>
              </a:rPr>
            </a:br>
            <a:r>
              <a:rPr lang="uk-UA" sz="1800" dirty="0" smtClean="0">
                <a:solidFill>
                  <a:srgbClr val="006600"/>
                </a:solidFill>
                <a:latin typeface="Arial" charset="0"/>
              </a:rPr>
              <a:t>   Зокрема, мене цікавить принцип гарматного пострілу, а саме: які фізичні закони задіяні в цьому </a:t>
            </a:r>
            <a:r>
              <a:rPr lang="uk-UA" sz="1800" dirty="0" smtClean="0">
                <a:solidFill>
                  <a:srgbClr val="006600"/>
                </a:solidFill>
                <a:latin typeface="Arial" charset="0"/>
              </a:rPr>
              <a:t>процесі і що можна з них дізнатися.</a:t>
            </a:r>
            <a:r>
              <a:rPr lang="uk-UA" sz="1800" dirty="0" smtClean="0">
                <a:solidFill>
                  <a:srgbClr val="006600"/>
                </a:solidFill>
                <a:latin typeface="Arial" charset="0"/>
              </a:rPr>
              <a:t/>
            </a:r>
            <a:br>
              <a:rPr lang="uk-UA" sz="1800" dirty="0" smtClean="0">
                <a:solidFill>
                  <a:srgbClr val="006600"/>
                </a:solidFill>
                <a:latin typeface="Arial" charset="0"/>
              </a:rPr>
            </a:br>
            <a:r>
              <a:rPr lang="uk-UA" sz="1800" dirty="0" smtClean="0">
                <a:solidFill>
                  <a:srgbClr val="006600"/>
                </a:solidFill>
                <a:latin typeface="Arial" charset="0"/>
              </a:rPr>
              <a:t>   …Запорозька артилерія була здебільшого легка й рухлива, що зумовлювалося необхідністю швидко пересуватися степовими просторами, а також порівняно невеликими розмірами козацьких суден.</a:t>
            </a:r>
            <a:br>
              <a:rPr lang="uk-UA" sz="1800" dirty="0" smtClean="0">
                <a:solidFill>
                  <a:srgbClr val="006600"/>
                </a:solidFill>
                <a:latin typeface="Arial" charset="0"/>
              </a:rPr>
            </a:br>
            <a:r>
              <a:rPr lang="uk-UA" sz="1800" dirty="0" smtClean="0">
                <a:solidFill>
                  <a:srgbClr val="006600"/>
                </a:solidFill>
                <a:latin typeface="Arial" charset="0"/>
              </a:rPr>
              <a:t>   Види козацьких гармат: гаківниця, гармата-трійник, фальконет, мортира. Стріляли гармати чавунними та залізними ядрами, гранатами, запалювальними снарядами, картеччю й зарядами в торбинах, наповнених порохом і кулями.</a:t>
            </a:r>
            <a:endParaRPr lang="ru-RU" sz="1800" dirty="0" smtClean="0">
              <a:solidFill>
                <a:srgbClr val="0066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UpDiag">
          <a:fgClr>
            <a:schemeClr val="bg1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125538"/>
            <a:ext cx="40735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539750" y="298450"/>
            <a:ext cx="2974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3200">
                <a:solidFill>
                  <a:srgbClr val="FFFF00"/>
                </a:solidFill>
              </a:rPr>
              <a:t>МАЙСТРУЮ…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60350"/>
            <a:ext cx="42005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429000"/>
            <a:ext cx="4262438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 descr="depositphotos_1266145-Ancient-gu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4797425"/>
            <a:ext cx="24511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ChangeArrowheads="1"/>
          </p:cNvSpPr>
          <p:nvPr/>
        </p:nvSpPr>
        <p:spPr bwMode="auto">
          <a:xfrm>
            <a:off x="684213" y="188913"/>
            <a:ext cx="6965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i="1">
                <a:solidFill>
                  <a:srgbClr val="FFFF00"/>
                </a:solidFill>
              </a:rPr>
              <a:t>П</a:t>
            </a:r>
            <a:r>
              <a:rPr lang="uk-UA" sz="3200" i="1">
                <a:solidFill>
                  <a:srgbClr val="FFFF00"/>
                </a:solidFill>
              </a:rPr>
              <a:t>ІДГОТОВКА ДО ВИПРОБУВАННЯ</a:t>
            </a:r>
          </a:p>
        </p:txBody>
      </p:sp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836613"/>
            <a:ext cx="46926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3429000"/>
            <a:ext cx="4398962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900113" y="4292600"/>
            <a:ext cx="6346825" cy="2862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uk-UA" sz="2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459" name="Rectangle 9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8578850" cy="1846263"/>
          </a:xfrm>
        </p:spPr>
        <p:txBody>
          <a:bodyPr/>
          <a:lstStyle/>
          <a:p>
            <a:r>
              <a:rPr lang="ru-RU" sz="2800" b="1" dirty="0" err="1" smtClean="0">
                <a:solidFill>
                  <a:schemeClr val="folHlink"/>
                </a:solidFill>
                <a:latin typeface="Vladimir Script" pitchFamily="66" charset="0"/>
              </a:rPr>
              <a:t>Обладнання</a:t>
            </a:r>
            <a:r>
              <a:rPr lang="ru-RU" sz="2800" b="1" dirty="0" smtClean="0">
                <a:solidFill>
                  <a:schemeClr val="folHlink"/>
                </a:solidFill>
                <a:latin typeface="Vladimir Script" pitchFamily="66" charset="0"/>
              </a:rPr>
              <a:t> для </a:t>
            </a:r>
            <a:r>
              <a:rPr lang="ru-RU" sz="2800" b="1" dirty="0" err="1" smtClean="0">
                <a:solidFill>
                  <a:schemeClr val="folHlink"/>
                </a:solidFill>
                <a:latin typeface="Vladimir Script" pitchFamily="66" charset="0"/>
              </a:rPr>
              <a:t>випробування</a:t>
            </a:r>
            <a:r>
              <a:rPr lang="ru-RU" sz="2800" b="1" dirty="0" smtClean="0">
                <a:solidFill>
                  <a:schemeClr val="folHlink"/>
                </a:solidFill>
                <a:latin typeface="Vladimir Script" pitchFamily="66" charset="0"/>
              </a:rPr>
              <a:t>:</a:t>
            </a:r>
            <a:br>
              <a:rPr lang="ru-RU" sz="2800" b="1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ru-RU" sz="2000" b="1" dirty="0" smtClean="0">
                <a:solidFill>
                  <a:schemeClr val="folHlink"/>
                </a:solidFill>
                <a:latin typeface="Vladimir Script" pitchFamily="66" charset="0"/>
              </a:rPr>
              <a:t>- </a:t>
            </a:r>
            <a:r>
              <a:rPr lang="ru-RU" sz="2000" dirty="0" err="1" smtClean="0">
                <a:solidFill>
                  <a:schemeClr val="folHlink"/>
                </a:solidFill>
                <a:latin typeface="Vladimir Script" pitchFamily="66" charset="0"/>
              </a:rPr>
              <a:t>саморобна</a:t>
            </a:r>
            <a:r>
              <a:rPr lang="ru-RU" sz="2000" b="1" dirty="0" smtClean="0">
                <a:solidFill>
                  <a:schemeClr val="folHlink"/>
                </a:solidFill>
                <a:latin typeface="Vladimir Script" pitchFamily="66" charset="0"/>
              </a:rPr>
              <a:t> </a:t>
            </a:r>
            <a:r>
              <a:rPr lang="ru-RU" sz="2000" dirty="0" err="1" smtClean="0">
                <a:solidFill>
                  <a:schemeClr val="folHlink"/>
                </a:solidFill>
                <a:latin typeface="Vladimir Script" pitchFamily="66" charset="0"/>
              </a:rPr>
              <a:t>гармата</a:t>
            </a: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;</a:t>
            </a:r>
            <a:b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- </a:t>
            </a:r>
            <a:r>
              <a:rPr lang="ru-RU" sz="2000" dirty="0" err="1" smtClean="0">
                <a:solidFill>
                  <a:schemeClr val="folHlink"/>
                </a:solidFill>
                <a:latin typeface="Vladimir Script" pitchFamily="66" charset="0"/>
              </a:rPr>
              <a:t>фіт</a:t>
            </a:r>
            <a:r>
              <a:rPr lang="uk-UA" sz="2000" dirty="0" smtClean="0">
                <a:solidFill>
                  <a:schemeClr val="folHlink"/>
                </a:solidFill>
                <a:latin typeface="Vladimir Script" pitchFamily="66" charset="0"/>
              </a:rPr>
              <a:t>і</a:t>
            </a: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ль;</a:t>
            </a:r>
            <a:b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- </a:t>
            </a:r>
            <a:r>
              <a:rPr lang="ru-RU" sz="2000" dirty="0" err="1" smtClean="0">
                <a:solidFill>
                  <a:schemeClr val="folHlink"/>
                </a:solidFill>
                <a:latin typeface="Vladimir Script" pitchFamily="66" charset="0"/>
              </a:rPr>
              <a:t>сірники</a:t>
            </a: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 (</a:t>
            </a:r>
            <a:r>
              <a:rPr lang="ru-RU" sz="2000" dirty="0" err="1" smtClean="0">
                <a:solidFill>
                  <a:schemeClr val="folHlink"/>
                </a:solidFill>
                <a:latin typeface="Vladimir Script" pitchFamily="66" charset="0"/>
              </a:rPr>
              <a:t>або</a:t>
            </a: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 </a:t>
            </a:r>
            <a:r>
              <a:rPr lang="ru-RU" sz="2000" dirty="0" err="1" smtClean="0">
                <a:solidFill>
                  <a:schemeClr val="folHlink"/>
                </a:solidFill>
                <a:latin typeface="Vladimir Script" pitchFamily="66" charset="0"/>
              </a:rPr>
              <a:t>запальничка</a:t>
            </a: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);</a:t>
            </a:r>
            <a:b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>- дерев</a:t>
            </a:r>
            <a:r>
              <a:rPr lang="en-US" sz="2000" dirty="0" smtClean="0">
                <a:solidFill>
                  <a:schemeClr val="folHlink"/>
                </a:solidFill>
                <a:latin typeface="Vladimir Script" pitchFamily="66" charset="0"/>
              </a:rPr>
              <a:t>;</a:t>
            </a:r>
            <a:r>
              <a:rPr lang="uk-UA" sz="2000" dirty="0" err="1" smtClean="0">
                <a:solidFill>
                  <a:schemeClr val="folHlink"/>
                </a:solidFill>
                <a:latin typeface="Vladimir Script" pitchFamily="66" charset="0"/>
              </a:rPr>
              <a:t>яна</a:t>
            </a:r>
            <a:r>
              <a:rPr lang="uk-UA" sz="2000" dirty="0" smtClean="0">
                <a:solidFill>
                  <a:schemeClr val="folHlink"/>
                </a:solidFill>
                <a:latin typeface="Vladimir Script" pitchFamily="66" charset="0"/>
              </a:rPr>
              <a:t> кулька;</a:t>
            </a:r>
            <a:br>
              <a:rPr lang="uk-UA" sz="2000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uk-UA" sz="2000" dirty="0" smtClean="0">
                <a:solidFill>
                  <a:schemeClr val="folHlink"/>
                </a:solidFill>
                <a:latin typeface="Vladimir Script" pitchFamily="66" charset="0"/>
              </a:rPr>
              <a:t>- ковпачок з кулькової ручки.</a:t>
            </a:r>
            <a: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  <a:t/>
            </a:r>
            <a:br>
              <a:rPr lang="ru-RU" sz="2000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ru-RU" sz="1800" dirty="0" smtClean="0">
                <a:solidFill>
                  <a:schemeClr val="folHlink"/>
                </a:solidFill>
                <a:latin typeface="Vladimir Script" pitchFamily="66" charset="0"/>
              </a:rPr>
              <a:t/>
            </a:r>
            <a:br>
              <a:rPr lang="ru-RU" sz="1800" dirty="0" smtClean="0">
                <a:solidFill>
                  <a:schemeClr val="folHlink"/>
                </a:solidFill>
                <a:latin typeface="Vladimir Script" pitchFamily="66" charset="0"/>
              </a:rPr>
            </a:br>
            <a:r>
              <a:rPr lang="ru-RU" sz="1800" dirty="0" smtClean="0">
                <a:latin typeface="Arial" charset="0"/>
              </a:rPr>
              <a:t> </a:t>
            </a:r>
          </a:p>
        </p:txBody>
      </p:sp>
      <p:pic>
        <p:nvPicPr>
          <p:cNvPr id="19460" name="Picture 9" descr="PhysicsI_14369498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180356">
            <a:off x="323850" y="2708275"/>
            <a:ext cx="5837238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66400">
            <a:off x="4716463" y="1700213"/>
            <a:ext cx="3516312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laid">
          <a:fgClr>
            <a:srgbClr val="008080"/>
          </a:fgClr>
          <a:bgClr>
            <a:schemeClr val="accent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uk-UA" smtClean="0">
                <a:solidFill>
                  <a:schemeClr val="folHlink"/>
                </a:solidFill>
                <a:latin typeface="Arial" charset="0"/>
              </a:rPr>
              <a:t>ВИПРОБУВАННЯ</a:t>
            </a:r>
            <a:endParaRPr lang="ru-RU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428736"/>
            <a:ext cx="3894118" cy="404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071678"/>
            <a:ext cx="4212441" cy="41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3" name="Picture 11" descr="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42852"/>
            <a:ext cx="2324100" cy="1714500"/>
          </a:xfrm>
          <a:prstGeom prst="rect">
            <a:avLst/>
          </a:prstGeom>
          <a:noFill/>
        </p:spPr>
      </p:pic>
      <p:pic>
        <p:nvPicPr>
          <p:cNvPr id="6" name="Рисунок 5" descr="SAM_2219_0004.jpg"/>
          <p:cNvPicPr>
            <a:picLocks noChangeAspect="1"/>
          </p:cNvPicPr>
          <p:nvPr/>
        </p:nvPicPr>
        <p:blipFill>
          <a:blip r:embed="rId5" cstate="print"/>
          <a:srcRect r="11824"/>
          <a:stretch>
            <a:fillRect/>
          </a:stretch>
        </p:blipFill>
        <p:spPr>
          <a:xfrm>
            <a:off x="4772052" y="3178740"/>
            <a:ext cx="4157666" cy="353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95288" y="71414"/>
            <a:ext cx="8353425" cy="2786082"/>
          </a:xfrm>
        </p:spPr>
        <p:txBody>
          <a:bodyPr/>
          <a:lstStyle/>
          <a:p>
            <a:pPr algn="ctr" eaLnBrk="1" hangingPunct="1"/>
            <a:r>
              <a:rPr lang="uk-UA" sz="2500" b="1" i="1" dirty="0" smtClean="0">
                <a:solidFill>
                  <a:srgbClr val="333300"/>
                </a:solidFill>
              </a:rPr>
              <a:t> </a:t>
            </a:r>
            <a:r>
              <a:rPr lang="uk-UA" sz="2500" b="1" i="1" dirty="0" smtClean="0">
                <a:solidFill>
                  <a:srgbClr val="333300"/>
                </a:solidFill>
              </a:rPr>
              <a:t>Пояснення </a:t>
            </a:r>
            <a:r>
              <a:rPr lang="uk-UA" sz="2500" b="1" i="1" dirty="0" smtClean="0">
                <a:solidFill>
                  <a:srgbClr val="333300"/>
                </a:solidFill>
              </a:rPr>
              <a:t>досліду</a:t>
            </a:r>
            <a:br>
              <a:rPr lang="uk-UA" sz="2500" b="1" i="1" dirty="0" smtClean="0">
                <a:solidFill>
                  <a:srgbClr val="333300"/>
                </a:solidFill>
              </a:rPr>
            </a:br>
            <a:r>
              <a:rPr lang="uk-UA" sz="2500" dirty="0" smtClean="0">
                <a:solidFill>
                  <a:srgbClr val="333300"/>
                </a:solidFill>
              </a:rPr>
              <a:t>   </a:t>
            </a:r>
            <a:r>
              <a:rPr lang="uk-UA" sz="2000" dirty="0" smtClean="0">
                <a:solidFill>
                  <a:srgbClr val="808000"/>
                </a:solidFill>
              </a:rPr>
              <a:t>Дія сил тяжіння </a:t>
            </a:r>
            <a:r>
              <a:rPr lang="uk-UA" sz="2000" dirty="0" smtClean="0">
                <a:solidFill>
                  <a:srgbClr val="808000"/>
                </a:solidFill>
              </a:rPr>
              <a:t>призводить до </a:t>
            </a:r>
            <a:r>
              <a:rPr lang="uk-UA" sz="2000" dirty="0" smtClean="0">
                <a:solidFill>
                  <a:srgbClr val="808000"/>
                </a:solidFill>
              </a:rPr>
              <a:t>зміни </a:t>
            </a:r>
            <a:r>
              <a:rPr lang="uk-UA" sz="2000" dirty="0" smtClean="0">
                <a:solidFill>
                  <a:srgbClr val="808000"/>
                </a:solidFill>
              </a:rPr>
              <a:t>швидкості </a:t>
            </a:r>
            <a:r>
              <a:rPr lang="uk-UA" sz="2000" dirty="0" smtClean="0">
                <a:solidFill>
                  <a:srgbClr val="808000"/>
                </a:solidFill>
              </a:rPr>
              <a:t>польоту </a:t>
            </a:r>
            <a:r>
              <a:rPr lang="uk-UA" sz="2000" dirty="0" smtClean="0">
                <a:solidFill>
                  <a:srgbClr val="808000"/>
                </a:solidFill>
              </a:rPr>
              <a:t>тіла (снаряда) відповідно до рисунку. </a:t>
            </a:r>
            <a:r>
              <a:rPr lang="uk-UA" sz="2000" dirty="0" smtClean="0">
                <a:solidFill>
                  <a:srgbClr val="808000"/>
                </a:solidFill>
              </a:rPr>
              <a:t>Тому зниження снаряда під час польоту </a:t>
            </a:r>
            <a:r>
              <a:rPr lang="uk-UA" sz="2000" dirty="0" smtClean="0">
                <a:solidFill>
                  <a:srgbClr val="808000"/>
                </a:solidFill>
              </a:rPr>
              <a:t>також </a:t>
            </a:r>
            <a:r>
              <a:rPr lang="uk-UA" sz="2000" dirty="0" smtClean="0">
                <a:solidFill>
                  <a:srgbClr val="808000"/>
                </a:solidFill>
              </a:rPr>
              <a:t>буде відбуватися за законом вільного падіння </a:t>
            </a:r>
            <a:r>
              <a:rPr lang="uk-UA" sz="2000" dirty="0" smtClean="0">
                <a:solidFill>
                  <a:srgbClr val="808000"/>
                </a:solidFill>
              </a:rPr>
              <a:t>тіл. Але в горизонтальному напрямку рух буде рівномірний. Тому тіло, випущене </a:t>
            </a:r>
            <a:r>
              <a:rPr lang="uk-UA" sz="2000" dirty="0" smtClean="0">
                <a:solidFill>
                  <a:srgbClr val="808000"/>
                </a:solidFill>
              </a:rPr>
              <a:t>під якимось кутом до </a:t>
            </a:r>
            <a:r>
              <a:rPr lang="uk-UA" sz="2000" dirty="0" smtClean="0">
                <a:solidFill>
                  <a:srgbClr val="808000"/>
                </a:solidFill>
              </a:rPr>
              <a:t>горизонту, </a:t>
            </a:r>
            <a:r>
              <a:rPr lang="uk-UA" sz="2000" dirty="0" smtClean="0">
                <a:solidFill>
                  <a:srgbClr val="808000"/>
                </a:solidFill>
              </a:rPr>
              <a:t>опише криву</a:t>
            </a:r>
            <a:r>
              <a:rPr lang="uk-UA" sz="2000" dirty="0" smtClean="0">
                <a:solidFill>
                  <a:srgbClr val="808000"/>
                </a:solidFill>
              </a:rPr>
              <a:t>. Якщо заміряти відстань падіння снаряду від гармати, можна розрахувати початкову швидкість </a:t>
            </a:r>
            <a:r>
              <a:rPr lang="uk-UA" sz="2000" dirty="0" smtClean="0">
                <a:solidFill>
                  <a:srgbClr val="808000"/>
                </a:solidFill>
              </a:rPr>
              <a:t>вильоту. Початкова швидкість в </a:t>
            </a:r>
            <a:r>
              <a:rPr lang="uk-UA" sz="2000" dirty="0" smtClean="0">
                <a:solidFill>
                  <a:srgbClr val="808000"/>
                </a:solidFill>
              </a:rPr>
              <a:t>свою чергу залежить від маси тіла, що дозволяє розраховувати масу снаряду через імпульс вже дослідженого.</a:t>
            </a:r>
            <a:endParaRPr lang="ru-RU" sz="2000" dirty="0" smtClean="0">
              <a:solidFill>
                <a:srgbClr val="808000"/>
              </a:solidFill>
            </a:endParaRPr>
          </a:p>
        </p:txBody>
      </p:sp>
      <p:pic>
        <p:nvPicPr>
          <p:cNvPr id="20483" name="Picture 5" descr="1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1082" y="3477860"/>
            <a:ext cx="5534620" cy="30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Movie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3455971"/>
            <a:ext cx="3071833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761774"/>
            <a:ext cx="8501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333300"/>
                </a:solidFill>
              </a:rPr>
              <a:t> </a:t>
            </a:r>
            <a:r>
              <a:rPr lang="uk-UA" dirty="0" smtClean="0">
                <a:solidFill>
                  <a:srgbClr val="808000"/>
                </a:solidFill>
              </a:rPr>
              <a:t>В наших дослідах відстань польоту звичайного ковпачка складала понад 15 метрів при куту 30</a:t>
            </a:r>
            <a:r>
              <a:rPr lang="en-US" dirty="0" smtClean="0">
                <a:solidFill>
                  <a:srgbClr val="808000"/>
                </a:solidFill>
              </a:rPr>
              <a:t>º</a:t>
            </a:r>
            <a:r>
              <a:rPr lang="uk-UA" dirty="0" smtClean="0">
                <a:solidFill>
                  <a:srgbClr val="808000"/>
                </a:solidFill>
              </a:rPr>
              <a:t>, що відповідає початковій швидкості близько 13 м/с.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">
      <a:dk1>
        <a:srgbClr val="20C8F7"/>
      </a:dk1>
      <a:lt1>
        <a:srgbClr val="00B4FA"/>
      </a:lt1>
      <a:dk2>
        <a:srgbClr val="4FCEFF"/>
      </a:dk2>
      <a:lt2>
        <a:srgbClr val="21B2C8"/>
      </a:lt2>
      <a:accent1>
        <a:srgbClr val="00B4FA"/>
      </a:accent1>
      <a:accent2>
        <a:srgbClr val="009DD9"/>
      </a:accent2>
      <a:accent3>
        <a:srgbClr val="0BD0D9"/>
      </a:accent3>
      <a:accent4>
        <a:srgbClr val="21B2C8"/>
      </a:accent4>
      <a:accent5>
        <a:srgbClr val="00B4FA"/>
      </a:accent5>
      <a:accent6>
        <a:srgbClr val="00B4FA"/>
      </a:accent6>
      <a:hlink>
        <a:srgbClr val="E2D700"/>
      </a:hlink>
      <a:folHlink>
        <a:srgbClr val="FFFF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9">
    <a:dk1>
      <a:srgbClr val="20C8F7"/>
    </a:dk1>
    <a:lt1>
      <a:srgbClr val="00B4FA"/>
    </a:lt1>
    <a:dk2>
      <a:srgbClr val="4FCEFF"/>
    </a:dk2>
    <a:lt2>
      <a:srgbClr val="21B2C8"/>
    </a:lt2>
    <a:accent1>
      <a:srgbClr val="00B4FA"/>
    </a:accent1>
    <a:accent2>
      <a:srgbClr val="009DD9"/>
    </a:accent2>
    <a:accent3>
      <a:srgbClr val="0BD0D9"/>
    </a:accent3>
    <a:accent4>
      <a:srgbClr val="21B2C8"/>
    </a:accent4>
    <a:accent5>
      <a:srgbClr val="00B4FA"/>
    </a:accent5>
    <a:accent6>
      <a:srgbClr val="00B4FA"/>
    </a:accent6>
    <a:hlink>
      <a:srgbClr val="E2D700"/>
    </a:hlink>
    <a:folHlink>
      <a:srgbClr val="FFFF00"/>
    </a:folHlink>
  </a:clrScheme>
</a:themeOverride>
</file>

<file path=ppt/theme/themeOverride2.xml><?xml version="1.0" encoding="utf-8"?>
<a:themeOverride xmlns:a="http://schemas.openxmlformats.org/drawingml/2006/main">
  <a:clrScheme name="Другая 9">
    <a:dk1>
      <a:srgbClr val="20C8F7"/>
    </a:dk1>
    <a:lt1>
      <a:srgbClr val="00B4FA"/>
    </a:lt1>
    <a:dk2>
      <a:srgbClr val="4FCEFF"/>
    </a:dk2>
    <a:lt2>
      <a:srgbClr val="21B2C8"/>
    </a:lt2>
    <a:accent1>
      <a:srgbClr val="00B4FA"/>
    </a:accent1>
    <a:accent2>
      <a:srgbClr val="009DD9"/>
    </a:accent2>
    <a:accent3>
      <a:srgbClr val="0BD0D9"/>
    </a:accent3>
    <a:accent4>
      <a:srgbClr val="21B2C8"/>
    </a:accent4>
    <a:accent5>
      <a:srgbClr val="00B4FA"/>
    </a:accent5>
    <a:accent6>
      <a:srgbClr val="00B4FA"/>
    </a:accent6>
    <a:hlink>
      <a:srgbClr val="E2D700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1529</TotalTime>
  <Words>209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Мета проекту:</vt:lpstr>
      <vt:lpstr>ТРОХИ ІСТОРІЇ…     Я змалку захоплююсь військовою доблестю козаків та їх майстерністю у виготовленні зброї.     Зокрема, мене цікавить принцип гарматного пострілу, а саме: які фізичні закони задіяні в цьому процесі і що можна з них дізнатися.    …Запорозька артилерія була здебільшого легка й рухлива, що зумовлювалося необхідністю швидко пересуватися степовими просторами, а також порівняно невеликими розмірами козацьких суден.    Види козацьких гармат: гаківниця, гармата-трійник, фальконет, мортира. Стріляли гармати чавунними та залізними ядрами, гранатами, запалювальними снарядами, картеччю й зарядами в торбинах, наповнених порохом і кулями.</vt:lpstr>
      <vt:lpstr>Слайд 5</vt:lpstr>
      <vt:lpstr>Слайд 6</vt:lpstr>
      <vt:lpstr>Обладнання для випробування: - саморобна гармата; - фітіль; - сірники (або запальничка); - дерев;яна кулька; - ковпачок з кулькової ручки.   </vt:lpstr>
      <vt:lpstr>ВИПРОБУВАННЯ</vt:lpstr>
      <vt:lpstr> Пояснення досліду    Дія сил тяжіння призводить до зміни швидкості польоту тіла (снаряда) відповідно до рисунку. Тому зниження снаряда під час польоту також буде відбуватися за законом вільного падіння тіл. Але в горизонтальному напрямку рух буде рівномірний. Тому тіло, випущене під якимось кутом до горизонту, опише криву. Якщо заміряти відстань падіння снаряду від гармати, можна розрахувати початкову швидкість вильоту. Початкова швидкість в свою чергу залежить від маси тіла, що дозволяє розраховувати масу снаряду через імпульс вже дослідженого.</vt:lpstr>
      <vt:lpstr>Висновки   - Створено модель козацької гармати; - Проведено досліди польотів різних тіл (ковпачки, пробки тощо); - Розраховано початкову швидкість; - Показана залежність відстані польоту від початкової швидкості.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Фокуси</dc:title>
  <dc:creator>Сашок</dc:creator>
  <cp:lastModifiedBy>IRONMANN (AKA SHAMAN)</cp:lastModifiedBy>
  <cp:revision>84</cp:revision>
  <dcterms:created xsi:type="dcterms:W3CDTF">2015-03-29T15:41:27Z</dcterms:created>
  <dcterms:modified xsi:type="dcterms:W3CDTF">2016-04-23T18:08:25Z</dcterms:modified>
</cp:coreProperties>
</file>