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  <p:sldId id="260" r:id="rId6"/>
    <p:sldId id="258" r:id="rId7"/>
    <p:sldId id="257" r:id="rId8"/>
    <p:sldId id="262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8097-DD99-4EB3-9FCB-022E83A582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EBDE-E6B4-4903-AD49-837FFBC7A1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5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0A1E-9E82-408D-A078-ECC8D386BF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65D5-A053-4282-A0ED-A9DD600F11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BF31-998F-4E54-A569-39262C75AF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8040-BB6F-4A49-AF84-3106463ED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A3505-62E0-48A9-8898-F6491A1701E1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5696F4-93DE-425F-B4A2-40836453035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75B-EF73-4CDE-A9EC-78815B1C352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AA5E-4241-4243-BEE7-D98C44DEF29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0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669A50-DA49-4151-9E5C-C147F01C408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8E9D6-0D0F-47AA-9BD1-EBF1B58EF87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B7AA-3904-4CEC-88D6-55E84DFEDEE8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B3BC-8B9E-454B-B496-94BB829541C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0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1CA0-A612-4141-A1EE-83B0C3ABEF3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7190-6FC8-4058-A43E-CF1BF3BFCDD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3744-34E2-4921-BDB0-D69132749B7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2719-88CA-466D-B2AD-A075392E9F3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1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DDAF8C-0A45-4504-9563-8968E70E2D3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91D50F-EA06-43DC-8277-259DD34076E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3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1099-02C4-4B30-AB87-9111C90B975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3898-5DCF-495C-812D-B8074D12B8F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4B6D-91BC-44CE-9F3A-7EE0741C47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2E2F-2831-40E9-92F3-555845671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27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D58EE9-A013-4576-BC6B-A78F8671B2D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2EE81-42B9-4653-8597-4D2E455D3C8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8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8DA7-EC86-4F89-8B3C-1DA7C8B7EA2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1034-FBD0-4CED-BC69-82358D47507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FAC8-1D5A-4FE5-BC11-7350F0A7F43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6916-F007-4791-955F-88FA772D07A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92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C446-3A59-4266-9CAA-39CB1F38B9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DF2A-F862-4F23-A803-921BAFB26A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61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C461-5DD2-4539-814D-20F9E99FB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9E40-518A-46F5-82FD-CB449640BD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2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AC47-0EBB-4ADA-92BE-757F0C17C3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A24-AC97-4DF9-9E35-D6F928CD42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1C6-D0BA-4BB5-BE08-35EFEADCD3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02E2-BA1A-4EF5-A039-91E946DC70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00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450D-94EA-4E74-9A82-203E7BCD7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3D3F-8A82-43C8-83E3-615844FDA5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57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B4D9-5034-4A12-A8C2-F7755D5F7B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D7B4-B743-4406-92C5-C3B0AF5293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15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905B-5AFA-4F19-8ED2-4B995E57FC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E825-DA95-4D43-B40F-7CBF3BC5A9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2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0DB4-75D6-4924-BD1C-426017D7D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DE05-870A-4A60-B413-7FD2699766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07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1398-3FED-4D0F-A37E-7342C1DCC6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2F51-C485-4369-B8F5-A9420A1E75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7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2A22-D8C4-4676-9986-8D708494F1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CC7E-AE87-42B4-BA63-A19A8D4498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76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4AAE-FDEA-4D5A-856E-6AD46EAEB0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351E-5813-4759-88D3-663B7678BB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8D2B-409A-4569-9371-2624B8A67D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D49A-DD67-45DF-91FD-79C6BD88D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7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73CE-ABCD-46C4-AA3A-445CBA4FDA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1C56-B445-4304-9964-B1AD747DA9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3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A538-E46D-4CDF-A5F0-AC108F88C4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6419-8879-498B-9DB8-9077310628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0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3032-5EE1-408E-9321-81D8A7BFF9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5830-4681-4383-AA44-0C8BCD092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7E10-BC20-4CEE-93D3-670011FA2A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C656-50F9-426D-BBFE-45375EDDD9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FA85-6026-4F54-A7D7-C4DE88E46F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20A-CEEC-4F59-8205-C08554E66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896-69CE-428A-9AF2-522C06B61ED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B036-13CA-45A4-89ED-45399C66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3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CF5AF-9D0E-45EC-B790-F72D0B55F7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8D141-647D-4C70-90CD-C8D5E0D430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34D0D-CFC1-4E09-963D-81C51052BA95}" type="datetimeFigureOut">
              <a:rPr lang="ru-RU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23.04.2016</a:t>
            </a:fld>
            <a:endParaRPr lang="ru-RU" dirty="0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74131-5885-4B8A-827B-A6A3F8A66090}" type="slidenum">
              <a:rPr lang="ru-RU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EA586-1676-4986-AAA4-6C507E6807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C12B4-221F-4E7F-BC9E-3CF4410A9D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91023"/>
            <a:ext cx="7772400" cy="1470025"/>
          </a:xfrm>
        </p:spPr>
        <p:txBody>
          <a:bodyPr/>
          <a:lstStyle/>
          <a:p>
            <a:r>
              <a:rPr lang="uk-UA" b="1" i="1" dirty="0"/>
              <a:t>«Голодомор, ГУЛАГ, Голокост – геноцид ХХ століття</a:t>
            </a:r>
            <a:r>
              <a:rPr lang="uk-UA" b="1" i="1" dirty="0" smtClean="0"/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23528" y="404664"/>
            <a:ext cx="6400800" cy="10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663300"/>
                </a:solidFill>
              </a:rPr>
              <a:t>К</a:t>
            </a:r>
            <a:r>
              <a:rPr lang="ru-RU" b="1" dirty="0" smtClean="0">
                <a:solidFill>
                  <a:srgbClr val="663300"/>
                </a:solidFill>
              </a:rPr>
              <a:t>онкурс «МАН-Юніор Дослідник» Номінація «Історія»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720080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Творчий проект</a:t>
            </a:r>
          </a:p>
        </p:txBody>
      </p:sp>
      <p:pic>
        <p:nvPicPr>
          <p:cNvPr id="2050" name="Picture 2" descr="В Украине день памяти Голодомора. Для РФ он не геноцид - фото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r="2801" b="4671"/>
          <a:stretch/>
        </p:blipFill>
        <p:spPr bwMode="auto">
          <a:xfrm>
            <a:off x="395536" y="3861048"/>
            <a:ext cx="2693276" cy="19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6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ГУЛАГ – жахлива репресивна система в СРСР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   ГУЛАГ – злочин </a:t>
            </a:r>
            <a:r>
              <a:rPr lang="uk-UA" dirty="0"/>
              <a:t>сталінського режиму </a:t>
            </a:r>
            <a:r>
              <a:rPr lang="uk-UA" dirty="0" smtClean="0"/>
              <a:t>та </a:t>
            </a:r>
            <a:r>
              <a:rPr lang="uk-UA" dirty="0"/>
              <a:t>метод  ліквідації  «ворогів» і «шкідників» </a:t>
            </a:r>
            <a:r>
              <a:rPr lang="uk-UA" dirty="0" smtClean="0"/>
              <a:t>шляхом </a:t>
            </a:r>
            <a:r>
              <a:rPr lang="uk-UA" dirty="0"/>
              <a:t>ув’язнення людей у </a:t>
            </a:r>
            <a:r>
              <a:rPr lang="uk-UA" dirty="0" smtClean="0"/>
              <a:t>концтаборах.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gulagmuseum.org/getImage.do?object=17206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663296" cy="26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8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ГУЛАГ - головне </a:t>
            </a:r>
            <a:r>
              <a:rPr lang="ru-RU" sz="2400" b="1" dirty="0"/>
              <a:t>управління</a:t>
            </a:r>
            <a:r>
              <a:rPr lang="ru-RU" sz="2400" b="1" dirty="0"/>
              <a:t> </a:t>
            </a:r>
            <a:r>
              <a:rPr lang="ru-RU" sz="2400" b="1" dirty="0"/>
              <a:t>виправно-трудових</a:t>
            </a:r>
            <a:r>
              <a:rPr lang="ru-RU" sz="2400" b="1" dirty="0"/>
              <a:t> </a:t>
            </a:r>
            <a:r>
              <a:rPr lang="ru-RU" sz="2400" b="1" dirty="0"/>
              <a:t>таборів</a:t>
            </a:r>
            <a:r>
              <a:rPr lang="ru-RU" sz="2400" b="1" dirty="0"/>
              <a:t>, </a:t>
            </a:r>
            <a:r>
              <a:rPr lang="ru-RU" sz="2400" b="1" dirty="0"/>
              <a:t>трудових</a:t>
            </a:r>
            <a:r>
              <a:rPr lang="ru-RU" sz="2400" b="1" dirty="0"/>
              <a:t> </a:t>
            </a:r>
            <a:r>
              <a:rPr lang="ru-RU" sz="2400" b="1" dirty="0"/>
              <a:t>поселень</a:t>
            </a:r>
            <a:r>
              <a:rPr lang="ru-RU" sz="2400" b="1" dirty="0"/>
              <a:t> і </a:t>
            </a:r>
            <a:r>
              <a:rPr lang="ru-RU" sz="2400" b="1" dirty="0"/>
              <a:t>місць</a:t>
            </a:r>
            <a:r>
              <a:rPr lang="ru-RU" sz="2400" b="1" dirty="0"/>
              <a:t> </a:t>
            </a:r>
            <a:r>
              <a:rPr lang="ru-RU" sz="2400" b="1" dirty="0"/>
              <a:t>ув'язнення</a:t>
            </a:r>
            <a:r>
              <a:rPr lang="ru-RU" sz="2400" b="1" dirty="0"/>
              <a:t> (1930-1960)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Масові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репресії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були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невід’ємною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частиною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сталінської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тоталітарної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системи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>
                <a:solidFill>
                  <a:srgbClr val="FF0000"/>
                </a:solidFill>
              </a:rPr>
              <a:t> Через систему ГУЛАГу </a:t>
            </a:r>
            <a:r>
              <a:rPr lang="ru-RU" sz="2400" b="1" dirty="0">
                <a:solidFill>
                  <a:srgbClr val="FF0000"/>
                </a:solidFill>
              </a:rPr>
              <a:t>пройшло</a:t>
            </a:r>
            <a:r>
              <a:rPr lang="ru-RU" sz="2400" b="1" dirty="0">
                <a:solidFill>
                  <a:srgbClr val="FF0000"/>
                </a:solidFill>
              </a:rPr>
              <a:t> 5 % </a:t>
            </a:r>
            <a:r>
              <a:rPr lang="ru-RU" sz="2400" b="1" dirty="0">
                <a:solidFill>
                  <a:srgbClr val="FF0000"/>
                </a:solidFill>
              </a:rPr>
              <a:t>населення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СРСР.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Історія ГУЛАГу </a:t>
            </a:r>
            <a:r>
              <a:rPr lang="ru-RU" sz="2400" dirty="0"/>
              <a:t>- </a:t>
            </a:r>
            <a:r>
              <a:rPr lang="ru-RU" sz="2400" dirty="0"/>
              <a:t>це</a:t>
            </a:r>
            <a:r>
              <a:rPr lang="ru-RU" sz="2400" dirty="0"/>
              <a:t> </a:t>
            </a:r>
            <a:r>
              <a:rPr lang="ru-RU" sz="2400" dirty="0"/>
              <a:t>зруйновані</a:t>
            </a:r>
            <a:r>
              <a:rPr lang="ru-RU" sz="2400" dirty="0"/>
              <a:t> </a:t>
            </a:r>
            <a:r>
              <a:rPr lang="ru-RU" sz="2400" dirty="0"/>
              <a:t>долі</a:t>
            </a:r>
            <a:r>
              <a:rPr lang="ru-RU" sz="2400" dirty="0"/>
              <a:t> людей, </a:t>
            </a:r>
            <a:r>
              <a:rPr lang="ru-RU" sz="2400" dirty="0"/>
              <a:t>втрата</a:t>
            </a:r>
            <a:r>
              <a:rPr lang="ru-RU" sz="2400" dirty="0"/>
              <a:t> </a:t>
            </a:r>
            <a:r>
              <a:rPr lang="ru-RU" sz="2400" dirty="0"/>
              <a:t>близьких</a:t>
            </a:r>
            <a:r>
              <a:rPr lang="ru-RU" sz="2400" dirty="0"/>
              <a:t>, </a:t>
            </a:r>
            <a:r>
              <a:rPr lang="ru-RU" sz="2400" dirty="0"/>
              <a:t>підірване</a:t>
            </a:r>
            <a:r>
              <a:rPr lang="ru-RU" sz="2400" dirty="0"/>
              <a:t> </a:t>
            </a:r>
            <a:r>
              <a:rPr lang="ru-RU" sz="2400" dirty="0"/>
              <a:t>здоров'я</a:t>
            </a:r>
            <a:r>
              <a:rPr lang="ru-RU" sz="2400" dirty="0"/>
              <a:t> і </a:t>
            </a:r>
            <a:r>
              <a:rPr lang="ru-RU" sz="2400" dirty="0"/>
              <a:t>нездійсненні</a:t>
            </a:r>
            <a:r>
              <a:rPr lang="ru-RU" sz="2400" dirty="0"/>
              <a:t> </a:t>
            </a:r>
            <a:r>
              <a:rPr lang="ru-RU" sz="2400" dirty="0"/>
              <a:t>надії</a:t>
            </a:r>
            <a:r>
              <a:rPr lang="ru-RU" sz="2400" dirty="0"/>
              <a:t>. Це історія </a:t>
            </a:r>
            <a:r>
              <a:rPr lang="ru-RU" sz="2400" dirty="0"/>
              <a:t>країни</a:t>
            </a:r>
            <a:r>
              <a:rPr lang="ru-RU" sz="2400" dirty="0"/>
              <a:t>, історія </a:t>
            </a:r>
            <a:r>
              <a:rPr lang="ru-RU" sz="2400" dirty="0"/>
              <a:t>дітей</a:t>
            </a:r>
            <a:r>
              <a:rPr lang="ru-RU" sz="2400" dirty="0"/>
              <a:t>, що залишилися без батьків в дитячих будинках. Це історія </a:t>
            </a:r>
            <a:r>
              <a:rPr lang="ru-RU" sz="2400" dirty="0" smtClean="0"/>
              <a:t>нездійснених </a:t>
            </a:r>
            <a:r>
              <a:rPr lang="ru-RU" sz="2400" dirty="0"/>
              <a:t>відкриттів, винаходів, ненаписаних книг. </a:t>
            </a:r>
            <a:r>
              <a:rPr lang="ru-RU" sz="2400" dirty="0" smtClean="0"/>
              <a:t>Це </a:t>
            </a:r>
            <a:r>
              <a:rPr lang="ru-RU" sz="2400" dirty="0"/>
              <a:t>історія про те, як сумнівна мрія про </a:t>
            </a:r>
            <a:r>
              <a:rPr lang="ru-RU" sz="2400" dirty="0" smtClean="0"/>
              <a:t>загальну справедливисть </a:t>
            </a:r>
            <a:r>
              <a:rPr lang="ru-RU" sz="2400" dirty="0"/>
              <a:t>і пошук щастя через насильство стала історією беззаконня, мук і терору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У </a:t>
            </a:r>
            <a:r>
              <a:rPr lang="ru-RU" sz="2400" dirty="0"/>
              <a:t>результаті небачених репресій у 1935-1937 рр. та ідеологічного тиску утвердилася необмежена диктаторська влада Й. Сталіна, що закріпило монополістичну владу комуністичної партії у Радянському Союзі.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9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b="1" dirty="0" smtClean="0"/>
              <a:t>Трагедія </a:t>
            </a:r>
            <a:r>
              <a:rPr lang="uk-UA" b="1" dirty="0"/>
              <a:t>Голокосту в роки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Другої </a:t>
            </a:r>
            <a:r>
              <a:rPr lang="uk-UA" b="1" dirty="0"/>
              <a:t>Світової війни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algn="just"/>
            <a:r>
              <a:rPr lang="uk-UA" sz="2400" dirty="0"/>
              <a:t>Голокост з давньогрецької мови означає «усеспалення». Голокост почався в січні 1933 року, коли до влади прийшов </a:t>
            </a:r>
            <a:r>
              <a:rPr lang="uk-UA" sz="2400" dirty="0" smtClean="0"/>
              <a:t>А. Гітлер</a:t>
            </a:r>
            <a:r>
              <a:rPr lang="uk-UA" sz="2400" dirty="0"/>
              <a:t>, і фактично закінчився </a:t>
            </a:r>
            <a:r>
              <a:rPr lang="uk-UA" sz="2400" dirty="0" smtClean="0"/>
              <a:t>у квітні-травні </a:t>
            </a:r>
            <a:r>
              <a:rPr lang="uk-UA" sz="2400" dirty="0"/>
              <a:t>1945 року.</a:t>
            </a:r>
          </a:p>
          <a:p>
            <a:pPr algn="just"/>
            <a:r>
              <a:rPr lang="uk-UA" sz="2400" dirty="0"/>
              <a:t>У період між 1933 і 1945 роками під час Голокосту було вбито більше 11 мільйонів чоловіків, жінок і дітей. Приблизно шість мільйонів з них були євреями.  </a:t>
            </a:r>
          </a:p>
          <a:p>
            <a:pPr algn="just"/>
            <a:r>
              <a:rPr lang="uk-UA" sz="2400" dirty="0" smtClean="0"/>
              <a:t>Символом </a:t>
            </a:r>
            <a:r>
              <a:rPr lang="uk-UA" sz="2400" dirty="0"/>
              <a:t>Голокосту в Україні став Бабин Яр. 29 вересня 1941 р. тут за один день було знищено 33711 євреїв. Далі протягом 103 тижнів нацисти щовівторка і щоп’ятниці здійснювали у Бабиному Яру розстріли людей різних національностей: українців, євреїв, циган.</a:t>
            </a: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9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r>
              <a:rPr lang="ru-RU" b="1" dirty="0"/>
              <a:t>Голокост на </a:t>
            </a:r>
            <a:r>
              <a:rPr lang="ru-RU" b="1" dirty="0" smtClean="0"/>
              <a:t>Закарпатті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    З  16 </a:t>
            </a:r>
            <a:r>
              <a:rPr lang="uk-UA" sz="2400" dirty="0"/>
              <a:t>квітня до 6 червня 1944 року,  до «Освенціма» депортували 115 тисяч євреїв краю і прилеглих районів.  Гетто для них було організовано у 9 населених пунктах Закарпаття: Ужгороді, Мукачеві, Хусті, Берегові, Севлюші (Виноградові), Тячеві, Солотвині, Ізі, Сокирниці. </a:t>
            </a:r>
            <a:r>
              <a:rPr lang="uk-UA" sz="2400" dirty="0" smtClean="0"/>
              <a:t>У травні-червні 1944 року розпочинається депортація закарпатських євреїв, здебільшого, до одного з найжахливішого місця нацистських злочинів – табору Освенцім (Аушвіц).</a:t>
            </a:r>
          </a:p>
          <a:p>
            <a:pPr marL="0" indent="0" algn="just">
              <a:buNone/>
            </a:pPr>
            <a:r>
              <a:rPr lang="uk-UA" sz="2400" dirty="0" smtClean="0"/>
              <a:t>     З </a:t>
            </a:r>
            <a:r>
              <a:rPr lang="uk-UA" sz="2400" dirty="0"/>
              <a:t>Хустщини нацисти вивезли 14 тисяч євреїв, з них повернулося додому 80 осіб. Більше 13 тисяч депортували з Виноградова. Додому прийшло близько 60 осіб. </a:t>
            </a:r>
            <a:endParaRPr lang="uk-UA" sz="2400" dirty="0" smtClean="0"/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Вважається</a:t>
            </a:r>
            <a:r>
              <a:rPr lang="uk-UA" sz="2400" b="1" dirty="0">
                <a:solidFill>
                  <a:srgbClr val="FF0000"/>
                </a:solidFill>
              </a:rPr>
              <a:t>, що пережило Голокост менше 20% закарпатських євреїв.</a:t>
            </a:r>
            <a:endParaRPr lang="ru-RU" sz="2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5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/>
          <a:lstStyle/>
          <a:p>
            <a:r>
              <a:rPr lang="uk-UA" b="1" dirty="0" smtClean="0"/>
              <a:t>Унікальні фотосвідчення про жертви Голокосту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Лілі </a:t>
            </a:r>
            <a:r>
              <a:rPr lang="uk-UA" sz="2400" dirty="0"/>
              <a:t>Якоб-Зельманович Мейер із Закарпаття 35 років зберігала, а потім передала в дар меморіалу «Яд Вашем» єдине фотосвідчення про жертв Аушвіца – так званий «Альбом Аушвіц» – унікальний документ, єдине збережене фотосвідчення масового вбивства євреїв у концтаборі.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http://www.mukachevo.net/Content/Uploads/IIIRomeoIII/122857%D1%8B%D0%B2%D0%B0%D1%8B%D0%B2%D0%B0%D1%8B%D0%B2%D0%B0%D1%8B%D0%B2%D0%B0%D1%8B%D0%B2%D1%8F%D1%86%D1%83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66" y="3655304"/>
            <a:ext cx="3344113" cy="28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ukachevo.net/Content/Uploads/IIIRomeoIII/122895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1895"/>
            <a:ext cx="3293061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8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8778" y="2636912"/>
            <a:ext cx="7772400" cy="864096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3685032"/>
            <a:ext cx="8027232" cy="914400"/>
          </a:xfrm>
        </p:spPr>
        <p:txBody>
          <a:bodyPr/>
          <a:lstStyle/>
          <a:p>
            <a:pPr marL="379476" indent="-342900" algn="just">
              <a:buFont typeface="+mj-lt"/>
              <a:buAutoNum type="arabicPeriod"/>
            </a:pPr>
            <a:r>
              <a:rPr lang="uk-UA" sz="1400" b="1" dirty="0"/>
              <a:t>У першій половині ХХ століття відбувся ряд злочинів геноциду як на теренах Європи, так і на теренах колишнього СРСР. Це Голодомор, репресії до сталінських таборів, примусові переселення народів, Голокост європейських євреїв. </a:t>
            </a:r>
            <a:endParaRPr lang="uk-UA" sz="1400" b="1" dirty="0" smtClean="0"/>
          </a:p>
          <a:p>
            <a:pPr marL="379476" indent="-342900" algn="just">
              <a:buFont typeface="+mj-lt"/>
              <a:buAutoNum type="arabicPeriod"/>
            </a:pPr>
            <a:r>
              <a:rPr lang="uk-UA" sz="1400" b="1" dirty="0" smtClean="0"/>
              <a:t>Жорстокість </a:t>
            </a:r>
            <a:r>
              <a:rPr lang="uk-UA" sz="1400" b="1" dirty="0"/>
              <a:t>і байдужість до страждань інших були характерні для всієї історії людського роду, але вони посилилися в дану епоху «завдяки» широкому розгалуженню бюрократичної системи, яка нівелює людину, як найвищу цінність людського суспільства, перетворює її лише в людину-функцію, людину-гвинтик. </a:t>
            </a:r>
            <a:endParaRPr lang="uk-UA" sz="1400" b="1" dirty="0"/>
          </a:p>
          <a:p>
            <a:pPr marL="379476" indent="-342900" algn="just">
              <a:buFont typeface="+mj-lt"/>
              <a:buAutoNum type="arabicPeriod"/>
            </a:pPr>
            <a:r>
              <a:rPr lang="uk-UA" sz="1400" b="1" dirty="0" smtClean="0"/>
              <a:t>Отже, геноцид був застосований в тих державах, де був встановлений тоталітаризм, де принижувалися номінальні права і свободи людини, де в суспільно-політичному житті був здійснений відхід від демократизму.</a:t>
            </a:r>
          </a:p>
          <a:p>
            <a:pPr marL="379476" indent="-342900" algn="just">
              <a:buFont typeface="+mj-lt"/>
              <a:buAutoNum type="arabicPeriod"/>
            </a:pPr>
            <a:endParaRPr lang="uk-UA" sz="1400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s://encrypted-tbn2.gstatic.com/images?q=tbn:ANd9GcTuqhLFPxQNhtIfTYBqHaJV_aPL99-eB7qRD3jGJ3alvu4en3OB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ulag.ipvnews.org/articles/ar0027/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63270"/>
            <a:ext cx="2780935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ics.livejournal.com/i_sergeev/pic/000y42t1/s640x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4204" y="663270"/>
            <a:ext cx="2332211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2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одзаголовок 2"/>
          <p:cNvSpPr>
            <a:spLocks noGrp="1"/>
          </p:cNvSpPr>
          <p:nvPr>
            <p:ph type="ctrTitle"/>
          </p:nvPr>
        </p:nvSpPr>
        <p:spPr>
          <a:xfrm>
            <a:off x="899592" y="4751387"/>
            <a:ext cx="3447777" cy="1470025"/>
          </a:xfrm>
        </p:spPr>
        <p:txBody>
          <a:bodyPr/>
          <a:lstStyle/>
          <a:p>
            <a:pPr eaLnBrk="1" hangingPunct="1"/>
            <a: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/>
            </a:r>
            <a:b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</a:br>
            <a: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>Проект </a:t>
            </a:r>
            <a: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>виконала:</a:t>
            </a:r>
            <a:b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</a:br>
            <a: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>Дівинець Маріанна Михайлівна,  </a:t>
            </a:r>
            <a:b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</a:br>
            <a: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>учениця 10 класу </a:t>
            </a:r>
            <a:b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</a:br>
            <a:r>
              <a:rPr lang="uk-UA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>Велятинської ЗОШ І-ІІІ Хустької РДА</a:t>
            </a:r>
            <a:r>
              <a:rPr lang="ru-RU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2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</a:br>
            <a:endParaRPr lang="ru-RU" altLang="ru-RU" sz="1200" b="1" dirty="0" smtClean="0">
              <a:solidFill>
                <a:srgbClr val="632523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836712"/>
            <a:ext cx="2514600" cy="3773488"/>
          </a:xfrm>
        </p:spPr>
      </p:pic>
      <p:pic>
        <p:nvPicPr>
          <p:cNvPr id="307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7506" y="980728"/>
            <a:ext cx="2408237" cy="363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4937125" y="48768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Керівник:</a:t>
            </a:r>
          </a:p>
          <a:p>
            <a:pPr algn="ctr" eaLnBrk="0" hangingPunct="0"/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Дівинець Мар</a:t>
            </a:r>
            <a:r>
              <a:rPr lang="en-US" altLang="ru-RU" sz="1200" b="1" dirty="0">
                <a:solidFill>
                  <a:srgbClr val="632523"/>
                </a:solidFill>
                <a:latin typeface="Arial" charset="0"/>
              </a:rPr>
              <a:t>’</a:t>
            </a:r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яна Володимирівна,</a:t>
            </a:r>
          </a:p>
          <a:p>
            <a:pPr algn="ctr" eaLnBrk="0" hangingPunct="0"/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вчитель історії та правознавства Велятинської загальноосвітньої школи</a:t>
            </a:r>
            <a:endParaRPr lang="en-US" altLang="ru-RU" sz="1200" b="1" dirty="0">
              <a:solidFill>
                <a:srgbClr val="632523"/>
              </a:solidFill>
              <a:latin typeface="Arial" charset="0"/>
            </a:endParaRPr>
          </a:p>
          <a:p>
            <a:pPr algn="ctr" eaLnBrk="0" hangingPunct="0"/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 І-ІІІ ступенів Хустської РДА Закарпатської області,  </a:t>
            </a:r>
          </a:p>
          <a:p>
            <a:pPr algn="ctr" eaLnBrk="0" hangingPunct="0"/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керівник секцій Хустської філії ЗакМАН</a:t>
            </a:r>
          </a:p>
          <a:p>
            <a:pPr algn="ctr" eaLnBrk="0" hangingPunct="0"/>
            <a:r>
              <a:rPr lang="uk-UA" altLang="ru-RU" sz="1200" b="1" dirty="0">
                <a:solidFill>
                  <a:srgbClr val="632523"/>
                </a:solidFill>
                <a:latin typeface="Arial" charset="0"/>
              </a:rPr>
              <a:t>  </a:t>
            </a:r>
            <a:endParaRPr lang="ru-RU" altLang="ru-RU" sz="1200" b="1" dirty="0">
              <a:solidFill>
                <a:srgbClr val="632523"/>
              </a:solidFill>
              <a:latin typeface="Arial" charset="0"/>
            </a:endParaRPr>
          </a:p>
          <a:p>
            <a:pPr algn="ctr"/>
            <a:endParaRPr lang="ru-RU" altLang="ru-RU" sz="1200" b="1" dirty="0">
              <a:solidFill>
                <a:srgbClr val="63252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1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6"/>
          <p:cNvSpPr>
            <a:spLocks noGrp="1"/>
          </p:cNvSpPr>
          <p:nvPr>
            <p:ph type="ctrTitle"/>
          </p:nvPr>
        </p:nvSpPr>
        <p:spPr>
          <a:xfrm>
            <a:off x="1547664" y="685800"/>
            <a:ext cx="5919936" cy="762000"/>
          </a:xfrm>
        </p:spPr>
        <p:txBody>
          <a:bodyPr/>
          <a:lstStyle/>
          <a:p>
            <a:r>
              <a:rPr lang="uk-UA" altLang="ru-RU" sz="4000" b="1" dirty="0" smtClean="0">
                <a:solidFill>
                  <a:srgbClr val="663300"/>
                </a:solidFill>
              </a:rPr>
              <a:t>Мета і завдання проекту: </a:t>
            </a:r>
            <a:endParaRPr lang="ru-RU" altLang="ru-RU" sz="4000" b="1" dirty="0" smtClean="0">
              <a:solidFill>
                <a:srgbClr val="663300"/>
              </a:solidFill>
            </a:endParaRPr>
          </a:p>
        </p:txBody>
      </p:sp>
      <p:sp>
        <p:nvSpPr>
          <p:cNvPr id="409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584" y="1752600"/>
            <a:ext cx="7416824" cy="3810000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</a:rPr>
              <a:t>глибше дослідити та проаналізувати явище геноциду та конкретні його прояви, що мали місце і були пов’язані з історією українського </a:t>
            </a:r>
            <a:r>
              <a:rPr lang="uk-UA" sz="2800" b="1" dirty="0" smtClean="0">
                <a:solidFill>
                  <a:schemeClr val="tx1"/>
                </a:solidFill>
              </a:rPr>
              <a:t>народу;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</a:rPr>
              <a:t>формувати </a:t>
            </a:r>
            <a:r>
              <a:rPr lang="uk-UA" sz="2800" b="1" dirty="0">
                <a:solidFill>
                  <a:schemeClr val="tx1"/>
                </a:solidFill>
              </a:rPr>
              <a:t>почуття спільності історичної долі українців та інших народів і національних меншин </a:t>
            </a:r>
            <a:r>
              <a:rPr lang="uk-UA" sz="2800" b="1" dirty="0" smtClean="0">
                <a:solidFill>
                  <a:schemeClr val="tx1"/>
                </a:solidFill>
              </a:rPr>
              <a:t>України страшними </a:t>
            </a:r>
            <a:r>
              <a:rPr lang="uk-UA" sz="2800" b="1" dirty="0">
                <a:solidFill>
                  <a:schemeClr val="tx1"/>
                </a:solidFill>
              </a:rPr>
              <a:t>уроками Голодомору, </a:t>
            </a:r>
            <a:r>
              <a:rPr lang="uk-UA" sz="2800" b="1" dirty="0">
                <a:solidFill>
                  <a:schemeClr val="tx1"/>
                </a:solidFill>
              </a:rPr>
              <a:t>ГУЛАГу</a:t>
            </a:r>
            <a:r>
              <a:rPr lang="uk-UA" sz="2800" b="1" dirty="0">
                <a:solidFill>
                  <a:schemeClr val="tx1"/>
                </a:solidFill>
              </a:rPr>
              <a:t> та </a:t>
            </a:r>
            <a:r>
              <a:rPr lang="uk-UA" sz="2800" b="1" dirty="0" smtClean="0">
                <a:solidFill>
                  <a:schemeClr val="tx1"/>
                </a:solidFill>
              </a:rPr>
              <a:t>Голокосту, як геноциду   ХХ століття.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mogibratu.ru/novosti16/a10c3280f904637a7b18c06a29a52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66264"/>
            <a:ext cx="4536503" cy="25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4408" cy="25202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/>
              <a:t>Геноцид </a:t>
            </a:r>
            <a:r>
              <a:rPr lang="en-US" sz="4800" dirty="0"/>
              <a:t>- </a:t>
            </a:r>
            <a:r>
              <a:rPr lang="ru-RU" sz="4800" dirty="0"/>
              <a:t>найтяжчий</a:t>
            </a:r>
            <a:r>
              <a:rPr lang="ru-RU" sz="4800" dirty="0"/>
              <a:t> </a:t>
            </a:r>
            <a:r>
              <a:rPr lang="ru-RU" sz="4800" dirty="0"/>
              <a:t>злочин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проти</a:t>
            </a:r>
            <a:r>
              <a:rPr lang="ru-RU" sz="4800" dirty="0"/>
              <a:t> </a:t>
            </a:r>
            <a:r>
              <a:rPr lang="ru-RU" sz="4800" dirty="0"/>
              <a:t>людства</a:t>
            </a:r>
            <a:r>
              <a:rPr lang="ru-RU" sz="48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3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0880" cy="835536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Зміст</a:t>
            </a:r>
            <a:r>
              <a:rPr lang="ru-RU" sz="2600" dirty="0" smtClean="0"/>
              <a:t> </a:t>
            </a:r>
            <a:r>
              <a:rPr lang="ru-RU" sz="2600" dirty="0"/>
              <a:t>поняття</a:t>
            </a:r>
            <a:r>
              <a:rPr lang="ru-RU" sz="2600" dirty="0"/>
              <a:t> геноциду та </a:t>
            </a:r>
            <a:r>
              <a:rPr lang="ru-RU" sz="2600" dirty="0"/>
              <a:t>факти</a:t>
            </a:r>
            <a:r>
              <a:rPr lang="ru-RU" sz="2600" dirty="0"/>
              <a:t> </a:t>
            </a:r>
            <a:r>
              <a:rPr lang="ru-RU" sz="2600" dirty="0"/>
              <a:t>його</a:t>
            </a:r>
            <a:r>
              <a:rPr lang="ru-RU" sz="2600" dirty="0"/>
              <a:t> </a:t>
            </a:r>
            <a:r>
              <a:rPr lang="ru-RU" sz="2600" dirty="0"/>
              <a:t>конкретних</a:t>
            </a:r>
            <a:r>
              <a:rPr lang="ru-RU" sz="2600" dirty="0"/>
              <a:t> </a:t>
            </a:r>
            <a:r>
              <a:rPr lang="ru-RU" sz="2600" dirty="0"/>
              <a:t>проявів</a:t>
            </a:r>
            <a:r>
              <a:rPr lang="ru-RU" sz="2600" dirty="0"/>
              <a:t> у </a:t>
            </a:r>
            <a:r>
              <a:rPr lang="ru-RU" sz="2600" dirty="0" smtClean="0"/>
              <a:t>п. п. ХХ </a:t>
            </a:r>
            <a:r>
              <a:rPr lang="ru-RU" sz="2600" dirty="0"/>
              <a:t>століття</a:t>
            </a:r>
            <a:endParaRPr lang="ru-RU" sz="2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/>
          <a:lstStyle/>
          <a:p>
            <a:pPr algn="just"/>
            <a:r>
              <a:rPr lang="ru-RU" sz="1900" dirty="0" smtClean="0"/>
              <a:t>Конвенція</a:t>
            </a:r>
            <a:r>
              <a:rPr lang="ru-RU" sz="1900" dirty="0" smtClean="0"/>
              <a:t> ООН</a:t>
            </a:r>
            <a:r>
              <a:rPr lang="uk-UA" sz="1900" dirty="0" smtClean="0"/>
              <a:t>, у</a:t>
            </a:r>
            <a:r>
              <a:rPr lang="ru-RU" sz="1900" dirty="0" smtClean="0"/>
              <a:t>хвалена </a:t>
            </a:r>
            <a:r>
              <a:rPr lang="ru-RU" sz="1900" dirty="0"/>
              <a:t>у 1948 </a:t>
            </a:r>
            <a:r>
              <a:rPr lang="ru-RU" sz="1900" dirty="0" smtClean="0"/>
              <a:t>р. Генеральною </a:t>
            </a:r>
            <a:r>
              <a:rPr lang="ru-RU" sz="1900" dirty="0" smtClean="0"/>
              <a:t>Асамблеєю</a:t>
            </a:r>
            <a:r>
              <a:rPr lang="ru-RU" sz="1900" dirty="0" smtClean="0"/>
              <a:t>, </a:t>
            </a:r>
            <a:r>
              <a:rPr lang="ru-RU" sz="1900" dirty="0" smtClean="0"/>
              <a:t>визначила</a:t>
            </a:r>
            <a:r>
              <a:rPr lang="ru-RU" sz="1900" dirty="0" smtClean="0"/>
              <a:t> </a:t>
            </a:r>
            <a:r>
              <a:rPr lang="ru-RU" sz="1900" dirty="0"/>
              <a:t>сутність</a:t>
            </a:r>
            <a:r>
              <a:rPr lang="ru-RU" sz="1900" dirty="0"/>
              <a:t> геноциду </a:t>
            </a:r>
            <a:r>
              <a:rPr lang="ru-RU" sz="1900" dirty="0" smtClean="0"/>
              <a:t>як «</a:t>
            </a:r>
            <a:r>
              <a:rPr lang="ru-RU" sz="1900" dirty="0" smtClean="0"/>
              <a:t>дії</a:t>
            </a:r>
            <a:r>
              <a:rPr lang="ru-RU" sz="1900" dirty="0"/>
              <a:t>, </a:t>
            </a:r>
            <a:r>
              <a:rPr lang="ru-RU" sz="1900" dirty="0"/>
              <a:t>здійснювані</a:t>
            </a:r>
            <a:r>
              <a:rPr lang="ru-RU" sz="1900" dirty="0"/>
              <a:t> з </a:t>
            </a:r>
            <a:r>
              <a:rPr lang="ru-RU" sz="1900" dirty="0"/>
              <a:t>наміром</a:t>
            </a:r>
            <a:r>
              <a:rPr lang="ru-RU" sz="1900" dirty="0"/>
              <a:t> </a:t>
            </a:r>
            <a:r>
              <a:rPr lang="ru-RU" sz="1900" dirty="0"/>
              <a:t>знищити</a:t>
            </a:r>
            <a:r>
              <a:rPr lang="ru-RU" sz="1900" dirty="0"/>
              <a:t>, </a:t>
            </a:r>
            <a:r>
              <a:rPr lang="ru-RU" sz="1900" dirty="0"/>
              <a:t>повністю</a:t>
            </a:r>
            <a:r>
              <a:rPr lang="ru-RU" sz="1900" dirty="0"/>
              <a:t> </a:t>
            </a:r>
            <a:r>
              <a:rPr lang="ru-RU" sz="1900" dirty="0"/>
              <a:t>або</a:t>
            </a:r>
            <a:r>
              <a:rPr lang="ru-RU" sz="1900" dirty="0"/>
              <a:t> </a:t>
            </a:r>
            <a:r>
              <a:rPr lang="ru-RU" sz="1900" dirty="0"/>
              <a:t>частково</a:t>
            </a:r>
            <a:r>
              <a:rPr lang="ru-RU" sz="1900" dirty="0"/>
              <a:t>, </a:t>
            </a:r>
            <a:r>
              <a:rPr lang="ru-RU" sz="1900" dirty="0" smtClean="0"/>
              <a:t>яку-</a:t>
            </a:r>
            <a:r>
              <a:rPr lang="ru-RU" sz="1900" dirty="0" smtClean="0"/>
              <a:t>небудь</a:t>
            </a:r>
            <a:r>
              <a:rPr lang="ru-RU" sz="1900" dirty="0"/>
              <a:t> </a:t>
            </a:r>
            <a:r>
              <a:rPr lang="ru-RU" sz="1900" dirty="0" smtClean="0"/>
              <a:t>національну</a:t>
            </a:r>
            <a:r>
              <a:rPr lang="ru-RU" sz="1900" dirty="0"/>
              <a:t>, </a:t>
            </a:r>
            <a:r>
              <a:rPr lang="ru-RU" sz="1900" dirty="0"/>
              <a:t>етнічну</a:t>
            </a:r>
            <a:r>
              <a:rPr lang="ru-RU" sz="1900" dirty="0"/>
              <a:t>, </a:t>
            </a:r>
            <a:r>
              <a:rPr lang="ru-RU" sz="1900" dirty="0"/>
              <a:t>расову</a:t>
            </a:r>
            <a:r>
              <a:rPr lang="ru-RU" sz="1900" dirty="0"/>
              <a:t> </a:t>
            </a:r>
            <a:r>
              <a:rPr lang="ru-RU" sz="1900" dirty="0"/>
              <a:t>чи</a:t>
            </a:r>
            <a:r>
              <a:rPr lang="ru-RU" sz="1900" dirty="0"/>
              <a:t> </a:t>
            </a:r>
            <a:r>
              <a:rPr lang="ru-RU" sz="1900" dirty="0"/>
              <a:t>релігійну</a:t>
            </a:r>
            <a:r>
              <a:rPr lang="ru-RU" sz="1900" dirty="0"/>
              <a:t> </a:t>
            </a:r>
            <a:r>
              <a:rPr lang="ru-RU" sz="1900" dirty="0"/>
              <a:t>групу</a:t>
            </a:r>
            <a:r>
              <a:rPr lang="ru-RU" sz="1900" dirty="0"/>
              <a:t> як </a:t>
            </a:r>
            <a:r>
              <a:rPr lang="ru-RU" sz="1900" dirty="0"/>
              <a:t>таку</a:t>
            </a:r>
            <a:r>
              <a:rPr lang="ru-RU" sz="1900" dirty="0" smtClean="0"/>
              <a:t>»;</a:t>
            </a:r>
          </a:p>
          <a:p>
            <a:pPr algn="just"/>
            <a:r>
              <a:rPr lang="ru-RU" sz="1900" dirty="0" smtClean="0"/>
              <a:t>в </a:t>
            </a:r>
            <a:r>
              <a:rPr lang="ru-RU" sz="1900" dirty="0"/>
              <a:t>міжнародній</a:t>
            </a:r>
            <a:r>
              <a:rPr lang="ru-RU" sz="1900" dirty="0"/>
              <a:t> </a:t>
            </a:r>
            <a:r>
              <a:rPr lang="ru-RU" sz="1900" dirty="0"/>
              <a:t>практиці</a:t>
            </a:r>
            <a:r>
              <a:rPr lang="ru-RU" sz="1900" dirty="0"/>
              <a:t> </a:t>
            </a:r>
            <a:r>
              <a:rPr lang="ru-RU" sz="1900" dirty="0"/>
              <a:t>цей</a:t>
            </a:r>
            <a:r>
              <a:rPr lang="ru-RU" sz="1900" dirty="0"/>
              <a:t> </a:t>
            </a:r>
            <a:r>
              <a:rPr lang="ru-RU" sz="1900" dirty="0"/>
              <a:t>термін</a:t>
            </a:r>
            <a:r>
              <a:rPr lang="ru-RU" sz="1900" dirty="0"/>
              <a:t> </a:t>
            </a:r>
            <a:r>
              <a:rPr lang="ru-RU" sz="1900" dirty="0"/>
              <a:t>застосовується</a:t>
            </a:r>
            <a:r>
              <a:rPr lang="ru-RU" sz="1900" dirty="0"/>
              <a:t> </a:t>
            </a:r>
            <a:r>
              <a:rPr lang="ru-RU" sz="1900" dirty="0"/>
              <a:t>доволі</a:t>
            </a:r>
            <a:r>
              <a:rPr lang="ru-RU" sz="1900" dirty="0"/>
              <a:t> </a:t>
            </a:r>
            <a:r>
              <a:rPr lang="ru-RU" sz="1900" dirty="0" smtClean="0"/>
              <a:t>нечасто; на </a:t>
            </a:r>
            <a:r>
              <a:rPr lang="ru-RU" sz="1900" dirty="0" smtClean="0"/>
              <a:t>сьогодні</a:t>
            </a:r>
            <a:r>
              <a:rPr lang="ru-RU" sz="1900" dirty="0" smtClean="0"/>
              <a:t> </a:t>
            </a:r>
            <a:r>
              <a:rPr lang="ru-RU" sz="1900" dirty="0"/>
              <a:t>геноцидом </a:t>
            </a:r>
            <a:r>
              <a:rPr lang="ru-RU" sz="1900" dirty="0"/>
              <a:t>визнають</a:t>
            </a:r>
            <a:r>
              <a:rPr lang="ru-RU" sz="1900" dirty="0"/>
              <a:t> </a:t>
            </a:r>
            <a:r>
              <a:rPr lang="ru-RU" sz="1900" dirty="0"/>
              <a:t>знищення</a:t>
            </a:r>
            <a:r>
              <a:rPr lang="ru-RU" sz="1900" dirty="0"/>
              <a:t> 1915 – 1916 рр. на </a:t>
            </a:r>
            <a:r>
              <a:rPr lang="ru-RU" sz="1900" dirty="0" smtClean="0"/>
              <a:t>теренах</a:t>
            </a:r>
            <a:r>
              <a:rPr lang="ru-RU" sz="1900" dirty="0"/>
              <a:t> </a:t>
            </a:r>
            <a:r>
              <a:rPr lang="ru-RU" sz="1900" dirty="0" smtClean="0"/>
              <a:t>Османської</a:t>
            </a:r>
            <a:r>
              <a:rPr lang="ru-RU" sz="1900" dirty="0" smtClean="0"/>
              <a:t> </a:t>
            </a:r>
            <a:r>
              <a:rPr lang="ru-RU" sz="1900" dirty="0"/>
              <a:t>імперії</a:t>
            </a:r>
            <a:r>
              <a:rPr lang="ru-RU" sz="1900" dirty="0"/>
              <a:t> </a:t>
            </a:r>
            <a:r>
              <a:rPr lang="ru-RU" sz="1900" dirty="0"/>
              <a:t>майже</a:t>
            </a:r>
            <a:r>
              <a:rPr lang="ru-RU" sz="1900" dirty="0"/>
              <a:t> </a:t>
            </a:r>
            <a:r>
              <a:rPr lang="ru-RU" sz="1900" dirty="0"/>
              <a:t>півмільйона</a:t>
            </a:r>
            <a:r>
              <a:rPr lang="ru-RU" sz="1900" dirty="0"/>
              <a:t> </a:t>
            </a:r>
            <a:r>
              <a:rPr lang="ru-RU" sz="1900" dirty="0"/>
              <a:t>вірмен</a:t>
            </a:r>
            <a:r>
              <a:rPr lang="ru-RU" sz="1900" dirty="0"/>
              <a:t>, </a:t>
            </a:r>
            <a:r>
              <a:rPr lang="ru-RU" sz="1900" dirty="0"/>
              <a:t>події</a:t>
            </a:r>
            <a:r>
              <a:rPr lang="ru-RU" sz="1900" dirty="0"/>
              <a:t>, </a:t>
            </a:r>
            <a:r>
              <a:rPr lang="ru-RU" sz="1900" dirty="0"/>
              <a:t>які</a:t>
            </a:r>
            <a:r>
              <a:rPr lang="ru-RU" sz="1900" dirty="0"/>
              <a:t> </a:t>
            </a:r>
            <a:r>
              <a:rPr lang="ru-RU" sz="1900" dirty="0"/>
              <a:t>відбувались</a:t>
            </a:r>
            <a:r>
              <a:rPr lang="ru-RU" sz="1900" dirty="0"/>
              <a:t> </a:t>
            </a:r>
            <a:r>
              <a:rPr lang="ru-RU" sz="1900" dirty="0" smtClean="0"/>
              <a:t>в </a:t>
            </a:r>
            <a:r>
              <a:rPr lang="ru-RU" sz="1900" dirty="0" smtClean="0"/>
              <a:t>окупованій</a:t>
            </a:r>
            <a:r>
              <a:rPr lang="ru-RU" sz="1900" dirty="0" smtClean="0"/>
              <a:t> </a:t>
            </a:r>
            <a:r>
              <a:rPr lang="ru-RU" sz="1900" dirty="0"/>
              <a:t>нацистами </a:t>
            </a:r>
            <a:r>
              <a:rPr lang="ru-RU" sz="1900" dirty="0"/>
              <a:t>Європі</a:t>
            </a:r>
            <a:r>
              <a:rPr lang="ru-RU" sz="1900" dirty="0"/>
              <a:t> (геноцид </a:t>
            </a:r>
            <a:r>
              <a:rPr lang="ru-RU" sz="1900" dirty="0"/>
              <a:t>євреїв</a:t>
            </a:r>
            <a:r>
              <a:rPr lang="ru-RU" sz="1900" dirty="0"/>
              <a:t> і </a:t>
            </a:r>
            <a:r>
              <a:rPr lang="ru-RU" sz="1900" dirty="0"/>
              <a:t>циган</a:t>
            </a:r>
            <a:r>
              <a:rPr lang="ru-RU" sz="1900" dirty="0"/>
              <a:t>), </a:t>
            </a:r>
            <a:r>
              <a:rPr lang="ru-RU" sz="1900" dirty="0"/>
              <a:t>колишній</a:t>
            </a:r>
            <a:r>
              <a:rPr lang="ru-RU" sz="1900" dirty="0"/>
              <a:t> </a:t>
            </a:r>
            <a:r>
              <a:rPr lang="ru-RU" sz="1900" dirty="0" smtClean="0"/>
              <a:t>Югославії</a:t>
            </a:r>
            <a:r>
              <a:rPr lang="ru-RU" sz="1900" dirty="0"/>
              <a:t> </a:t>
            </a:r>
            <a:r>
              <a:rPr lang="ru-RU" sz="1900" dirty="0" smtClean="0"/>
              <a:t>(геноцид </a:t>
            </a:r>
            <a:r>
              <a:rPr lang="ru-RU" sz="1900" dirty="0"/>
              <a:t>хорватів</a:t>
            </a:r>
            <a:r>
              <a:rPr lang="ru-RU" sz="1900" dirty="0"/>
              <a:t> і мусульман) і </a:t>
            </a:r>
            <a:r>
              <a:rPr lang="ru-RU" sz="1900" dirty="0"/>
              <a:t>Руанді</a:t>
            </a:r>
            <a:r>
              <a:rPr lang="ru-RU" sz="1900" dirty="0"/>
              <a:t> (геноцид </a:t>
            </a:r>
            <a:r>
              <a:rPr lang="ru-RU" sz="1900" dirty="0"/>
              <a:t>тутсі</a:t>
            </a:r>
            <a:r>
              <a:rPr lang="ru-RU" sz="1900" dirty="0" smtClean="0"/>
              <a:t>); </a:t>
            </a:r>
          </a:p>
          <a:p>
            <a:pPr algn="just"/>
            <a:r>
              <a:rPr lang="ru-RU" sz="1900" dirty="0" smtClean="0"/>
              <a:t>визнання</a:t>
            </a:r>
            <a:r>
              <a:rPr lang="ru-RU" sz="1900" dirty="0" smtClean="0"/>
              <a:t> геноцидом </a:t>
            </a:r>
            <a:r>
              <a:rPr lang="ru-RU" sz="1900" dirty="0"/>
              <a:t>інших</a:t>
            </a:r>
            <a:r>
              <a:rPr lang="ru-RU" sz="1900" dirty="0"/>
              <a:t> </a:t>
            </a:r>
            <a:r>
              <a:rPr lang="ru-RU" sz="1900" dirty="0"/>
              <a:t>злочинів</a:t>
            </a:r>
            <a:r>
              <a:rPr lang="ru-RU" sz="1900" dirty="0"/>
              <a:t>, </a:t>
            </a:r>
            <a:r>
              <a:rPr lang="ru-RU" sz="1900" dirty="0" smtClean="0"/>
              <a:t>зокрема</a:t>
            </a:r>
            <a:r>
              <a:rPr lang="ru-RU" sz="1900" dirty="0" smtClean="0"/>
              <a:t> </a:t>
            </a:r>
            <a:r>
              <a:rPr lang="ru-RU" sz="1900" dirty="0" smtClean="0"/>
              <a:t>Голодомору </a:t>
            </a:r>
            <a:r>
              <a:rPr lang="ru-RU" sz="1900" dirty="0"/>
              <a:t>в </a:t>
            </a:r>
            <a:r>
              <a:rPr lang="ru-RU" sz="1900" dirty="0" smtClean="0"/>
              <a:t>Україні</a:t>
            </a:r>
            <a:r>
              <a:rPr lang="ru-RU" sz="1900" dirty="0" smtClean="0"/>
              <a:t> 1932-1933 </a:t>
            </a:r>
            <a:r>
              <a:rPr lang="ru-RU" sz="1900" dirty="0"/>
              <a:t>року, </a:t>
            </a:r>
            <a:r>
              <a:rPr lang="ru-RU" sz="1900" dirty="0"/>
              <a:t>немає</a:t>
            </a:r>
            <a:r>
              <a:rPr lang="ru-RU" sz="1900" dirty="0"/>
              <a:t> </a:t>
            </a:r>
            <a:r>
              <a:rPr lang="ru-RU" sz="1900" dirty="0"/>
              <a:t>єдиної</a:t>
            </a:r>
            <a:r>
              <a:rPr lang="ru-RU" sz="1900" dirty="0"/>
              <a:t> точки </a:t>
            </a:r>
            <a:r>
              <a:rPr lang="ru-RU" sz="1900" dirty="0" smtClean="0"/>
              <a:t>зору</a:t>
            </a:r>
            <a:r>
              <a:rPr lang="ru-RU" sz="1900" dirty="0" smtClean="0"/>
              <a:t>;</a:t>
            </a:r>
          </a:p>
          <a:p>
            <a:pPr algn="just"/>
            <a:r>
              <a:rPr lang="uk-UA" sz="1900" dirty="0" smtClean="0"/>
              <a:t>В Україні та ряді інших країн світу Голодомор </a:t>
            </a:r>
            <a:r>
              <a:rPr lang="uk-UA" sz="1900" dirty="0" smtClean="0"/>
              <a:t>1932-1933 </a:t>
            </a:r>
            <a:r>
              <a:rPr lang="uk-UA" sz="1900" dirty="0" smtClean="0"/>
              <a:t>рр. визнаний </a:t>
            </a:r>
            <a:r>
              <a:rPr lang="uk-UA" sz="1900" dirty="0" smtClean="0"/>
              <a:t>Геноцидом</a:t>
            </a:r>
            <a:r>
              <a:rPr lang="uk-UA" sz="1900" dirty="0" smtClean="0"/>
              <a:t>.</a:t>
            </a:r>
            <a:endParaRPr lang="ru-RU" sz="1900" dirty="0" smtClean="0"/>
          </a:p>
          <a:p>
            <a:pPr algn="just"/>
            <a:endParaRPr lang="ru-RU" sz="1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FC656-50F9-426D-BBFE-45375EDDD9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uk-UA" sz="3600" b="1" dirty="0" smtClean="0"/>
              <a:t>Голодомор 1932-1933 рр. </a:t>
            </a:r>
            <a:br>
              <a:rPr lang="uk-UA" sz="3600" b="1" dirty="0" smtClean="0"/>
            </a:br>
            <a:r>
              <a:rPr lang="uk-UA" sz="3600" b="1" dirty="0" smtClean="0"/>
              <a:t>в Україні: мовою документів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/>
          <a:lstStyle/>
          <a:p>
            <a:pPr algn="just"/>
            <a:r>
              <a:rPr lang="uk-UA" sz="2000" dirty="0"/>
              <a:t>Голодомор 1932-1933 рр. в Україні був результатом спланованих системних заходів та виступив одночасно інструментом знищення соціальної бази народного опору радянській владі в Україні, застереженням українському радянському урядові проти намірів проводити порівняно самостійну </a:t>
            </a:r>
            <a:r>
              <a:rPr lang="uk-UA" sz="2000" dirty="0" smtClean="0"/>
              <a:t>політикую.</a:t>
            </a:r>
          </a:p>
          <a:p>
            <a:pPr algn="just"/>
            <a:r>
              <a:rPr lang="uk-UA" sz="2000" dirty="0" smtClean="0"/>
              <a:t>Перебуваючи в Харкові 17 і 18 листопада 1932 р., В.</a:t>
            </a:r>
            <a:r>
              <a:rPr lang="uk-UA" sz="2000" dirty="0"/>
              <a:t> </a:t>
            </a:r>
            <a:r>
              <a:rPr lang="uk-UA" sz="2000" dirty="0" smtClean="0"/>
              <a:t>Молотов</a:t>
            </a:r>
            <a:r>
              <a:rPr lang="ru-RU" sz="2000" dirty="0" smtClean="0"/>
              <a:t> </a:t>
            </a:r>
            <a:r>
              <a:rPr lang="uk-UA" sz="2000" dirty="0" smtClean="0"/>
              <a:t>відпрацьовував згідно з одержаними від Й. Сталіна інструкціями тексти двох постанов – ЦК КП(б)У від 18 листопада і РНК УСРР від 20 листопада, які мали однакову назву – «Про заходи до посилення </a:t>
            </a:r>
            <a:r>
              <a:rPr lang="uk-UA" sz="2000" dirty="0" smtClean="0"/>
              <a:t>хлібозаготівель</a:t>
            </a:r>
            <a:r>
              <a:rPr lang="uk-UA" sz="2000" dirty="0" smtClean="0"/>
              <a:t>.» У постановах містилися пункти про натуральне штрафування боржників по </a:t>
            </a:r>
            <a:r>
              <a:rPr lang="uk-UA" sz="2000" dirty="0" smtClean="0"/>
              <a:t>хлібозаготівлях</a:t>
            </a:r>
            <a:r>
              <a:rPr lang="uk-UA" sz="2000" dirty="0" smtClean="0"/>
              <a:t> м’ясом і картоплею. </a:t>
            </a:r>
          </a:p>
          <a:p>
            <a:pPr algn="just"/>
            <a:r>
              <a:rPr lang="uk-UA" sz="2000" dirty="0" smtClean="0"/>
              <a:t>Отже, із селянських дворів вилучалися всі продукти харчування та, </a:t>
            </a:r>
            <a:r>
              <a:rPr lang="uk-UA" sz="2000" dirty="0"/>
              <a:t>як вказують докази, для українського селянства були умисно створені такі життєві умови, які розраховані на повне або часткове фізичне їх знищення голодом.</a:t>
            </a:r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1026" name="Picture 2" descr="https://upload.wikimedia.org/wikipedia/commons/2/23/%D0%A1%D0%B5%D0%BB%D1%8F%D0%BD%D0%B8_%D0%B7%D0%B4%D0%B0%D1%8E%D1%82%D1%8C_%D1%85%D0%BB%D1%96%D0%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232248" cy="1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35830-4681-4383-AA44-0C8BCD0922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3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Голодомор 1932-1933 рр. в Україні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Коли дослідники говорять про Голодомор 1932-1933 рр., то вони одностайні в тому, що стосується ходу подій: масштабний голод розпочався наприкінці літа 1932 року, досяг свого піку до початку весни 1933 року та завершився на початку літа 1933 року. Саме за цей менш ніж один календарний рік в Україні загинули мільйони людей.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4" name="Picture 6" descr="http://www.schoollife.org.ua/wp-content/uploads/2014/11/%D0%93%D0%BE%D0%BB%D0%BE%D0%B4%D0%BE%D0%BC%D0%BE%D1%80-%D0%A8%D0%BA%D1%96%D0%BB%D1%8C%D0%BD%D0%B5-%D0%B6%D0%B8%D1%82%D1%82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5" y="3429000"/>
            <a:ext cx="56676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sz="3200" b="1" dirty="0" smtClean="0"/>
              <a:t>Масштаби та наслідки </a:t>
            </a:r>
            <a:br>
              <a:rPr lang="uk-UA" sz="3200" b="1" dirty="0" smtClean="0"/>
            </a:br>
            <a:r>
              <a:rPr lang="uk-UA" sz="3200" b="1" dirty="0" smtClean="0"/>
              <a:t>Голодомору 1932-1933 років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/>
              <a:t>   Як було зазначено вище, кількість жертв Голодомору досі не встановлено, хоча йдеться, безумовно, про кілька мільйонів людей. Тогочасні втрати населення України можна вивести наближено з порівняльної таблиці приросту і втрат населення СРСР, Росії, Білорусі та України за даними переписів 1926 і 1939 років, що подавались у радянських джерелах незалежною Міжнародною комісією юристів (створена у 1988 р. у складі провідних юристів зі Швеції, Бельгії Великобританії, Канади, Франції, Аргентини, США):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68637"/>
              </p:ext>
            </p:extLst>
          </p:nvPr>
        </p:nvGraphicFramePr>
        <p:xfrm>
          <a:off x="539552" y="3861048"/>
          <a:ext cx="8280920" cy="255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656184"/>
                <a:gridCol w="1656184"/>
                <a:gridCol w="1368152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Назва держави, республіки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Населення у млн.</a:t>
                      </a:r>
                    </a:p>
                    <a:p>
                      <a:pPr algn="ctr"/>
                      <a:r>
                        <a:rPr lang="uk-UA" sz="1600" b="1" dirty="0" smtClean="0"/>
                        <a:t>Дані СРСР за 1926 р.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Населення у млн.</a:t>
                      </a:r>
                    </a:p>
                    <a:p>
                      <a:pPr algn="ctr"/>
                      <a:r>
                        <a:rPr lang="uk-UA" sz="1600" b="1" dirty="0" smtClean="0"/>
                        <a:t>Дані СРСР за 1939 р.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+ приріст населення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uk-UA" sz="1600" b="1" dirty="0" smtClean="0"/>
                        <a:t>- втрати населення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uk-UA" sz="1600" b="1" dirty="0" smtClean="0"/>
                        <a:t>Приріст і втрати (%)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СРСР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147,028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170,557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+23,529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+16,0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Росія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77,791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99,591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+21,800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+28,0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Білорусія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4,739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5,275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+536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+11,2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Україна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31,195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28,111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-3,084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-9,9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/>
              <a:t>Масштаби та наслідки Голодомору </a:t>
            </a:r>
            <a:br>
              <a:rPr lang="uk-UA" sz="4000" b="1" dirty="0"/>
            </a:br>
            <a:r>
              <a:rPr lang="uk-UA" sz="4000" b="1" dirty="0"/>
              <a:t>1932-1933 років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dirty="0" smtClean="0"/>
              <a:t>     Виходячи із матеріалів таблиці, якби в Україні не було втрат населення, що стали наслідком спланованих владою заходів, передусім, безумовно, Голодомору, а також політичних репресій, масових виселень і, припускаючи, що приріст населення на нашій українській землі з 1926 року до 1939 року дорівнював би 16%, як в середньому по СРСР, то кількість населення України у 1939 році становила б близько 36, 186 млн. осіб.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rgbClr val="FF0000"/>
                </a:solidFill>
              </a:rPr>
              <a:t> </a:t>
            </a:r>
            <a:r>
              <a:rPr lang="uk-UA" sz="2200" dirty="0" smtClean="0">
                <a:solidFill>
                  <a:srgbClr val="FF0000"/>
                </a:solidFill>
              </a:rPr>
              <a:t>      </a:t>
            </a:r>
            <a:r>
              <a:rPr lang="uk-UA" sz="2200" b="1" dirty="0" smtClean="0">
                <a:solidFill>
                  <a:srgbClr val="FF0000"/>
                </a:solidFill>
              </a:rPr>
              <a:t>Отже, лише мінімальна оцінка втрат населення України складає 8,075 млн. осіб,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0000"/>
                </a:solidFill>
              </a:rPr>
              <a:t>або чверть усього населення УСРР у 1926 році.  </a:t>
            </a:r>
          </a:p>
          <a:p>
            <a:pPr marL="0" indent="0" algn="just">
              <a:buNone/>
            </a:pPr>
            <a:r>
              <a:rPr lang="uk-UA" sz="2200" i="1" dirty="0">
                <a:solidFill>
                  <a:srgbClr val="FF0000"/>
                </a:solidFill>
              </a:rPr>
              <a:t> </a:t>
            </a:r>
            <a:r>
              <a:rPr lang="uk-UA" sz="2200" i="1" dirty="0" smtClean="0">
                <a:solidFill>
                  <a:srgbClr val="FF0000"/>
                </a:solidFill>
              </a:rPr>
              <a:t>           </a:t>
            </a:r>
            <a:r>
              <a:rPr lang="uk-UA" sz="2200" b="1" i="1" dirty="0" smtClean="0"/>
              <a:t>8 мільйонів жертв Голодомору – багато це чи мало? </a:t>
            </a:r>
          </a:p>
          <a:p>
            <a:pPr marL="0" indent="0" algn="just">
              <a:buNone/>
            </a:pPr>
            <a:r>
              <a:rPr lang="uk-UA" sz="2200" b="1" dirty="0" smtClean="0"/>
              <a:t>Так, багато, невимовно багато, адже із смертю однієї людини помирає цілий світ.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FF0000"/>
                </a:solidFill>
              </a:rPr>
              <a:t> </a:t>
            </a:r>
            <a:r>
              <a:rPr lang="uk-UA" sz="2200" dirty="0" smtClean="0">
                <a:solidFill>
                  <a:srgbClr val="FF0000"/>
                </a:solidFill>
              </a:rPr>
              <a:t>       </a:t>
            </a:r>
          </a:p>
          <a:p>
            <a:pPr marL="0" indent="0" algn="just">
              <a:buNone/>
            </a:pP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2E2F-2831-40E9-92F3-5558456718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120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1303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История 1</vt:lpstr>
      <vt:lpstr>Аспект</vt:lpstr>
      <vt:lpstr>Office Theme</vt:lpstr>
      <vt:lpstr>«Голодомор, ГУЛАГ, Голокост – геноцид ХХ століття»</vt:lpstr>
      <vt:lpstr> Проект виконала: Дівинець Маріанна Михайлівна,   учениця 10 класу  Велятинської ЗОШ І-ІІІ Хустької РДА </vt:lpstr>
      <vt:lpstr>Мета і завдання проекту: </vt:lpstr>
      <vt:lpstr>Геноцид - найтяжчий злочин проти людства. </vt:lpstr>
      <vt:lpstr>Зміст поняття геноциду та факти його конкретних проявів у п. п. ХХ століття</vt:lpstr>
      <vt:lpstr>Голодомор 1932-1933 рр.  в Україні: мовою документів</vt:lpstr>
      <vt:lpstr>Голодомор 1932-1933 рр. в Україні</vt:lpstr>
      <vt:lpstr>Масштаби та наслідки  Голодомору 1932-1933 років</vt:lpstr>
      <vt:lpstr>Масштаби та наслідки Голодомору  1932-1933 років</vt:lpstr>
      <vt:lpstr>ГУЛАГ – жахлива репресивна система в СРСР</vt:lpstr>
      <vt:lpstr>ГУЛАГ - головне управління виправно-трудових таборів, трудових поселень і місць ув'язнення (1930-1960)</vt:lpstr>
      <vt:lpstr>Трагедія Голокосту в роки  Другої Світової війни</vt:lpstr>
      <vt:lpstr>Голокост на Закарпатті</vt:lpstr>
      <vt:lpstr>Унікальні фотосвідчення про жертви Голокосту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</dc:title>
  <cp:lastModifiedBy>1</cp:lastModifiedBy>
  <cp:revision>23</cp:revision>
  <dcterms:modified xsi:type="dcterms:W3CDTF">2016-04-23T00:14:33Z</dcterms:modified>
</cp:coreProperties>
</file>