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03C87-84DE-4249-B28A-98B913189398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288CC-97A8-488F-BC71-ABE34F1F6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077F62-DFEB-4900-B043-51E29DC3495C}" type="datetimeFigureOut">
              <a:rPr lang="ru-RU" smtClean="0"/>
              <a:pPr/>
              <a:t>15.04.2016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0C9A4C-CCB9-45F2-B2C5-A8656EC5CA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229600" cy="129614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Геноцид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XX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стол</a:t>
            </a:r>
            <a:r>
              <a:rPr lang="uk-UA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іття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1988840"/>
            <a:ext cx="2520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uk-UA" b="1" dirty="0" smtClean="0">
                <a:latin typeface="Monotype Corsiva" pitchFamily="66" charset="0"/>
              </a:rPr>
              <a:t>Виконала: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 err="1" smtClean="0">
                <a:latin typeface="Monotype Corsiva" pitchFamily="66" charset="0"/>
              </a:rPr>
              <a:t>Подленко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err="1" smtClean="0">
                <a:latin typeface="Monotype Corsiva" pitchFamily="66" charset="0"/>
              </a:rPr>
              <a:t>Каріна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Сергіївна,</a:t>
            </a:r>
            <a:endParaRPr lang="uk-UA" dirty="0" smtClean="0">
              <a:latin typeface="Monotype Corsiva" pitchFamily="66" charset="0"/>
            </a:endParaRPr>
          </a:p>
          <a:p>
            <a:pPr>
              <a:defRPr/>
            </a:pPr>
            <a:r>
              <a:rPr lang="uk-UA" b="1" dirty="0" smtClean="0">
                <a:latin typeface="Monotype Corsiva" pitchFamily="66" charset="0"/>
              </a:rPr>
              <a:t>уч</a:t>
            </a:r>
            <a:r>
              <a:rPr lang="uk-UA" b="1" dirty="0" smtClean="0">
                <a:latin typeface="Monotype Corsiva" pitchFamily="66" charset="0"/>
              </a:rPr>
              <a:t>ениця </a:t>
            </a:r>
            <a:r>
              <a:rPr lang="uk-UA" b="1" dirty="0" smtClean="0">
                <a:latin typeface="Monotype Corsiva" pitchFamily="66" charset="0"/>
              </a:rPr>
              <a:t>9 В класу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 err="1">
                <a:latin typeface="Monotype Corsiva" pitchFamily="66" charset="0"/>
              </a:rPr>
              <a:t>Хорольської</a:t>
            </a:r>
            <a:r>
              <a:rPr lang="uk-UA" dirty="0">
                <a:latin typeface="Monotype Corsiva" pitchFamily="66" charset="0"/>
              </a:rPr>
              <a:t> гімназії 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 err="1">
                <a:latin typeface="Monotype Corsiva" pitchFamily="66" charset="0"/>
              </a:rPr>
              <a:t>Хорольської</a:t>
            </a:r>
            <a:r>
              <a:rPr lang="uk-UA" dirty="0">
                <a:latin typeface="Monotype Corsiva" pitchFamily="66" charset="0"/>
              </a:rPr>
              <a:t> районної ради 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>
                <a:latin typeface="Monotype Corsiva" pitchFamily="66" charset="0"/>
              </a:rPr>
              <a:t>Полтавської області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005064"/>
            <a:ext cx="370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latin typeface="Monotype Corsiva" pitchFamily="66" charset="0"/>
              </a:rPr>
              <a:t>Керівник  </a:t>
            </a:r>
            <a:r>
              <a:rPr lang="uk-UA" b="1" dirty="0">
                <a:latin typeface="Monotype Corsiva" pitchFamily="66" charset="0"/>
              </a:rPr>
              <a:t>проекту</a:t>
            </a: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:</a:t>
            </a:r>
            <a:endParaRPr lang="uk-UA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 err="1" smtClean="0">
                <a:latin typeface="Monotype Corsiva" pitchFamily="66" charset="0"/>
              </a:rPr>
              <a:t>Пипко</a:t>
            </a:r>
            <a:r>
              <a:rPr lang="uk-UA" dirty="0" smtClean="0">
                <a:latin typeface="Monotype Corsiva" pitchFamily="66" charset="0"/>
              </a:rPr>
              <a:t> Марина Ігорівна, 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 smtClean="0">
                <a:latin typeface="Monotype Corsiva" pitchFamily="66" charset="0"/>
              </a:rPr>
              <a:t>учитель </a:t>
            </a:r>
            <a:r>
              <a:rPr lang="uk-UA" dirty="0">
                <a:latin typeface="Monotype Corsiva" pitchFamily="66" charset="0"/>
              </a:rPr>
              <a:t>історії та правознавства</a:t>
            </a:r>
          </a:p>
          <a:p>
            <a:pPr>
              <a:defRPr/>
            </a:pPr>
            <a:r>
              <a:rPr lang="uk-UA" dirty="0">
                <a:latin typeface="Monotype Corsiva" pitchFamily="66" charset="0"/>
              </a:rPr>
              <a:t> </a:t>
            </a:r>
            <a:r>
              <a:rPr lang="uk-UA" dirty="0" err="1">
                <a:latin typeface="Monotype Corsiva" pitchFamily="66" charset="0"/>
              </a:rPr>
              <a:t>Хорольської</a:t>
            </a:r>
            <a:r>
              <a:rPr lang="uk-UA" dirty="0">
                <a:latin typeface="Monotype Corsiva" pitchFamily="66" charset="0"/>
              </a:rPr>
              <a:t> гімназії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>
                <a:latin typeface="Monotype Corsiva" pitchFamily="66" charset="0"/>
              </a:rPr>
              <a:t> </a:t>
            </a:r>
            <a:r>
              <a:rPr lang="uk-UA" dirty="0" err="1">
                <a:latin typeface="Monotype Corsiva" pitchFamily="66" charset="0"/>
              </a:rPr>
              <a:t>Хорольської</a:t>
            </a:r>
            <a:r>
              <a:rPr lang="uk-UA" dirty="0">
                <a:latin typeface="Monotype Corsiva" pitchFamily="66" charset="0"/>
              </a:rPr>
              <a:t> районної ради </a:t>
            </a:r>
            <a:endParaRPr lang="ru-RU" dirty="0">
              <a:latin typeface="Monotype Corsiva" pitchFamily="66" charset="0"/>
            </a:endParaRPr>
          </a:p>
          <a:p>
            <a:pPr>
              <a:defRPr/>
            </a:pPr>
            <a:r>
              <a:rPr lang="uk-UA" dirty="0">
                <a:latin typeface="Monotype Corsiva" pitchFamily="66" charset="0"/>
              </a:rPr>
              <a:t>Полтавської області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GnOULVktom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16832"/>
            <a:ext cx="1393253" cy="2476894"/>
          </a:xfrm>
          <a:prstGeom prst="rect">
            <a:avLst/>
          </a:prstGeom>
        </p:spPr>
      </p:pic>
      <p:pic>
        <p:nvPicPr>
          <p:cNvPr id="8" name="Рисунок 7" descr="Пипко М.І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005064"/>
            <a:ext cx="1626506" cy="2211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8864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>
                <a:latin typeface="+mj-lt"/>
              </a:rPr>
              <a:t>Як </a:t>
            </a:r>
            <a:r>
              <a:rPr lang="ru-RU" sz="3200" dirty="0" err="1">
                <a:latin typeface="+mj-lt"/>
              </a:rPr>
              <a:t>вижити</a:t>
            </a:r>
            <a:r>
              <a:rPr lang="ru-RU" sz="3200" dirty="0">
                <a:latin typeface="+mj-lt"/>
              </a:rPr>
              <a:t>? Що </a:t>
            </a:r>
            <a:r>
              <a:rPr lang="ru-RU" sz="3200" dirty="0" err="1" smtClean="0">
                <a:latin typeface="+mj-lt"/>
              </a:rPr>
              <a:t>їли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 smtClean="0">
                <a:latin typeface="+mj-lt"/>
              </a:rPr>
              <a:t>українці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щоб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вижити</a:t>
            </a:r>
            <a:r>
              <a:rPr lang="ru-RU" sz="3200" dirty="0">
                <a:latin typeface="+mj-lt"/>
              </a:rPr>
              <a:t> </a:t>
            </a:r>
            <a:r>
              <a:rPr lang="ru-RU" sz="3200" dirty="0" err="1">
                <a:latin typeface="+mj-lt"/>
              </a:rPr>
              <a:t>під</a:t>
            </a:r>
            <a:r>
              <a:rPr lang="ru-RU" sz="3200" dirty="0">
                <a:latin typeface="+mj-lt"/>
              </a:rPr>
              <a:t> час голодомору</a:t>
            </a:r>
            <a:r>
              <a:rPr lang="ru-RU" sz="3200" dirty="0" smtClean="0">
                <a:latin typeface="+mj-lt"/>
              </a:rPr>
              <a:t>?</a:t>
            </a:r>
            <a:endParaRPr lang="en-US" sz="32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16832"/>
            <a:ext cx="8964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Голод </a:t>
            </a:r>
            <a:r>
              <a:rPr lang="ru-RU" dirty="0" err="1"/>
              <a:t>змусив</a:t>
            </a:r>
            <a:r>
              <a:rPr lang="ru-RU" dirty="0"/>
              <a:t> українських селян </a:t>
            </a:r>
            <a:r>
              <a:rPr lang="ru-RU" dirty="0" err="1"/>
              <a:t>порушити</a:t>
            </a:r>
            <a:r>
              <a:rPr lang="ru-RU" dirty="0"/>
              <a:t> </a:t>
            </a:r>
            <a:r>
              <a:rPr lang="ru-RU" dirty="0" err="1" smtClean="0"/>
              <a:t>найсуворіше</a:t>
            </a:r>
            <a:r>
              <a:rPr lang="ru-RU" dirty="0" smtClean="0"/>
              <a:t> </a:t>
            </a:r>
            <a:r>
              <a:rPr lang="ru-RU" dirty="0" err="1" smtClean="0"/>
              <a:t>харчове</a:t>
            </a:r>
            <a:r>
              <a:rPr lang="ru-RU" dirty="0" smtClean="0"/>
              <a:t> </a:t>
            </a:r>
            <a:r>
              <a:rPr lang="ru-RU" dirty="0"/>
              <a:t>табу в </a:t>
            </a:r>
            <a:r>
              <a:rPr lang="ru-RU" dirty="0" err="1"/>
              <a:t>традиційному</a:t>
            </a:r>
            <a:r>
              <a:rPr lang="ru-RU" dirty="0"/>
              <a:t> </a:t>
            </a:r>
            <a:r>
              <a:rPr lang="ru-RU" dirty="0" err="1"/>
              <a:t>харчуванні</a:t>
            </a:r>
            <a:r>
              <a:rPr lang="ru-RU" dirty="0"/>
              <a:t> —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м’яса</a:t>
            </a:r>
            <a:r>
              <a:rPr lang="ru-RU" dirty="0"/>
              <a:t> </a:t>
            </a:r>
            <a:r>
              <a:rPr lang="ru-RU" dirty="0" err="1"/>
              <a:t>здохлих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Не </a:t>
            </a:r>
            <a:r>
              <a:rPr lang="ru-RU" dirty="0" err="1"/>
              <a:t>дотримувались</a:t>
            </a:r>
            <a:r>
              <a:rPr lang="ru-RU" dirty="0"/>
              <a:t> і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та </a:t>
            </a:r>
            <a:r>
              <a:rPr lang="ru-RU" dirty="0" err="1"/>
              <a:t>ірраціональних</a:t>
            </a:r>
            <a:r>
              <a:rPr lang="ru-RU" dirty="0"/>
              <a:t> </a:t>
            </a:r>
            <a:r>
              <a:rPr lang="ru-RU" dirty="0" err="1"/>
              <a:t>заборон</a:t>
            </a:r>
            <a:r>
              <a:rPr lang="ru-RU" dirty="0"/>
              <a:t>. Люди ловили </a:t>
            </a:r>
            <a:r>
              <a:rPr lang="ru-RU" dirty="0" err="1"/>
              <a:t>котів</a:t>
            </a:r>
            <a:r>
              <a:rPr lang="ru-RU" dirty="0"/>
              <a:t> та собак, ловили </a:t>
            </a:r>
            <a:r>
              <a:rPr lang="ru-RU" dirty="0" err="1"/>
              <a:t>журавлів</a:t>
            </a:r>
            <a:r>
              <a:rPr lang="ru-RU" dirty="0"/>
              <a:t>, </a:t>
            </a:r>
            <a:r>
              <a:rPr lang="ru-RU" dirty="0" err="1"/>
              <a:t>лелек</a:t>
            </a:r>
            <a:r>
              <a:rPr lang="ru-RU" dirty="0"/>
              <a:t>, </a:t>
            </a:r>
            <a:r>
              <a:rPr lang="ru-RU" dirty="0" err="1"/>
              <a:t>чапель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здавна</a:t>
            </a:r>
            <a:r>
              <a:rPr lang="ru-RU" dirty="0"/>
              <a:t> </a:t>
            </a:r>
            <a:r>
              <a:rPr lang="ru-RU" dirty="0" err="1"/>
              <a:t>оберігали</a:t>
            </a:r>
            <a:r>
              <a:rPr lang="ru-RU" dirty="0"/>
              <a:t>, 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гнізда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руйнували</a:t>
            </a:r>
            <a:r>
              <a:rPr lang="ru-RU" dirty="0"/>
              <a:t>. 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коли </a:t>
            </a:r>
            <a:r>
              <a:rPr lang="ru-RU" dirty="0" err="1"/>
              <a:t>голодні</a:t>
            </a:r>
            <a:r>
              <a:rPr lang="ru-RU" dirty="0"/>
              <a:t> люди, </a:t>
            </a:r>
            <a:r>
              <a:rPr lang="ru-RU" dirty="0" err="1"/>
              <a:t>доведені</a:t>
            </a:r>
            <a:r>
              <a:rPr lang="ru-RU" dirty="0"/>
              <a:t> до </a:t>
            </a:r>
            <a:r>
              <a:rPr lang="ru-RU" dirty="0" err="1"/>
              <a:t>відчаю</a:t>
            </a:r>
            <a:r>
              <a:rPr lang="ru-RU" dirty="0"/>
              <a:t>, </a:t>
            </a:r>
            <a:r>
              <a:rPr lang="ru-RU" dirty="0" err="1"/>
              <a:t>божеволіли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вдавались до </a:t>
            </a:r>
            <a:r>
              <a:rPr lang="ru-RU" dirty="0" err="1"/>
              <a:t>канібалізму</a:t>
            </a:r>
            <a:r>
              <a:rPr lang="ru-RU" dirty="0"/>
              <a:t>. Люди </a:t>
            </a:r>
            <a:r>
              <a:rPr lang="ru-RU" dirty="0" err="1"/>
              <a:t>їли</a:t>
            </a:r>
            <a:r>
              <a:rPr lang="ru-RU" dirty="0"/>
              <a:t> «</a:t>
            </a:r>
            <a:r>
              <a:rPr lang="ru-RU" dirty="0" err="1"/>
              <a:t>хліб</a:t>
            </a:r>
            <a:r>
              <a:rPr lang="ru-RU" dirty="0"/>
              <a:t>», «</a:t>
            </a:r>
            <a:r>
              <a:rPr lang="ru-RU" dirty="0" err="1"/>
              <a:t>оладки</a:t>
            </a:r>
            <a:r>
              <a:rPr lang="ru-RU" dirty="0"/>
              <a:t>» і «кашу», </a:t>
            </a:r>
            <a:r>
              <a:rPr lang="ru-RU" dirty="0" err="1"/>
              <a:t>зроблені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кропиви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бур’яну</a:t>
            </a:r>
            <a:r>
              <a:rPr lang="ru-RU" dirty="0"/>
              <a:t>. </a:t>
            </a:r>
            <a:r>
              <a:rPr lang="ru-RU" dirty="0" err="1"/>
              <a:t>Споживали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кінський</a:t>
            </a:r>
            <a:r>
              <a:rPr lang="ru-RU" dirty="0"/>
              <a:t> </a:t>
            </a:r>
            <a:r>
              <a:rPr lang="ru-RU" dirty="0" err="1"/>
              <a:t>гній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там </a:t>
            </a:r>
            <a:r>
              <a:rPr lang="ru-RU" dirty="0" err="1"/>
              <a:t>виявлялись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зерна </a:t>
            </a:r>
            <a:r>
              <a:rPr lang="ru-RU" dirty="0" err="1"/>
              <a:t>пшениці</a:t>
            </a:r>
            <a:r>
              <a:rPr lang="ru-RU" dirty="0"/>
              <a:t>. </a:t>
            </a:r>
            <a:r>
              <a:rPr lang="ru-RU" dirty="0" err="1"/>
              <a:t>Видобували</a:t>
            </a:r>
            <a:r>
              <a:rPr lang="ru-RU" dirty="0"/>
              <a:t> </a:t>
            </a:r>
            <a:r>
              <a:rPr lang="ru-RU" dirty="0" err="1"/>
              <a:t>з-під</a:t>
            </a:r>
            <a:r>
              <a:rPr lang="ru-RU" dirty="0"/>
              <a:t> </a:t>
            </a:r>
            <a:r>
              <a:rPr lang="ru-RU" dirty="0" err="1"/>
              <a:t>снігу</a:t>
            </a:r>
            <a:r>
              <a:rPr lang="ru-RU" dirty="0"/>
              <a:t> </a:t>
            </a:r>
            <a:r>
              <a:rPr lang="ru-RU" dirty="0" err="1"/>
              <a:t>жолуді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пекли </a:t>
            </a:r>
            <a:r>
              <a:rPr lang="ru-RU" dirty="0" err="1"/>
              <a:t>замінник</a:t>
            </a:r>
            <a:r>
              <a:rPr lang="ru-RU" dirty="0"/>
              <a:t> </a:t>
            </a:r>
            <a:r>
              <a:rPr lang="ru-RU" dirty="0" err="1"/>
              <a:t>хліба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додаючи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висівок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картопляних</a:t>
            </a:r>
            <a:r>
              <a:rPr lang="ru-RU" dirty="0"/>
              <a:t> </a:t>
            </a:r>
            <a:r>
              <a:rPr lang="ru-RU" dirty="0" err="1"/>
              <a:t>лушпайок</a:t>
            </a:r>
            <a:r>
              <a:rPr lang="ru-RU" dirty="0"/>
              <a:t>. Але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прийняла</a:t>
            </a:r>
            <a:r>
              <a:rPr lang="ru-RU" dirty="0"/>
              <a:t> закон,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було заборонено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жолуді</a:t>
            </a:r>
            <a:r>
              <a:rPr lang="ru-RU" dirty="0"/>
              <a:t>, </a:t>
            </a:r>
            <a:r>
              <a:rPr lang="ru-RU" dirty="0" err="1"/>
              <a:t>ягоди</a:t>
            </a:r>
            <a:r>
              <a:rPr lang="ru-RU" dirty="0"/>
              <a:t>, </a:t>
            </a:r>
            <a:r>
              <a:rPr lang="ru-RU" dirty="0" err="1"/>
              <a:t>груші</a:t>
            </a:r>
            <a:r>
              <a:rPr lang="ru-RU" dirty="0"/>
              <a:t>… </a:t>
            </a:r>
            <a:r>
              <a:rPr lang="ru-RU" dirty="0" err="1"/>
              <a:t>Селяни</a:t>
            </a:r>
            <a:r>
              <a:rPr lang="ru-RU" dirty="0"/>
              <a:t> стали </a:t>
            </a:r>
            <a:r>
              <a:rPr lang="ru-RU" dirty="0" err="1"/>
              <a:t>споживати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, </a:t>
            </a:r>
            <a:r>
              <a:rPr lang="ru-RU" dirty="0" err="1"/>
              <a:t>ховрахів</a:t>
            </a:r>
            <a:r>
              <a:rPr lang="ru-RU" dirty="0"/>
              <a:t>, </a:t>
            </a:r>
            <a:r>
              <a:rPr lang="ru-RU" dirty="0" err="1"/>
              <a:t>кротів</a:t>
            </a:r>
            <a:r>
              <a:rPr lang="ru-RU" dirty="0"/>
              <a:t>, </a:t>
            </a:r>
            <a:r>
              <a:rPr lang="ru-RU" dirty="0" err="1"/>
              <a:t>щурів</a:t>
            </a:r>
            <a:r>
              <a:rPr lang="ru-RU" dirty="0"/>
              <a:t>, </a:t>
            </a:r>
            <a:r>
              <a:rPr lang="ru-RU" dirty="0" err="1"/>
              <a:t>їжаків</a:t>
            </a:r>
            <a:r>
              <a:rPr lang="ru-RU" dirty="0"/>
              <a:t>, </a:t>
            </a:r>
            <a:r>
              <a:rPr lang="ru-RU" dirty="0" err="1"/>
              <a:t>жаб,птахів</a:t>
            </a:r>
            <a:r>
              <a:rPr lang="ru-RU" dirty="0"/>
              <a:t>, </a:t>
            </a:r>
            <a:r>
              <a:rPr lang="ru-RU" dirty="0" err="1"/>
              <a:t>збирали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личинки, </a:t>
            </a:r>
            <a:r>
              <a:rPr lang="ru-RU" dirty="0" err="1"/>
              <a:t>розкопували</a:t>
            </a:r>
            <a:r>
              <a:rPr lang="ru-RU" dirty="0"/>
              <a:t> </a:t>
            </a:r>
            <a:r>
              <a:rPr lang="ru-RU" dirty="0" err="1"/>
              <a:t>дощових</a:t>
            </a:r>
            <a:r>
              <a:rPr lang="ru-RU" dirty="0"/>
              <a:t> </a:t>
            </a:r>
            <a:r>
              <a:rPr lang="ru-RU" dirty="0" err="1"/>
              <a:t>черв’яків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хробаків</a:t>
            </a:r>
            <a:r>
              <a:rPr lang="ru-RU" dirty="0"/>
              <a:t>. Ночами ходили на скотомогильник «</a:t>
            </a:r>
            <a:r>
              <a:rPr lang="ru-RU" dirty="0" err="1"/>
              <a:t>викопувати</a:t>
            </a:r>
            <a:r>
              <a:rPr lang="ru-RU" dirty="0"/>
              <a:t> коней, телят, що за день </a:t>
            </a:r>
            <a:r>
              <a:rPr lang="ru-RU" dirty="0" err="1"/>
              <a:t>із</a:t>
            </a:r>
            <a:r>
              <a:rPr lang="ru-RU" dirty="0"/>
              <a:t> ферми привезли». «</a:t>
            </a:r>
            <a:r>
              <a:rPr lang="ru-RU" dirty="0" err="1"/>
              <a:t>Видирали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гнізд</a:t>
            </a:r>
            <a:r>
              <a:rPr lang="ru-RU" dirty="0"/>
              <a:t> галок і варили </a:t>
            </a:r>
            <a:r>
              <a:rPr lang="ru-RU" dirty="0" err="1"/>
              <a:t>з</a:t>
            </a:r>
            <a:r>
              <a:rPr lang="ru-RU" dirty="0"/>
              <a:t> них суп, а то і так </a:t>
            </a:r>
            <a:r>
              <a:rPr lang="ru-RU" dirty="0" err="1"/>
              <a:t>їли</a:t>
            </a:r>
            <a:r>
              <a:rPr lang="ru-RU" dirty="0"/>
              <a:t>. На </a:t>
            </a:r>
            <a:r>
              <a:rPr lang="ru-RU" dirty="0" err="1"/>
              <a:t>болоті</a:t>
            </a:r>
            <a:r>
              <a:rPr lang="ru-RU" dirty="0"/>
              <a:t> ловили жаб». </a:t>
            </a:r>
            <a:r>
              <a:rPr lang="ru-RU" dirty="0" err="1"/>
              <a:t>Їли</a:t>
            </a:r>
            <a:r>
              <a:rPr lang="ru-RU" dirty="0"/>
              <a:t> </a:t>
            </a:r>
            <a:r>
              <a:rPr lang="ru-RU" dirty="0" err="1"/>
              <a:t>шкури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. Мололи на </a:t>
            </a:r>
            <a:r>
              <a:rPr lang="ru-RU" dirty="0" err="1"/>
              <a:t>борошно</a:t>
            </a:r>
            <a:r>
              <a:rPr lang="ru-RU" dirty="0"/>
              <a:t> </a:t>
            </a:r>
            <a:r>
              <a:rPr lang="ru-RU" dirty="0" err="1"/>
              <a:t>кістки</a:t>
            </a:r>
            <a:r>
              <a:rPr lang="ru-RU" dirty="0"/>
              <a:t>, </a:t>
            </a:r>
            <a:r>
              <a:rPr lang="ru-RU" dirty="0" err="1"/>
              <a:t>підошви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, </a:t>
            </a:r>
            <a:r>
              <a:rPr lang="ru-RU" dirty="0" err="1"/>
              <a:t>шкіряні</a:t>
            </a:r>
            <a:r>
              <a:rPr lang="ru-RU" dirty="0"/>
              <a:t> </a:t>
            </a:r>
            <a:r>
              <a:rPr lang="ru-RU" dirty="0" err="1"/>
              <a:t>паски</a:t>
            </a:r>
            <a:r>
              <a:rPr lang="ru-RU" dirty="0"/>
              <a:t>, </a:t>
            </a:r>
            <a:r>
              <a:rPr lang="ru-RU" dirty="0" err="1"/>
              <a:t>кирзові</a:t>
            </a:r>
            <a:r>
              <a:rPr lang="ru-RU" dirty="0"/>
              <a:t> </a:t>
            </a:r>
            <a:r>
              <a:rPr lang="ru-RU" dirty="0" err="1"/>
              <a:t>чоботи</a:t>
            </a:r>
            <a:r>
              <a:rPr lang="ru-RU" dirty="0"/>
              <a:t> і варили </a:t>
            </a:r>
            <a:r>
              <a:rPr lang="ru-RU" dirty="0" err="1"/>
              <a:t>з</a:t>
            </a:r>
            <a:r>
              <a:rPr lang="ru-RU" dirty="0"/>
              <a:t> них суп.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їжу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листя</a:t>
            </a:r>
            <a:r>
              <a:rPr lang="ru-RU" dirty="0"/>
              <a:t> дерев, а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кори.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сурогатні</a:t>
            </a:r>
            <a:r>
              <a:rPr lang="ru-RU" dirty="0"/>
              <a:t> страви </a:t>
            </a:r>
            <a:r>
              <a:rPr lang="ru-RU" dirty="0" err="1"/>
              <a:t>погіршували</a:t>
            </a:r>
            <a:r>
              <a:rPr lang="ru-RU" dirty="0"/>
              <a:t> </a:t>
            </a:r>
            <a:r>
              <a:rPr lang="ru-RU" dirty="0" err="1"/>
              <a:t>самопочуття</a:t>
            </a:r>
            <a:r>
              <a:rPr lang="ru-RU" dirty="0"/>
              <a:t> людей, </a:t>
            </a:r>
            <a:r>
              <a:rPr lang="ru-RU" dirty="0" err="1"/>
              <a:t>викликали</a:t>
            </a:r>
            <a:r>
              <a:rPr lang="ru-RU" dirty="0"/>
              <a:t> </a:t>
            </a:r>
            <a:r>
              <a:rPr lang="ru-RU" dirty="0" err="1"/>
              <a:t>захворювання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кишкові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призводили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.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отруєння</a:t>
            </a:r>
            <a:r>
              <a:rPr lang="ru-RU" dirty="0"/>
              <a:t> селян </a:t>
            </a:r>
            <a:r>
              <a:rPr lang="ru-RU" dirty="0" err="1"/>
              <a:t>надходила</a:t>
            </a:r>
            <a:r>
              <a:rPr lang="ru-RU" dirty="0"/>
              <a:t> </a:t>
            </a:r>
            <a:r>
              <a:rPr lang="ru-RU" dirty="0" err="1"/>
              <a:t>звідусіль</a:t>
            </a:r>
            <a:r>
              <a:rPr lang="ru-RU" dirty="0"/>
              <a:t>. Але </a:t>
            </a:r>
            <a:r>
              <a:rPr lang="ru-RU" dirty="0" err="1"/>
              <a:t>місцева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не надавала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жодної</a:t>
            </a:r>
            <a:r>
              <a:rPr lang="ru-RU" dirty="0"/>
              <a:t> </a:t>
            </a:r>
            <a:r>
              <a:rPr lang="ru-RU" dirty="0" err="1" smtClean="0"/>
              <a:t>уваги</a:t>
            </a:r>
            <a:endParaRPr lang="en-US" dirty="0"/>
          </a:p>
        </p:txBody>
      </p:sp>
      <p:pic>
        <p:nvPicPr>
          <p:cNvPr id="37890" name="Picture 2" descr="http://imgcdn1.luxnet.ua/tv24/resources/photos/news/620_DIR/201511/634824_1364072.jpg?2015111438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1567463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60648"/>
            <a:ext cx="5815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НАСЛ</a:t>
            </a:r>
            <a:r>
              <a:rPr lang="uk-UA" sz="3600" dirty="0" smtClean="0"/>
              <a:t>ІДКИ ГОЛОДОМОРУ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40768"/>
            <a:ext cx="85780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постраждали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голоду </a:t>
            </a:r>
            <a:r>
              <a:rPr lang="ru-RU" dirty="0" err="1" smtClean="0"/>
              <a:t>колишні</a:t>
            </a:r>
            <a:r>
              <a:rPr lang="ru-RU" dirty="0" smtClean="0"/>
              <a:t> </a:t>
            </a:r>
            <a:r>
              <a:rPr lang="ru-RU" dirty="0" err="1" smtClean="0"/>
              <a:t>Харківська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Київська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endParaRPr lang="ru-RU" dirty="0" smtClean="0"/>
          </a:p>
          <a:p>
            <a:r>
              <a:rPr lang="ru-RU" dirty="0" smtClean="0"/>
              <a:t> (</a:t>
            </a:r>
            <a:r>
              <a:rPr lang="ru-RU" dirty="0" err="1" smtClean="0"/>
              <a:t>теперішні</a:t>
            </a:r>
            <a:r>
              <a:rPr lang="ru-RU" dirty="0" smtClean="0"/>
              <a:t> </a:t>
            </a:r>
            <a:r>
              <a:rPr lang="ru-RU" dirty="0" err="1" smtClean="0"/>
              <a:t>Полтавська</a:t>
            </a:r>
            <a:r>
              <a:rPr lang="ru-RU" dirty="0" smtClean="0"/>
              <a:t>, </a:t>
            </a:r>
            <a:r>
              <a:rPr lang="ru-RU" dirty="0" err="1" smtClean="0"/>
              <a:t>Сумська</a:t>
            </a:r>
            <a:r>
              <a:rPr lang="ru-RU" dirty="0" smtClean="0"/>
              <a:t>, </a:t>
            </a:r>
            <a:r>
              <a:rPr lang="ru-RU" dirty="0" err="1" smtClean="0"/>
              <a:t>Харківська</a:t>
            </a:r>
            <a:r>
              <a:rPr lang="ru-RU" dirty="0" smtClean="0"/>
              <a:t>, </a:t>
            </a:r>
            <a:r>
              <a:rPr lang="ru-RU" dirty="0" err="1" smtClean="0"/>
              <a:t>Черкаська</a:t>
            </a:r>
            <a:r>
              <a:rPr lang="ru-RU" dirty="0" smtClean="0"/>
              <a:t>, </a:t>
            </a:r>
            <a:r>
              <a:rPr lang="ru-RU" dirty="0" err="1" smtClean="0"/>
              <a:t>Київська</a:t>
            </a:r>
            <a:r>
              <a:rPr lang="ru-RU" dirty="0" smtClean="0"/>
              <a:t>, </a:t>
            </a:r>
            <a:r>
              <a:rPr lang="ru-RU" dirty="0" err="1" smtClean="0"/>
              <a:t>Житомирська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На них </a:t>
            </a:r>
            <a:r>
              <a:rPr lang="ru-RU" dirty="0" err="1" smtClean="0"/>
              <a:t>припадає</a:t>
            </a:r>
            <a:r>
              <a:rPr lang="ru-RU" dirty="0" smtClean="0"/>
              <a:t> 52,8% </a:t>
            </a:r>
            <a:r>
              <a:rPr lang="ru-RU" dirty="0" err="1" smtClean="0"/>
              <a:t>загиблих</a:t>
            </a:r>
            <a:r>
              <a:rPr lang="ru-RU" dirty="0" smtClean="0"/>
              <a:t>. </a:t>
            </a:r>
            <a:r>
              <a:rPr lang="ru-RU" dirty="0" err="1" smtClean="0"/>
              <a:t>Смертність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тут </a:t>
            </a:r>
            <a:r>
              <a:rPr lang="ru-RU" dirty="0" err="1" smtClean="0"/>
              <a:t>перевищувала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рівень</a:t>
            </a:r>
            <a:r>
              <a:rPr lang="ru-RU" dirty="0" smtClean="0"/>
              <a:t> у 8-9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Вінницькій</a:t>
            </a:r>
            <a:r>
              <a:rPr lang="ru-RU" dirty="0" smtClean="0"/>
              <a:t>, </a:t>
            </a:r>
            <a:r>
              <a:rPr lang="ru-RU" dirty="0" err="1" smtClean="0"/>
              <a:t>Одеській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смертності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вищій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5-6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Донбасі</a:t>
            </a:r>
            <a:r>
              <a:rPr lang="ru-RU" dirty="0" smtClean="0"/>
              <a:t> - </a:t>
            </a:r>
            <a:r>
              <a:rPr lang="ru-RU" dirty="0" err="1" smtClean="0"/>
              <a:t>у</a:t>
            </a:r>
            <a:r>
              <a:rPr lang="ru-RU" dirty="0" smtClean="0"/>
              <a:t> 3-4 рази. </a:t>
            </a:r>
            <a:r>
              <a:rPr lang="ru-RU" dirty="0" err="1" smtClean="0"/>
              <a:t>Фактично</a:t>
            </a:r>
            <a:r>
              <a:rPr lang="ru-RU" dirty="0" smtClean="0"/>
              <a:t>, голод </a:t>
            </a:r>
            <a:r>
              <a:rPr lang="ru-RU" dirty="0" err="1" smtClean="0"/>
              <a:t>охопив</a:t>
            </a:r>
            <a:r>
              <a:rPr lang="ru-RU" dirty="0" smtClean="0"/>
              <a:t> весь Центр, </a:t>
            </a:r>
            <a:r>
              <a:rPr lang="ru-RU" dirty="0" err="1" smtClean="0"/>
              <a:t>Південь</a:t>
            </a:r>
            <a:r>
              <a:rPr lang="ru-RU" dirty="0" smtClean="0"/>
              <a:t>, </a:t>
            </a:r>
            <a:r>
              <a:rPr lang="ru-RU" dirty="0" err="1" smtClean="0"/>
              <a:t>Північ</a:t>
            </a:r>
            <a:r>
              <a:rPr lang="ru-RU" dirty="0" smtClean="0"/>
              <a:t> та </a:t>
            </a:r>
          </a:p>
          <a:p>
            <a:r>
              <a:rPr lang="ru-RU" dirty="0" err="1" smtClean="0"/>
              <a:t>Схід</a:t>
            </a:r>
            <a:r>
              <a:rPr lang="ru-RU" dirty="0" smtClean="0"/>
              <a:t> </a:t>
            </a:r>
            <a:r>
              <a:rPr lang="ru-RU" dirty="0" err="1" smtClean="0"/>
              <a:t>сучасної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таких же масштабах голод </a:t>
            </a:r>
            <a:r>
              <a:rPr lang="ru-RU" dirty="0" err="1" smtClean="0"/>
              <a:t>спостерігався</a:t>
            </a:r>
            <a:r>
              <a:rPr lang="ru-RU" dirty="0" smtClean="0"/>
              <a:t> у тих районах </a:t>
            </a:r>
            <a:r>
              <a:rPr lang="ru-RU" dirty="0" err="1" smtClean="0"/>
              <a:t>Кубані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Північного</a:t>
            </a:r>
            <a:r>
              <a:rPr lang="ru-RU" dirty="0" smtClean="0"/>
              <a:t> Кавказу та </a:t>
            </a:r>
            <a:r>
              <a:rPr lang="ru-RU" dirty="0" err="1" smtClean="0"/>
              <a:t>Поволжя</a:t>
            </a:r>
            <a:r>
              <a:rPr lang="ru-RU" dirty="0" smtClean="0"/>
              <a:t>, де жили </a:t>
            </a:r>
            <a:r>
              <a:rPr lang="ru-RU" dirty="0" err="1" smtClean="0"/>
              <a:t>українці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026" name="Picture 2" descr="http://istpravda.ru/upload/iblock/92f/92f4bf0f9f75c565433e725e8a2a00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789040"/>
            <a:ext cx="3215680" cy="2140437"/>
          </a:xfrm>
          <a:prstGeom prst="rect">
            <a:avLst/>
          </a:prstGeom>
          <a:noFill/>
        </p:spPr>
      </p:pic>
      <p:pic>
        <p:nvPicPr>
          <p:cNvPr id="1028" name="Picture 4" descr="http://oamn.com.ua/wp-content/uploads/xoca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941168"/>
            <a:ext cx="3135776" cy="1599457"/>
          </a:xfrm>
          <a:prstGeom prst="rect">
            <a:avLst/>
          </a:prstGeom>
          <a:noFill/>
        </p:spPr>
      </p:pic>
      <p:pic>
        <p:nvPicPr>
          <p:cNvPr id="1030" name="Picture 6" descr="http://i.tyzhden.ua/content/magazine/x180/4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303701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2462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dirty="0" err="1" smtClean="0"/>
              <a:t>Міжнародні</a:t>
            </a:r>
            <a:r>
              <a:rPr lang="ru-RU" sz="3000" dirty="0" smtClean="0"/>
              <a:t> </a:t>
            </a:r>
            <a:r>
              <a:rPr lang="ru-RU" sz="3000" dirty="0" err="1" smtClean="0"/>
              <a:t>аспекти</a:t>
            </a:r>
            <a:r>
              <a:rPr lang="ru-RU" sz="3000" dirty="0" smtClean="0"/>
              <a:t> </a:t>
            </a:r>
            <a:r>
              <a:rPr lang="ru-RU" sz="3000" dirty="0" err="1" smtClean="0"/>
              <a:t>визнання</a:t>
            </a:r>
            <a:r>
              <a:rPr lang="ru-RU" sz="3000" dirty="0" smtClean="0"/>
              <a:t> Голодомору як геноциду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„геноцид” </a:t>
            </a:r>
            <a:r>
              <a:rPr lang="ru-RU" dirty="0" err="1" smtClean="0"/>
              <a:t>було</a:t>
            </a:r>
            <a:r>
              <a:rPr lang="ru-RU" dirty="0" smtClean="0"/>
              <a:t> введено у </a:t>
            </a:r>
            <a:r>
              <a:rPr lang="ru-RU" dirty="0" err="1" smtClean="0"/>
              <a:t>міжнародно-правове</a:t>
            </a:r>
            <a:r>
              <a:rPr lang="ru-RU" dirty="0" smtClean="0"/>
              <a:t> поле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ухваленою</a:t>
            </a:r>
            <a:r>
              <a:rPr lang="ru-RU" dirty="0" smtClean="0"/>
              <a:t> 11 </a:t>
            </a:r>
            <a:r>
              <a:rPr lang="ru-RU" dirty="0" err="1" smtClean="0"/>
              <a:t>грудня</a:t>
            </a:r>
            <a:r>
              <a:rPr lang="ru-RU" dirty="0" smtClean="0"/>
              <a:t> 1946 року </a:t>
            </a:r>
            <a:r>
              <a:rPr lang="ru-RU" dirty="0" err="1" smtClean="0"/>
              <a:t>резолюцією</a:t>
            </a:r>
            <a:r>
              <a:rPr lang="ru-RU" dirty="0" smtClean="0"/>
              <a:t> 96(І) </a:t>
            </a:r>
            <a:r>
              <a:rPr lang="ru-RU" dirty="0" err="1" smtClean="0"/>
              <a:t>Генеральної</a:t>
            </a:r>
            <a:r>
              <a:rPr lang="ru-RU" dirty="0" smtClean="0"/>
              <a:t> </a:t>
            </a:r>
            <a:r>
              <a:rPr lang="ru-RU" dirty="0" err="1" smtClean="0"/>
              <a:t>Асамблеї</a:t>
            </a:r>
            <a:r>
              <a:rPr lang="ru-RU" dirty="0" smtClean="0"/>
              <a:t> ООН, яка </a:t>
            </a:r>
            <a:r>
              <a:rPr lang="ru-RU" dirty="0" err="1" smtClean="0"/>
              <a:t>визначила</a:t>
            </a:r>
            <a:r>
              <a:rPr lang="ru-RU" dirty="0" smtClean="0"/>
              <a:t>: “</a:t>
            </a: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нормами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права, геноцид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злочином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засуджує</a:t>
            </a:r>
            <a:r>
              <a:rPr lang="ru-RU" dirty="0" smtClean="0"/>
              <a:t> </a:t>
            </a:r>
            <a:r>
              <a:rPr lang="ru-RU" dirty="0" err="1" smtClean="0"/>
              <a:t>цивілізований</a:t>
            </a:r>
            <a:r>
              <a:rPr lang="ru-RU" dirty="0" smtClean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за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винуватці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</a:t>
            </a:r>
            <a:r>
              <a:rPr lang="ru-RU" dirty="0" err="1" smtClean="0"/>
              <a:t>піддані</a:t>
            </a:r>
            <a:r>
              <a:rPr lang="ru-RU" dirty="0" smtClean="0"/>
              <a:t> </a:t>
            </a:r>
            <a:r>
              <a:rPr lang="ru-RU" dirty="0" err="1" smtClean="0"/>
              <a:t>покаранню</a:t>
            </a:r>
            <a:r>
              <a:rPr lang="ru-RU" dirty="0" smtClean="0"/>
              <a:t>”.</a:t>
            </a:r>
          </a:p>
          <a:p>
            <a:r>
              <a:rPr lang="ru-RU" dirty="0" smtClean="0"/>
              <a:t>9 </a:t>
            </a:r>
            <a:r>
              <a:rPr lang="ru-RU" dirty="0" err="1" smtClean="0"/>
              <a:t>грудня</a:t>
            </a:r>
            <a:r>
              <a:rPr lang="ru-RU" dirty="0" smtClean="0"/>
              <a:t> 1948 року ГА ООН одноголосно </a:t>
            </a:r>
            <a:r>
              <a:rPr lang="ru-RU" dirty="0" err="1" smtClean="0"/>
              <a:t>прийняла</a:t>
            </a:r>
            <a:r>
              <a:rPr lang="ru-RU" dirty="0" smtClean="0"/>
              <a:t> „</a:t>
            </a:r>
            <a:r>
              <a:rPr lang="ru-RU" dirty="0" err="1" smtClean="0"/>
              <a:t>Конвенцію</a:t>
            </a:r>
            <a:r>
              <a:rPr lang="ru-RU" dirty="0" smtClean="0"/>
              <a:t> про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злочину</a:t>
            </a:r>
            <a:r>
              <a:rPr lang="ru-RU" dirty="0" smtClean="0"/>
              <a:t> геноциду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покарання</a:t>
            </a:r>
            <a:r>
              <a:rPr lang="ru-RU" dirty="0" smtClean="0"/>
              <a:t> за </a:t>
            </a:r>
            <a:r>
              <a:rPr lang="ru-RU" dirty="0" err="1" smtClean="0"/>
              <a:t>нього</a:t>
            </a:r>
            <a:r>
              <a:rPr lang="ru-RU" dirty="0" smtClean="0"/>
              <a:t>”, яка </a:t>
            </a:r>
            <a:r>
              <a:rPr lang="ru-RU" dirty="0" err="1" smtClean="0"/>
              <a:t>набула</a:t>
            </a:r>
            <a:r>
              <a:rPr lang="ru-RU" dirty="0" smtClean="0"/>
              <a:t> </a:t>
            </a:r>
            <a:r>
              <a:rPr lang="ru-RU" dirty="0" err="1" smtClean="0"/>
              <a:t>чинності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12 </a:t>
            </a:r>
            <a:r>
              <a:rPr lang="ru-RU" dirty="0" err="1" smtClean="0"/>
              <a:t>січня</a:t>
            </a:r>
            <a:r>
              <a:rPr lang="ru-RU" dirty="0" smtClean="0"/>
              <a:t> 1951 р.</a:t>
            </a:r>
            <a:endParaRPr lang="ru-RU" dirty="0"/>
          </a:p>
        </p:txBody>
      </p:sp>
      <p:pic>
        <p:nvPicPr>
          <p:cNvPr id="25602" name="Picture 2" descr="http://novostink.ru/uploads/posts/2015-01/1421704236_snim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92359">
            <a:off x="4235334" y="2852908"/>
            <a:ext cx="4761887" cy="2248669"/>
          </a:xfrm>
          <a:prstGeom prst="rect">
            <a:avLst/>
          </a:prstGeom>
          <a:noFill/>
        </p:spPr>
      </p:pic>
      <p:pic>
        <p:nvPicPr>
          <p:cNvPr id="25604" name="Picture 4" descr="http://analitikaua.net/wp-content/uploads/2015/03/24-aprel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270898" cy="1487439"/>
          </a:xfrm>
          <a:prstGeom prst="rect">
            <a:avLst/>
          </a:prstGeom>
          <a:noFill/>
        </p:spPr>
      </p:pic>
      <p:pic>
        <p:nvPicPr>
          <p:cNvPr id="25606" name="Picture 6" descr="http://naklejki-na-avto.ru/images/product/l/26529a58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697760"/>
            <a:ext cx="299335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4869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статті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err="1" smtClean="0"/>
              <a:t>Конвенції</a:t>
            </a:r>
            <a:r>
              <a:rPr lang="ru-RU" dirty="0" smtClean="0"/>
              <a:t> </a:t>
            </a:r>
            <a:r>
              <a:rPr lang="ru-RU" dirty="0" err="1" smtClean="0"/>
              <a:t>проголошується</a:t>
            </a:r>
            <a:r>
              <a:rPr lang="ru-RU" dirty="0" smtClean="0"/>
              <a:t>: „</a:t>
            </a:r>
            <a:r>
              <a:rPr lang="ru-RU" dirty="0" err="1" smtClean="0"/>
              <a:t>Сторони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домовляються</a:t>
            </a:r>
            <a:r>
              <a:rPr lang="ru-RU" dirty="0" smtClean="0"/>
              <a:t>, </a:t>
            </a:r>
            <a:r>
              <a:rPr lang="ru-RU" dirty="0" err="1" smtClean="0"/>
              <a:t>підтверджують</a:t>
            </a:r>
            <a:r>
              <a:rPr lang="ru-RU" dirty="0" smtClean="0"/>
              <a:t>, що геноцид,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здійснений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у </a:t>
            </a:r>
            <a:r>
              <a:rPr lang="ru-RU" dirty="0" err="1" smtClean="0"/>
              <a:t>мирний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воєнний</a:t>
            </a:r>
            <a:r>
              <a:rPr lang="ru-RU" dirty="0" smtClean="0"/>
              <a:t> час,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злочином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порушує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міжнародного</a:t>
            </a:r>
            <a:r>
              <a:rPr lang="ru-RU" dirty="0" smtClean="0"/>
              <a:t> права,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вони </a:t>
            </a:r>
            <a:r>
              <a:rPr lang="ru-RU" dirty="0" err="1" smtClean="0"/>
              <a:t>зобов’язуються</a:t>
            </a:r>
            <a:r>
              <a:rPr lang="ru-RU" dirty="0" smtClean="0"/>
              <a:t> </a:t>
            </a:r>
            <a:r>
              <a:rPr lang="ru-RU" dirty="0" err="1" smtClean="0"/>
              <a:t>вживати</a:t>
            </a:r>
            <a:r>
              <a:rPr lang="ru-RU" dirty="0" smtClean="0"/>
              <a:t> заходи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карати</a:t>
            </a:r>
            <a:r>
              <a:rPr lang="ru-RU" dirty="0" smtClean="0"/>
              <a:t>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здійснення</a:t>
            </a:r>
            <a:r>
              <a:rPr lang="ru-RU" dirty="0" smtClean="0"/>
              <a:t>”. </a:t>
            </a:r>
            <a:r>
              <a:rPr lang="ru-RU" dirty="0" err="1" smtClean="0"/>
              <a:t>Стаття</a:t>
            </a:r>
            <a:r>
              <a:rPr lang="ru-RU" dirty="0" smtClean="0"/>
              <a:t> </a:t>
            </a:r>
            <a:r>
              <a:rPr lang="en-US" dirty="0" smtClean="0"/>
              <a:t>II </a:t>
            </a:r>
            <a:r>
              <a:rPr lang="ru-RU" dirty="0" err="1" smtClean="0"/>
              <a:t>подає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геноциду: «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здійснювані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наміром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будь-яку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, </a:t>
            </a:r>
            <a:r>
              <a:rPr lang="ru-RU" dirty="0" err="1" smtClean="0"/>
              <a:t>расову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релігійну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як </a:t>
            </a:r>
            <a:r>
              <a:rPr lang="ru-RU" dirty="0" err="1" smtClean="0"/>
              <a:t>таку</a:t>
            </a:r>
            <a:r>
              <a:rPr lang="ru-RU" dirty="0" smtClean="0"/>
              <a:t>».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знищенням</a:t>
            </a:r>
            <a:r>
              <a:rPr lang="ru-RU" dirty="0" smtClean="0"/>
              <a:t> </a:t>
            </a:r>
            <a:r>
              <a:rPr lang="ru-RU" dirty="0" err="1" smtClean="0"/>
              <a:t>розуміється</a:t>
            </a:r>
            <a:r>
              <a:rPr lang="ru-RU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0"/>
            <a:ext cx="3180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6000" dirty="0" smtClean="0"/>
              <a:t>Із Закону</a:t>
            </a:r>
            <a:endParaRPr lang="ru-RU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3717032"/>
            <a:ext cx="8798884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1.вбивство </a:t>
            </a:r>
            <a:r>
              <a:rPr lang="ru-RU" dirty="0" err="1" smtClean="0"/>
              <a:t>членів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2.заподіяння </a:t>
            </a:r>
            <a:r>
              <a:rPr lang="ru-RU" dirty="0" err="1" smtClean="0"/>
              <a:t>серйозних</a:t>
            </a:r>
            <a:r>
              <a:rPr lang="ru-RU" dirty="0" smtClean="0"/>
              <a:t> </a:t>
            </a:r>
            <a:r>
              <a:rPr lang="ru-RU" dirty="0" err="1" smtClean="0"/>
              <a:t>тілесних</a:t>
            </a:r>
            <a:r>
              <a:rPr lang="ru-RU" dirty="0" smtClean="0"/>
              <a:t> </a:t>
            </a:r>
            <a:r>
              <a:rPr lang="ru-RU" dirty="0" err="1" smtClean="0"/>
              <a:t>ушкоджень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розладу</a:t>
            </a:r>
            <a:r>
              <a:rPr lang="ru-RU" dirty="0" smtClean="0"/>
              <a:t> членам </a:t>
            </a:r>
            <a:r>
              <a:rPr lang="ru-RU" dirty="0" err="1" smtClean="0"/>
              <a:t>групи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3.навмисне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умов, </a:t>
            </a:r>
            <a:r>
              <a:rPr lang="ru-RU" dirty="0" err="1" smtClean="0"/>
              <a:t>розрахованих</a:t>
            </a:r>
            <a:r>
              <a:rPr lang="ru-RU" dirty="0" smtClean="0"/>
              <a:t> на </a:t>
            </a:r>
            <a:r>
              <a:rPr lang="ru-RU" dirty="0" err="1" smtClean="0"/>
              <a:t>цілковите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часткове</a:t>
            </a:r>
            <a:r>
              <a:rPr lang="ru-RU" dirty="0" smtClean="0"/>
              <a:t> </a:t>
            </a:r>
            <a:r>
              <a:rPr lang="ru-RU" dirty="0" err="1" smtClean="0"/>
              <a:t>фізичне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;</a:t>
            </a:r>
          </a:p>
          <a:p>
            <a:r>
              <a:rPr lang="ru-RU" dirty="0" smtClean="0"/>
              <a:t>4.вжиття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розрахованих</a:t>
            </a:r>
            <a:r>
              <a:rPr lang="ru-RU" dirty="0" smtClean="0"/>
              <a:t> на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дітонароджуваності</a:t>
            </a:r>
            <a:r>
              <a:rPr lang="ru-RU" dirty="0" smtClean="0"/>
              <a:t> у </a:t>
            </a:r>
            <a:r>
              <a:rPr lang="ru-RU" dirty="0" err="1" smtClean="0"/>
              <a:t>середовищі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5. </a:t>
            </a:r>
            <a:r>
              <a:rPr lang="ru-RU" dirty="0" err="1" smtClean="0"/>
              <a:t>насильницька</a:t>
            </a:r>
            <a:r>
              <a:rPr lang="ru-RU" dirty="0" smtClean="0"/>
              <a:t> передача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людської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в </a:t>
            </a:r>
            <a:r>
              <a:rPr lang="ru-RU" dirty="0" err="1" smtClean="0"/>
              <a:t>іншу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8" y="0"/>
            <a:ext cx="3074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Висновки</a:t>
            </a:r>
            <a:endParaRPr lang="ru-RU" sz="5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79687"/>
            <a:ext cx="7848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Геноцид </a:t>
            </a:r>
            <a:r>
              <a:rPr lang="ru-RU" dirty="0" err="1" smtClean="0"/>
              <a:t>трактується</a:t>
            </a:r>
            <a:r>
              <a:rPr lang="ru-RU" dirty="0" smtClean="0"/>
              <a:t> </a:t>
            </a:r>
            <a:r>
              <a:rPr lang="ru-RU" dirty="0" err="1" smtClean="0"/>
              <a:t>міжнародним</a:t>
            </a:r>
            <a:r>
              <a:rPr lang="ru-RU" dirty="0" smtClean="0"/>
              <a:t> правом як </a:t>
            </a:r>
            <a:r>
              <a:rPr lang="ru-RU" dirty="0" err="1" smtClean="0"/>
              <a:t>найтяжчий</a:t>
            </a:r>
            <a:r>
              <a:rPr lang="ru-RU" dirty="0" smtClean="0"/>
              <a:t> </a:t>
            </a:r>
            <a:r>
              <a:rPr lang="ru-RU" dirty="0" err="1" smtClean="0"/>
              <a:t>злочин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людства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надалі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 </a:t>
            </a:r>
            <a:r>
              <a:rPr lang="ru-RU" dirty="0" err="1" smtClean="0"/>
              <a:t>дискусійним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зануреним</a:t>
            </a:r>
            <a:r>
              <a:rPr lang="ru-RU" dirty="0" smtClean="0"/>
              <a:t> у </a:t>
            </a:r>
            <a:r>
              <a:rPr lang="ru-RU" dirty="0" err="1" smtClean="0"/>
              <a:t>суспільні</a:t>
            </a:r>
            <a:r>
              <a:rPr lang="ru-RU" dirty="0" smtClean="0"/>
              <a:t>, </a:t>
            </a:r>
            <a:r>
              <a:rPr lang="ru-RU" dirty="0" err="1" smtClean="0"/>
              <a:t>юридичні</a:t>
            </a:r>
            <a:r>
              <a:rPr lang="ru-RU" dirty="0" smtClean="0"/>
              <a:t>, </a:t>
            </a:r>
            <a:r>
              <a:rPr lang="ru-RU" dirty="0" err="1" smtClean="0"/>
              <a:t>геополітичні</a:t>
            </a:r>
            <a:r>
              <a:rPr lang="ru-RU" dirty="0" smtClean="0"/>
              <a:t> </a:t>
            </a:r>
            <a:r>
              <a:rPr lang="ru-RU" dirty="0" err="1" smtClean="0"/>
              <a:t>дебати</a:t>
            </a:r>
            <a:r>
              <a:rPr lang="ru-RU" dirty="0" smtClean="0"/>
              <a:t>. </a:t>
            </a:r>
            <a:r>
              <a:rPr lang="ru-RU" dirty="0" err="1" smtClean="0"/>
              <a:t>Ухвалена</a:t>
            </a:r>
            <a:r>
              <a:rPr lang="ru-RU" dirty="0" smtClean="0"/>
              <a:t> у 1948 р. Генеральною </a:t>
            </a:r>
            <a:r>
              <a:rPr lang="ru-RU" dirty="0" err="1" smtClean="0"/>
              <a:t>Асамблеєю</a:t>
            </a:r>
            <a:r>
              <a:rPr lang="ru-RU" dirty="0" smtClean="0"/>
              <a:t> ООН 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dirty="0" err="1" smtClean="0"/>
              <a:t>визначила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геноциду як «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здійснювані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наміром</a:t>
            </a:r>
            <a:r>
              <a:rPr lang="ru-RU" dirty="0" smtClean="0"/>
              <a:t> </a:t>
            </a:r>
            <a:r>
              <a:rPr lang="ru-RU" dirty="0" err="1" smtClean="0"/>
              <a:t>знищити</a:t>
            </a:r>
            <a:r>
              <a:rPr lang="ru-RU" dirty="0" smtClean="0"/>
              <a:t>,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частково</a:t>
            </a:r>
            <a:r>
              <a:rPr lang="ru-RU" dirty="0" smtClean="0"/>
              <a:t>, </a:t>
            </a:r>
            <a:r>
              <a:rPr lang="ru-RU" dirty="0" err="1" smtClean="0"/>
              <a:t>яку-небудь</a:t>
            </a:r>
            <a:r>
              <a:rPr lang="ru-RU" dirty="0" smtClean="0"/>
              <a:t> </a:t>
            </a:r>
            <a:r>
              <a:rPr lang="ru-RU" dirty="0" err="1" smtClean="0"/>
              <a:t>національну</a:t>
            </a:r>
            <a:r>
              <a:rPr lang="ru-RU" dirty="0" smtClean="0"/>
              <a:t>, </a:t>
            </a:r>
            <a:r>
              <a:rPr lang="ru-RU" dirty="0" err="1" smtClean="0"/>
              <a:t>етнічну</a:t>
            </a:r>
            <a:r>
              <a:rPr lang="ru-RU" dirty="0" smtClean="0"/>
              <a:t>, </a:t>
            </a:r>
            <a:r>
              <a:rPr lang="ru-RU" dirty="0" err="1" smtClean="0"/>
              <a:t>расову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релігійну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</a:t>
            </a:r>
            <a:r>
              <a:rPr lang="ru-RU" dirty="0" err="1" smtClean="0"/>
              <a:t>як</a:t>
            </a:r>
            <a:r>
              <a:rPr lang="ru-RU" dirty="0" smtClean="0"/>
              <a:t> </a:t>
            </a:r>
            <a:r>
              <a:rPr lang="ru-RU" dirty="0" err="1" smtClean="0"/>
              <a:t>таку</a:t>
            </a:r>
            <a:r>
              <a:rPr lang="ru-RU" dirty="0" smtClean="0"/>
              <a:t>». </a:t>
            </a:r>
            <a:r>
              <a:rPr lang="ru-RU" dirty="0" err="1" smtClean="0"/>
              <a:t>Дехто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сучасних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трактують</a:t>
            </a:r>
            <a:r>
              <a:rPr lang="ru-RU" dirty="0" smtClean="0"/>
              <a:t> жертвами такого виду </a:t>
            </a:r>
            <a:r>
              <a:rPr lang="ru-RU" dirty="0" err="1" smtClean="0"/>
              <a:t>злочину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та </a:t>
            </a: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На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нарахувати</a:t>
            </a:r>
            <a:r>
              <a:rPr lang="ru-RU" dirty="0" smtClean="0"/>
              <a:t> десятки </a:t>
            </a:r>
            <a:r>
              <a:rPr lang="ru-RU" dirty="0" err="1" smtClean="0"/>
              <a:t>наукових</a:t>
            </a:r>
            <a:r>
              <a:rPr lang="ru-RU" dirty="0" smtClean="0"/>
              <a:t> </a:t>
            </a:r>
            <a:r>
              <a:rPr lang="ru-RU" dirty="0" err="1" smtClean="0"/>
              <a:t>визначень</a:t>
            </a:r>
            <a:r>
              <a:rPr lang="ru-RU" dirty="0" smtClean="0"/>
              <a:t> геноциду,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геноцид у </a:t>
            </a:r>
            <a:r>
              <a:rPr lang="ru-RU" dirty="0" err="1" smtClean="0"/>
              <a:t>ширшому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вужчому</a:t>
            </a:r>
            <a:r>
              <a:rPr lang="ru-RU" dirty="0" smtClean="0"/>
              <a:t> </a:t>
            </a:r>
            <a:r>
              <a:rPr lang="ru-RU" dirty="0" err="1" smtClean="0"/>
              <a:t>розумінні</a:t>
            </a:r>
            <a:r>
              <a:rPr lang="ru-RU" dirty="0" smtClean="0"/>
              <a:t>,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історики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 геноцидом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голокост</a:t>
            </a:r>
            <a:r>
              <a:rPr lang="ru-RU" dirty="0" smtClean="0"/>
              <a:t>. Тому </a:t>
            </a:r>
            <a:r>
              <a:rPr lang="ru-RU" dirty="0" err="1" smtClean="0"/>
              <a:t>питання</a:t>
            </a:r>
            <a:r>
              <a:rPr lang="ru-RU" dirty="0" smtClean="0"/>
              <a:t> геноциду як </a:t>
            </a:r>
            <a:r>
              <a:rPr lang="ru-RU" dirty="0" err="1" smtClean="0"/>
              <a:t>явища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наукового</a:t>
            </a:r>
            <a:r>
              <a:rPr lang="ru-RU" dirty="0" smtClean="0"/>
              <a:t>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переосмислення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даного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, </a:t>
            </a:r>
            <a:r>
              <a:rPr lang="ru-RU" dirty="0" err="1" smtClean="0"/>
              <a:t>закріпленого</a:t>
            </a:r>
            <a:r>
              <a:rPr lang="ru-RU" dirty="0" smtClean="0"/>
              <a:t> в </a:t>
            </a:r>
            <a:r>
              <a:rPr lang="ru-RU" dirty="0" err="1" smtClean="0"/>
              <a:t>Конвенції</a:t>
            </a:r>
            <a:r>
              <a:rPr lang="ru-RU" dirty="0" smtClean="0"/>
              <a:t> ООН 1948 року, </a:t>
            </a:r>
            <a:r>
              <a:rPr lang="ru-RU" dirty="0" err="1" smtClean="0"/>
              <a:t>є</a:t>
            </a:r>
            <a:r>
              <a:rPr lang="ru-RU" dirty="0" smtClean="0"/>
              <a:t>, на нашу думку, </a:t>
            </a:r>
            <a:r>
              <a:rPr lang="ru-RU" dirty="0" err="1" smtClean="0"/>
              <a:t>багато</a:t>
            </a:r>
            <a:r>
              <a:rPr lang="ru-RU" dirty="0" smtClean="0"/>
              <a:t> в </a:t>
            </a:r>
            <a:r>
              <a:rPr lang="ru-RU" dirty="0" err="1" smtClean="0"/>
              <a:t>чому</a:t>
            </a:r>
            <a:r>
              <a:rPr lang="ru-RU" dirty="0" smtClean="0"/>
              <a:t> </a:t>
            </a:r>
            <a:r>
              <a:rPr lang="ru-RU" dirty="0" err="1" smtClean="0"/>
              <a:t>суб’єктивним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недостатньо</a:t>
            </a:r>
            <a:r>
              <a:rPr lang="ru-RU" dirty="0" smtClean="0"/>
              <a:t> </a:t>
            </a:r>
            <a:r>
              <a:rPr lang="ru-RU" dirty="0" err="1" smtClean="0"/>
              <a:t>сформульованим</a:t>
            </a:r>
            <a:r>
              <a:rPr lang="ru-RU" dirty="0" smtClean="0"/>
              <a:t>, </a:t>
            </a:r>
            <a:r>
              <a:rPr lang="ru-RU" dirty="0" err="1" smtClean="0"/>
              <a:t>зважаючи</a:t>
            </a:r>
            <a:r>
              <a:rPr lang="ru-RU" dirty="0" smtClean="0"/>
              <a:t> на </a:t>
            </a:r>
            <a:r>
              <a:rPr lang="ru-RU" dirty="0" err="1" smtClean="0"/>
              <a:t>історичні</a:t>
            </a:r>
            <a:r>
              <a:rPr lang="ru-RU" dirty="0" smtClean="0"/>
              <a:t> </a:t>
            </a:r>
            <a:r>
              <a:rPr lang="ru-RU" dirty="0" err="1" smtClean="0"/>
              <a:t>обставини</a:t>
            </a:r>
            <a:r>
              <a:rPr lang="ru-RU" dirty="0" smtClean="0"/>
              <a:t>. До того ж,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відштовхуючись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правового </a:t>
            </a:r>
            <a:r>
              <a:rPr lang="ru-RU" dirty="0" err="1" smtClean="0"/>
              <a:t>визначення</a:t>
            </a:r>
            <a:r>
              <a:rPr lang="ru-RU" dirty="0" smtClean="0"/>
              <a:t> геноциду,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фахівців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дійти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означення</a:t>
            </a:r>
            <a:r>
              <a:rPr lang="ru-RU" dirty="0" smtClean="0"/>
              <a:t> тих,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 </a:t>
            </a:r>
            <a:r>
              <a:rPr lang="ru-RU" dirty="0" err="1" smtClean="0"/>
              <a:t>злочином</a:t>
            </a:r>
            <a:r>
              <a:rPr lang="ru-RU" dirty="0" smtClean="0"/>
              <a:t> геноциду,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трактувати</a:t>
            </a:r>
            <a:r>
              <a:rPr lang="ru-RU" dirty="0" smtClean="0"/>
              <a:t> по </a:t>
            </a:r>
            <a:r>
              <a:rPr lang="ru-RU" dirty="0" err="1" smtClean="0"/>
              <a:t>різному</a:t>
            </a:r>
            <a:r>
              <a:rPr lang="ru-RU" dirty="0" smtClean="0"/>
              <a:t>.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приймають</a:t>
            </a:r>
            <a:r>
              <a:rPr lang="ru-RU" dirty="0" smtClean="0"/>
              <a:t>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закони</a:t>
            </a:r>
            <a:r>
              <a:rPr lang="ru-RU" dirty="0" smtClean="0"/>
              <a:t> про геноцид, </a:t>
            </a:r>
            <a:r>
              <a:rPr lang="ru-RU" dirty="0" err="1" smtClean="0"/>
              <a:t>виходячи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національних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endParaRPr lang="ru-RU" dirty="0"/>
          </a:p>
        </p:txBody>
      </p:sp>
      <p:pic>
        <p:nvPicPr>
          <p:cNvPr id="26626" name="Picture 2" descr="http://www.krm.gov.ua/image/pic_11.11.1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2409825" cy="1876425"/>
          </a:xfrm>
          <a:prstGeom prst="rect">
            <a:avLst/>
          </a:prstGeom>
          <a:noFill/>
        </p:spPr>
      </p:pic>
      <p:pic>
        <p:nvPicPr>
          <p:cNvPr id="26628" name="Picture 4" descr="http://zolochiv.net/wp-content/uploads/2013/11/Golodo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9" y="0"/>
            <a:ext cx="161967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9" y="2132856"/>
            <a:ext cx="78488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завдання</a:t>
            </a:r>
            <a:r>
              <a:rPr lang="ru-RU" sz="3200" dirty="0" smtClean="0"/>
              <a:t>: </a:t>
            </a:r>
          </a:p>
          <a:p>
            <a:r>
              <a:rPr lang="ru-RU" dirty="0" smtClean="0"/>
              <a:t>-</a:t>
            </a:r>
            <a:r>
              <a:rPr lang="ru-RU" sz="3200" dirty="0" smtClean="0"/>
              <a:t> </a:t>
            </a:r>
            <a:r>
              <a:rPr lang="ru-RU" sz="2000" dirty="0" err="1" smtClean="0"/>
              <a:t>проаналізувати</a:t>
            </a:r>
            <a:r>
              <a:rPr lang="ru-RU" sz="2000" dirty="0" smtClean="0"/>
              <a:t> геноцид як </a:t>
            </a:r>
            <a:r>
              <a:rPr lang="ru-RU" sz="2000" dirty="0" err="1" smtClean="0"/>
              <a:t>явище</a:t>
            </a:r>
            <a:r>
              <a:rPr lang="ru-RU" sz="2000" dirty="0" smtClean="0"/>
              <a:t>,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наукові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інтерпретації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дефініції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розкрити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методологічні</a:t>
            </a:r>
            <a:endParaRPr lang="ru-RU" sz="2000" dirty="0" smtClean="0"/>
          </a:p>
          <a:p>
            <a:r>
              <a:rPr lang="ru-RU" sz="2000" dirty="0" smtClean="0"/>
              <a:t> засади </a:t>
            </a:r>
            <a:r>
              <a:rPr lang="ru-RU" sz="2000" dirty="0" err="1" smtClean="0"/>
              <a:t>дослідження</a:t>
            </a:r>
            <a:r>
              <a:rPr lang="ru-RU" sz="2000" dirty="0" smtClean="0"/>
              <a:t>; 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розповісти</a:t>
            </a:r>
            <a:r>
              <a:rPr lang="ru-RU" sz="2000" dirty="0" smtClean="0"/>
              <a:t> про геноцид </a:t>
            </a:r>
            <a:r>
              <a:rPr lang="ru-RU" sz="2000" dirty="0" err="1" smtClean="0"/>
              <a:t>вірмен</a:t>
            </a:r>
            <a:r>
              <a:rPr lang="ru-RU" sz="2000" dirty="0" smtClean="0"/>
              <a:t> і голокост </a:t>
            </a:r>
            <a:r>
              <a:rPr lang="ru-RU" sz="2000" dirty="0" err="1" smtClean="0"/>
              <a:t>європейських</a:t>
            </a:r>
            <a:r>
              <a:rPr lang="ru-RU" sz="2000" dirty="0" smtClean="0"/>
              <a:t> євреїв; </a:t>
            </a:r>
          </a:p>
          <a:p>
            <a:r>
              <a:rPr lang="ru-RU" sz="2000" dirty="0" smtClean="0"/>
              <a:t>- </a:t>
            </a:r>
            <a:r>
              <a:rPr lang="ru-RU" sz="2000" dirty="0" err="1" smtClean="0"/>
              <a:t>дослідити</a:t>
            </a:r>
            <a:r>
              <a:rPr lang="ru-RU" sz="2000" dirty="0" smtClean="0"/>
              <a:t> прояви геноциду в СРСР: </a:t>
            </a:r>
            <a:r>
              <a:rPr lang="ru-RU" sz="2000" dirty="0" err="1" smtClean="0"/>
              <a:t>репресії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у 1930 – 1940-х </a:t>
            </a:r>
            <a:r>
              <a:rPr lang="ru-RU" sz="2000" dirty="0" err="1" smtClean="0"/>
              <a:t>рр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та </a:t>
            </a:r>
            <a:r>
              <a:rPr lang="ru-RU" sz="2000" dirty="0" err="1" smtClean="0"/>
              <a:t>примусові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СРСР;</a:t>
            </a:r>
          </a:p>
          <a:p>
            <a:r>
              <a:rPr lang="ru-RU" sz="2000" dirty="0" smtClean="0"/>
              <a:t> - </a:t>
            </a:r>
            <a:r>
              <a:rPr lang="ru-RU" sz="2000" dirty="0" err="1" smtClean="0"/>
              <a:t>сформулювати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висновки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764704"/>
            <a:ext cx="6974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/>
              <a:t>МЕТА:  </a:t>
            </a:r>
            <a:r>
              <a:rPr lang="ru-RU" sz="2000" dirty="0" err="1" smtClean="0"/>
              <a:t>аналіз</a:t>
            </a:r>
            <a:r>
              <a:rPr lang="ru-RU" sz="2000" dirty="0" smtClean="0"/>
              <a:t> різних </a:t>
            </a:r>
            <a:r>
              <a:rPr lang="ru-RU" sz="2000" dirty="0" err="1" smtClean="0"/>
              <a:t>інтерпретацій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явища</a:t>
            </a:r>
            <a:r>
              <a:rPr lang="ru-RU" sz="2000" dirty="0" smtClean="0"/>
              <a:t> геноциду</a:t>
            </a:r>
          </a:p>
          <a:p>
            <a:pPr algn="just"/>
            <a:r>
              <a:rPr lang="ru-RU" sz="2000" dirty="0" smtClean="0"/>
              <a:t> та </a:t>
            </a:r>
            <a:r>
              <a:rPr lang="ru-RU" sz="2000" dirty="0" err="1" smtClean="0"/>
              <a:t>висвітлення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першій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половині</a:t>
            </a:r>
            <a:r>
              <a:rPr lang="ru-RU" sz="2000" dirty="0" smtClean="0"/>
              <a:t> ХХ </a:t>
            </a:r>
            <a:r>
              <a:rPr lang="ru-RU" sz="2000" dirty="0" err="1" smtClean="0"/>
              <a:t>століття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0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Історія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половини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двадцятого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світовими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війнами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забрали </a:t>
            </a:r>
            <a:r>
              <a:rPr lang="ru-RU" sz="2000" dirty="0" err="1" smtClean="0"/>
              <a:t>мільйони</a:t>
            </a:r>
            <a:r>
              <a:rPr lang="ru-RU" sz="2000" dirty="0" smtClean="0"/>
              <a:t> людей. Вона </a:t>
            </a:r>
            <a:r>
              <a:rPr lang="ru-RU" sz="2000" dirty="0" err="1" smtClean="0"/>
              <a:t>включає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менш</a:t>
            </a:r>
            <a:r>
              <a:rPr lang="ru-RU" sz="2000" dirty="0" smtClean="0"/>
              <a:t> </a:t>
            </a:r>
            <a:r>
              <a:rPr lang="ru-RU" sz="2000" dirty="0" err="1" smtClean="0"/>
              <a:t>жахливі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події</a:t>
            </a:r>
            <a:r>
              <a:rPr lang="ru-RU" sz="2000" dirty="0" smtClean="0"/>
              <a:t>. Це </a:t>
            </a:r>
            <a:r>
              <a:rPr lang="ru-RU" sz="2000" dirty="0" err="1" smtClean="0"/>
              <a:t>репресії</a:t>
            </a:r>
            <a:r>
              <a:rPr lang="ru-RU" sz="2000" dirty="0" smtClean="0"/>
              <a:t>,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чистки, </a:t>
            </a:r>
            <a:r>
              <a:rPr lang="ru-RU" sz="2000" dirty="0" err="1" smtClean="0"/>
              <a:t>примусові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народів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злочини</a:t>
            </a:r>
            <a:r>
              <a:rPr lang="ru-RU" sz="2000" dirty="0" smtClean="0"/>
              <a:t>, що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кваліфікувати</a:t>
            </a:r>
            <a:r>
              <a:rPr lang="ru-RU" sz="2000" dirty="0" smtClean="0"/>
              <a:t> як </a:t>
            </a:r>
            <a:r>
              <a:rPr lang="ru-RU" sz="2000" dirty="0" err="1" smtClean="0"/>
              <a:t>геноциди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найтяжчі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людства</a:t>
            </a:r>
            <a:r>
              <a:rPr lang="ru-RU" sz="2000" dirty="0" smtClean="0"/>
              <a:t>.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пов’язана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особами </a:t>
            </a:r>
            <a:r>
              <a:rPr lang="ru-RU" sz="2000" dirty="0" err="1" smtClean="0"/>
              <a:t>Сталіна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Гітлера</a:t>
            </a:r>
            <a:r>
              <a:rPr lang="ru-RU" sz="2000" dirty="0" smtClean="0"/>
              <a:t>. Геноцид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найтяжчим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міжнародним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злочином</a:t>
            </a:r>
            <a:r>
              <a:rPr lang="ru-RU" sz="2000" dirty="0" smtClean="0"/>
              <a:t>, що </a:t>
            </a:r>
            <a:r>
              <a:rPr lang="ru-RU" sz="2000" dirty="0" err="1" smtClean="0"/>
              <a:t>тягне</a:t>
            </a:r>
            <a:r>
              <a:rPr lang="ru-RU" sz="2000" dirty="0" smtClean="0"/>
              <a:t> за собою </a:t>
            </a:r>
            <a:r>
              <a:rPr lang="ru-RU" sz="2000" dirty="0" err="1" smtClean="0"/>
              <a:t>міжнародно-правову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 як держав, так і </a:t>
            </a:r>
            <a:r>
              <a:rPr lang="ru-RU" sz="2000" dirty="0" err="1" smtClean="0"/>
              <a:t>винних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скоєнні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злочину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осіб</a:t>
            </a:r>
            <a:r>
              <a:rPr lang="ru-RU" sz="2000" dirty="0" smtClean="0"/>
              <a:t>. Дане </a:t>
            </a:r>
            <a:r>
              <a:rPr lang="ru-RU" sz="2000" dirty="0" err="1" smtClean="0"/>
              <a:t>положення</a:t>
            </a:r>
            <a:r>
              <a:rPr lang="ru-RU" sz="2000" dirty="0" smtClean="0"/>
              <a:t> </a:t>
            </a:r>
          </a:p>
          <a:p>
            <a:r>
              <a:rPr lang="ru-RU" sz="2000" dirty="0" err="1" smtClean="0"/>
              <a:t>визнане</a:t>
            </a:r>
            <a:r>
              <a:rPr lang="ru-RU" sz="2000" dirty="0" smtClean="0"/>
              <a:t> </a:t>
            </a:r>
            <a:r>
              <a:rPr lang="ru-RU" sz="2000" dirty="0" err="1" smtClean="0"/>
              <a:t>всіма</a:t>
            </a:r>
            <a:r>
              <a:rPr lang="ru-RU" sz="2000" dirty="0" smtClean="0"/>
              <a:t> державами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і </a:t>
            </a:r>
            <a:r>
              <a:rPr lang="ru-RU" sz="2000" dirty="0" err="1" smtClean="0"/>
              <a:t>є</a:t>
            </a:r>
            <a:r>
              <a:rPr lang="ru-RU" sz="2000" dirty="0" smtClean="0"/>
              <a:t> нормою </a:t>
            </a:r>
            <a:r>
              <a:rPr lang="ru-RU" sz="2000" dirty="0" err="1" smtClean="0"/>
              <a:t>загального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міжнародного</a:t>
            </a:r>
            <a:endParaRPr lang="ru-RU" sz="2000" dirty="0" smtClean="0"/>
          </a:p>
          <a:p>
            <a:r>
              <a:rPr lang="ru-RU" sz="2000" dirty="0" smtClean="0"/>
              <a:t> права</a:t>
            </a:r>
            <a:endParaRPr lang="ru-RU" sz="2000" dirty="0"/>
          </a:p>
        </p:txBody>
      </p:sp>
      <p:pic>
        <p:nvPicPr>
          <p:cNvPr id="1026" name="Picture 2" descr="http://www.lonckoho.lviv.ua/uploads/2011/12/6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52191">
            <a:off x="6016748" y="4102115"/>
            <a:ext cx="2757006" cy="2205606"/>
          </a:xfrm>
          <a:prstGeom prst="rect">
            <a:avLst/>
          </a:prstGeom>
          <a:noFill/>
        </p:spPr>
      </p:pic>
      <p:pic>
        <p:nvPicPr>
          <p:cNvPr id="1028" name="Picture 4" descr="http://www.xn--80ahwkehdief.com/images/shoptypeaproducts/products/genotsid-kozitskiy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314" y="3429000"/>
            <a:ext cx="239790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124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8424936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i="1" dirty="0"/>
              <a:t>а) вбивство </a:t>
            </a:r>
            <a:r>
              <a:rPr lang="ru-RU" sz="2000" i="1" dirty="0" err="1"/>
              <a:t>членів</a:t>
            </a:r>
            <a:r>
              <a:rPr lang="ru-RU" sz="2000" i="1" dirty="0"/>
              <a:t> </a:t>
            </a:r>
            <a:r>
              <a:rPr lang="ru-RU" sz="2000" i="1" dirty="0" err="1"/>
              <a:t>цієї</a:t>
            </a:r>
            <a:r>
              <a:rPr lang="ru-RU" sz="2000" i="1" dirty="0"/>
              <a:t> </a:t>
            </a:r>
            <a:r>
              <a:rPr lang="ru-RU" sz="2000" i="1" dirty="0" err="1"/>
              <a:t>групи</a:t>
            </a:r>
            <a:r>
              <a:rPr lang="ru-RU" sz="2000" i="1" dirty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i="1" dirty="0" smtClean="0"/>
              <a:t>б</a:t>
            </a:r>
            <a:r>
              <a:rPr lang="en-US" sz="2000" i="1" dirty="0" smtClean="0"/>
              <a:t>) </a:t>
            </a:r>
            <a:r>
              <a:rPr lang="ru-RU" sz="2000" i="1" dirty="0" err="1"/>
              <a:t>нанесення</a:t>
            </a:r>
            <a:r>
              <a:rPr lang="ru-RU" sz="2000" i="1" dirty="0"/>
              <a:t> тяжких </a:t>
            </a:r>
            <a:r>
              <a:rPr lang="ru-RU" sz="2000" i="1" dirty="0" err="1"/>
              <a:t>тілесних</a:t>
            </a:r>
            <a:r>
              <a:rPr lang="ru-RU" sz="2000" i="1" dirty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психічних</a:t>
            </a:r>
            <a:r>
              <a:rPr lang="ru-RU" sz="2000" i="1" dirty="0"/>
              <a:t> </a:t>
            </a:r>
            <a:r>
              <a:rPr lang="ru-RU" sz="2000" i="1" dirty="0" err="1"/>
              <a:t>ушкоджень</a:t>
            </a:r>
            <a:r>
              <a:rPr lang="ru-RU" sz="2000" i="1" dirty="0"/>
              <a:t> членам </a:t>
            </a:r>
            <a:r>
              <a:rPr lang="ru-RU" sz="2000" i="1" dirty="0" err="1"/>
              <a:t>такої</a:t>
            </a:r>
            <a:r>
              <a:rPr lang="ru-RU" sz="2000" i="1" dirty="0"/>
              <a:t> </a:t>
            </a:r>
            <a:r>
              <a:rPr lang="ru-RU" sz="2000" i="1" dirty="0" err="1"/>
              <a:t>групи</a:t>
            </a:r>
            <a:r>
              <a:rPr lang="ru-RU" sz="2000" i="1" dirty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i="1" dirty="0"/>
              <a:t>в</a:t>
            </a:r>
            <a:r>
              <a:rPr lang="en-US" sz="2000" i="1" dirty="0" smtClean="0"/>
              <a:t>) </a:t>
            </a:r>
            <a:r>
              <a:rPr lang="ru-RU" sz="2000" i="1" dirty="0" err="1"/>
              <a:t>навмисне</a:t>
            </a:r>
            <a:r>
              <a:rPr lang="ru-RU" sz="2000" i="1" dirty="0"/>
              <a:t> </a:t>
            </a:r>
            <a:r>
              <a:rPr lang="ru-RU" sz="2000" i="1" dirty="0" err="1"/>
              <a:t>створення</a:t>
            </a:r>
            <a:r>
              <a:rPr lang="ru-RU" sz="2000" i="1" dirty="0"/>
              <a:t> членам </a:t>
            </a:r>
            <a:r>
              <a:rPr lang="ru-RU" sz="2000" i="1" dirty="0" err="1"/>
              <a:t>групи</a:t>
            </a:r>
            <a:r>
              <a:rPr lang="ru-RU" sz="2000" i="1" dirty="0"/>
              <a:t> </a:t>
            </a:r>
            <a:r>
              <a:rPr lang="ru-RU" sz="2000" i="1" dirty="0" err="1"/>
              <a:t>життєвих</a:t>
            </a:r>
            <a:r>
              <a:rPr lang="ru-RU" sz="2000" i="1" dirty="0"/>
              <a:t> умов, </a:t>
            </a:r>
            <a:r>
              <a:rPr lang="ru-RU" sz="2000" i="1" dirty="0" err="1"/>
              <a:t>які</a:t>
            </a:r>
            <a:r>
              <a:rPr lang="ru-RU" sz="2000" i="1" dirty="0"/>
              <a:t> </a:t>
            </a:r>
            <a:r>
              <a:rPr lang="ru-RU" sz="2000" i="1" dirty="0" err="1"/>
              <a:t>розраховані</a:t>
            </a:r>
            <a:r>
              <a:rPr lang="ru-RU" sz="2000" i="1" dirty="0"/>
              <a:t> на </a:t>
            </a:r>
            <a:r>
              <a:rPr lang="ru-RU" sz="2000" i="1" dirty="0" err="1" smtClean="0"/>
              <a:t>повне</a:t>
            </a:r>
            <a:endParaRPr lang="ru-RU" sz="2000" i="1" dirty="0" smtClean="0"/>
          </a:p>
          <a:p>
            <a:r>
              <a:rPr lang="ru-RU" sz="2000" i="1" dirty="0" smtClean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 smtClean="0"/>
              <a:t>часткове</a:t>
            </a:r>
            <a:r>
              <a:rPr lang="ru-RU" sz="2000" i="1" dirty="0"/>
              <a:t> </a:t>
            </a:r>
            <a:r>
              <a:rPr lang="ru-RU" sz="2000" i="1" dirty="0" err="1" smtClean="0"/>
              <a:t>знищення</a:t>
            </a:r>
            <a:r>
              <a:rPr lang="ru-RU" sz="2000" i="1" dirty="0" smtClean="0"/>
              <a:t> </a:t>
            </a:r>
            <a:r>
              <a:rPr lang="ru-RU" sz="2000" i="1" dirty="0" err="1"/>
              <a:t>групи</a:t>
            </a:r>
            <a:r>
              <a:rPr lang="ru-RU" sz="2000" i="1" dirty="0"/>
              <a:t>;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i="1" dirty="0"/>
              <a:t>г</a:t>
            </a:r>
            <a:r>
              <a:rPr lang="en-US" sz="2000" i="1" dirty="0" smtClean="0"/>
              <a:t>) </a:t>
            </a:r>
            <a:r>
              <a:rPr lang="ru-RU" sz="2000" i="1" dirty="0"/>
              <a:t>дії, </a:t>
            </a:r>
            <a:r>
              <a:rPr lang="ru-RU" sz="2000" i="1" dirty="0" err="1"/>
              <a:t>розраховані</a:t>
            </a:r>
            <a:r>
              <a:rPr lang="ru-RU" sz="2000" i="1" dirty="0"/>
              <a:t> на </a:t>
            </a:r>
            <a:r>
              <a:rPr lang="ru-RU" sz="2000" i="1" dirty="0" err="1"/>
              <a:t>унеможливлення</a:t>
            </a:r>
            <a:r>
              <a:rPr lang="ru-RU" sz="2000" i="1" dirty="0"/>
              <a:t> </a:t>
            </a:r>
            <a:r>
              <a:rPr lang="ru-RU" sz="2000" i="1" dirty="0" err="1"/>
              <a:t>народження</a:t>
            </a:r>
            <a:r>
              <a:rPr lang="ru-RU" sz="2000" i="1" dirty="0"/>
              <a:t> </a:t>
            </a:r>
            <a:r>
              <a:rPr lang="ru-RU" sz="2000" i="1" dirty="0" err="1"/>
              <a:t>дітей</a:t>
            </a:r>
            <a:r>
              <a:rPr lang="ru-RU" sz="2000" i="1" dirty="0"/>
              <a:t> в </a:t>
            </a:r>
            <a:r>
              <a:rPr lang="ru-RU" sz="2000" i="1" dirty="0" err="1"/>
              <a:t>середовищі</a:t>
            </a:r>
            <a:r>
              <a:rPr lang="ru-RU" sz="2000" i="1" dirty="0"/>
              <a:t> </a:t>
            </a:r>
            <a:r>
              <a:rPr lang="ru-RU" sz="2000" i="1" dirty="0" err="1" smtClean="0"/>
              <a:t>групи</a:t>
            </a:r>
            <a:r>
              <a:rPr lang="ru-RU" sz="2000" i="1" dirty="0" smtClean="0"/>
              <a:t>;</a:t>
            </a:r>
            <a:endParaRPr lang="ru-RU" sz="2000" dirty="0"/>
          </a:p>
          <a:p>
            <a:r>
              <a:rPr lang="ru-RU" sz="2000" i="1" dirty="0" err="1" smtClean="0"/>
              <a:t>д</a:t>
            </a:r>
            <a:r>
              <a:rPr lang="ru-RU" sz="2000" i="1" dirty="0" smtClean="0"/>
              <a:t>) </a:t>
            </a:r>
            <a:r>
              <a:rPr lang="ru-RU" sz="2000" i="1" dirty="0" err="1"/>
              <a:t>насильницька</a:t>
            </a:r>
            <a:r>
              <a:rPr lang="ru-RU" sz="2000" i="1" dirty="0"/>
              <a:t> передача </a:t>
            </a:r>
            <a:r>
              <a:rPr lang="ru-RU" sz="2000" i="1" dirty="0" err="1"/>
              <a:t>дітей</a:t>
            </a:r>
            <a:r>
              <a:rPr lang="ru-RU" sz="2000" i="1" dirty="0"/>
              <a:t> </a:t>
            </a:r>
            <a:r>
              <a:rPr lang="ru-RU" sz="2000" i="1" dirty="0" err="1"/>
              <a:t>цієї</a:t>
            </a:r>
            <a:r>
              <a:rPr lang="ru-RU" sz="2000" i="1" dirty="0"/>
              <a:t> </a:t>
            </a:r>
            <a:r>
              <a:rPr lang="ru-RU" sz="2000" i="1" dirty="0" err="1"/>
              <a:t>групи</a:t>
            </a:r>
            <a:r>
              <a:rPr lang="ru-RU" sz="2000" i="1" dirty="0"/>
              <a:t> </a:t>
            </a:r>
            <a:r>
              <a:rPr lang="ru-RU" sz="2000" i="1" dirty="0" err="1"/>
              <a:t>іншій</a:t>
            </a:r>
            <a:r>
              <a:rPr lang="ru-RU" sz="2000" i="1" dirty="0"/>
              <a:t> </a:t>
            </a:r>
            <a:r>
              <a:rPr lang="ru-RU" sz="2000" i="1" dirty="0" err="1"/>
              <a:t>групі</a:t>
            </a:r>
            <a:r>
              <a:rPr lang="ru-RU" sz="2000" i="1" dirty="0"/>
              <a:t>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404664"/>
            <a:ext cx="878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Геноци́д</a:t>
            </a:r>
            <a:r>
              <a:rPr lang="vi-VN" sz="3200" dirty="0"/>
              <a:t> </a:t>
            </a:r>
            <a:r>
              <a:rPr lang="vi-VN" sz="2000" dirty="0"/>
              <a:t>— </a:t>
            </a:r>
            <a:r>
              <a:rPr lang="vi-VN" sz="2000" dirty="0" smtClean="0"/>
              <a:t>цілеспрямовані </a:t>
            </a:r>
            <a:r>
              <a:rPr lang="vi-VN" sz="2000" dirty="0"/>
              <a:t>дії з метою знищення повністю або </a:t>
            </a:r>
            <a:r>
              <a:rPr lang="vi-VN" sz="2000" dirty="0" smtClean="0"/>
              <a:t>частково</a:t>
            </a:r>
            <a:endParaRPr lang="uk-UA" sz="2000" dirty="0" smtClean="0"/>
          </a:p>
          <a:p>
            <a:r>
              <a:rPr lang="vi-VN" sz="2000" dirty="0" smtClean="0"/>
              <a:t> </a:t>
            </a:r>
            <a:r>
              <a:rPr lang="vi-VN" sz="2000" dirty="0"/>
              <a:t>окремих груп населення чи </a:t>
            </a:r>
            <a:r>
              <a:rPr lang="vi-VN" sz="2000" dirty="0" smtClean="0"/>
              <a:t>цілих</a:t>
            </a:r>
            <a:r>
              <a:rPr lang="uk-UA" sz="2000" dirty="0" smtClean="0"/>
              <a:t> народів</a:t>
            </a:r>
            <a:r>
              <a:rPr lang="vi-VN" sz="2000" dirty="0"/>
              <a:t> за </a:t>
            </a:r>
            <a:r>
              <a:rPr lang="uk-UA" sz="2000" u="sng" dirty="0" smtClean="0">
                <a:solidFill>
                  <a:schemeClr val="bg1"/>
                </a:solidFill>
              </a:rPr>
              <a:t>національними</a:t>
            </a:r>
            <a:r>
              <a:rPr lang="vi-VN" sz="2000" dirty="0" smtClean="0"/>
              <a:t>,</a:t>
            </a:r>
            <a:r>
              <a:rPr lang="uk-UA" sz="2000" dirty="0" smtClean="0"/>
              <a:t> </a:t>
            </a:r>
            <a:r>
              <a:rPr lang="uk-UA" sz="2000" u="sng" dirty="0" smtClean="0">
                <a:solidFill>
                  <a:schemeClr val="bg1"/>
                </a:solidFill>
              </a:rPr>
              <a:t>етнічними</a:t>
            </a:r>
            <a:r>
              <a:rPr lang="vi-VN" sz="2000" dirty="0" smtClean="0"/>
              <a:t>,</a:t>
            </a:r>
            <a:r>
              <a:rPr lang="uk-UA" sz="2000" dirty="0" smtClean="0"/>
              <a:t> </a:t>
            </a:r>
          </a:p>
          <a:p>
            <a:r>
              <a:rPr lang="uk-UA" sz="2000" u="sng" dirty="0" smtClean="0">
                <a:solidFill>
                  <a:schemeClr val="bg1"/>
                </a:solidFill>
              </a:rPr>
              <a:t>расовими</a:t>
            </a:r>
            <a:r>
              <a:rPr lang="vi-VN" sz="2000" dirty="0" smtClean="0"/>
              <a:t> </a:t>
            </a:r>
            <a:r>
              <a:rPr lang="vi-VN" sz="2000" dirty="0"/>
              <a:t> </a:t>
            </a:r>
            <a:r>
              <a:rPr lang="vi-VN" sz="2000" dirty="0" smtClean="0"/>
              <a:t>або</a:t>
            </a:r>
            <a:r>
              <a:rPr lang="vi-VN" sz="2000" u="sng" dirty="0">
                <a:solidFill>
                  <a:schemeClr val="bg1"/>
                </a:solidFill>
              </a:rPr>
              <a:t> </a:t>
            </a:r>
            <a:r>
              <a:rPr lang="uk-UA" sz="2000" u="sng" dirty="0" smtClean="0">
                <a:solidFill>
                  <a:schemeClr val="bg1"/>
                </a:solidFill>
              </a:rPr>
              <a:t>релігійними</a:t>
            </a:r>
            <a:r>
              <a:rPr lang="vi-VN" sz="2000" dirty="0"/>
              <a:t> мотивами. До таких дій належать: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548680"/>
            <a:ext cx="66347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dirty="0" smtClean="0"/>
              <a:t>ГЕНОЦИД.УКРАЇНА</a:t>
            </a:r>
          </a:p>
          <a:p>
            <a:endParaRPr lang="ru-RU" dirty="0"/>
          </a:p>
        </p:txBody>
      </p:sp>
      <p:pic>
        <p:nvPicPr>
          <p:cNvPr id="33794" name="Picture 2" descr="http://ukrainianvancouver.com/wp-content/uploads/2014/12/0_1b38a_c140d76a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13676">
            <a:off x="319964" y="1953958"/>
            <a:ext cx="3639855" cy="25260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1484784"/>
            <a:ext cx="4572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З особливою жорстокістю і цілеспрямованістю відбувалося нищення українців у часи панування імперії зла – СССР. Це були свідомо організовані акції з боку комуністичної метрополії, яка, окупувавши Україну, одразу стала на шлях тоталітаризму – найжорстокішого покарання непокірних, усіх, хто намагався чинити опір окупаційній владі</a:t>
            </a:r>
            <a:r>
              <a:rPr lang="uk-UA" sz="2400" dirty="0" smtClean="0"/>
              <a:t>.</a:t>
            </a:r>
          </a:p>
          <a:p>
            <a:endParaRPr lang="ru-RU" dirty="0"/>
          </a:p>
        </p:txBody>
      </p:sp>
      <p:pic>
        <p:nvPicPr>
          <p:cNvPr id="6" name="Picture 4" descr="http://kor.ill.in.ua/m/610x385/1536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8622">
            <a:off x="383387" y="4557852"/>
            <a:ext cx="2822147" cy="1975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6632"/>
            <a:ext cx="45902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</a:rPr>
              <a:t>З особливою жорстокістю і цілеспрямованістю відбувалося нищення українців у часи панування імперії зла – СССР. Це були свідомо організовані акції з боку комуністичної метрополії, яка, окупувавши Україну, одразу стала на шлях тоталітаризму – найжорстокішого покарання непокірних, усіх, хто намагався чинити опір окупаційній владі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663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Стосовно української людності політика геноциду й етноциду активно здійснювалася у </a:t>
            </a:r>
            <a:r>
              <a:rPr lang="ru-RU" dirty="0" smtClean="0"/>
              <a:t>ХХ ст.</a:t>
            </a:r>
            <a:r>
              <a:rPr lang="ru-RU" dirty="0"/>
              <a:t> Ознаки геноциду мають дії урядів різних країн стосовно кримських татар, українських німців, українських поляків, українських циган, українських греків, українських болгар, українських росіян. Але наймасовішим було вбивство голодом </a:t>
            </a:r>
            <a:r>
              <a:rPr lang="ru-RU" dirty="0" smtClean="0"/>
              <a:t>етнічних</a:t>
            </a:r>
            <a:r>
              <a:rPr lang="ru-RU" dirty="0"/>
              <a:t> </a:t>
            </a:r>
            <a:r>
              <a:rPr lang="ru-RU" dirty="0" smtClean="0"/>
              <a:t>українців</a:t>
            </a:r>
            <a:r>
              <a:rPr lang="ru-RU" dirty="0"/>
              <a:t> </a:t>
            </a:r>
            <a:r>
              <a:rPr lang="ru-RU" dirty="0" smtClean="0"/>
              <a:t>СРСР</a:t>
            </a:r>
            <a:r>
              <a:rPr lang="ru-RU" dirty="0"/>
              <a:t> (в </a:t>
            </a:r>
            <a:r>
              <a:rPr lang="ru-RU" dirty="0" smtClean="0"/>
              <a:t>УРСР</a:t>
            </a:r>
            <a:r>
              <a:rPr lang="ru-RU" dirty="0"/>
              <a:t> </a:t>
            </a:r>
            <a:r>
              <a:rPr lang="ru-RU" dirty="0" smtClean="0"/>
              <a:t>та РРФСР) </a:t>
            </a:r>
            <a:r>
              <a:rPr lang="ru-RU" dirty="0"/>
              <a:t>у 1932–1933 роках. Це тривалий час замовчувалося і не визнавалося. Тепер про нього більше дізналися широкі верстви українського суспільства. </a:t>
            </a:r>
            <a:r>
              <a:rPr lang="ru-RU" dirty="0" smtClean="0"/>
              <a:t>Голодомор</a:t>
            </a:r>
            <a:r>
              <a:rPr lang="ru-RU" dirty="0"/>
              <a:t> поволі визнається іншими націями саме геноцидом. Інший геноцид на території </a:t>
            </a:r>
            <a:r>
              <a:rPr lang="ru-RU" dirty="0" smtClean="0"/>
              <a:t>Європи, </a:t>
            </a:r>
            <a:r>
              <a:rPr lang="ru-RU" dirty="0"/>
              <a:t>що призвів до масових жертв, вчинено стосовно євреїв, зокрема українських євреїв. Він відбувався в інший </a:t>
            </a:r>
            <a:r>
              <a:rPr lang="ru-RU" dirty="0" smtClean="0"/>
              <a:t>спосіб </a:t>
            </a:r>
            <a:r>
              <a:rPr lang="ru-RU" dirty="0"/>
              <a:t>(розстріл, спалення) і відомий як  </a:t>
            </a:r>
            <a:r>
              <a:rPr lang="ru-RU" dirty="0" smtClean="0"/>
              <a:t>«голокост»</a:t>
            </a:r>
            <a:endParaRPr lang="ru-RU" dirty="0"/>
          </a:p>
        </p:txBody>
      </p:sp>
      <p:pic>
        <p:nvPicPr>
          <p:cNvPr id="32776" name="Picture 8" descr="http://www.memory.gov.ua/sites/default/files/userupload/buklet_holodomor_uk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43200"/>
            <a:ext cx="2460360" cy="35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0"/>
            <a:ext cx="8306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Як все </a:t>
            </a:r>
            <a:r>
              <a:rPr lang="ru-RU" sz="3600" dirty="0" err="1" smtClean="0">
                <a:solidFill>
                  <a:schemeClr val="bg1"/>
                </a:solidFill>
              </a:rPr>
              <a:t>починалося</a:t>
            </a:r>
            <a:r>
              <a:rPr lang="ru-RU" sz="3600" dirty="0" smtClean="0">
                <a:solidFill>
                  <a:schemeClr val="bg1"/>
                </a:solidFill>
              </a:rPr>
              <a:t>. </a:t>
            </a:r>
            <a:r>
              <a:rPr lang="ru-RU" sz="3600" dirty="0" err="1" smtClean="0"/>
              <a:t>Об’єкт</a:t>
            </a:r>
            <a:r>
              <a:rPr lang="ru-RU" sz="3600" dirty="0" smtClean="0"/>
              <a:t> </a:t>
            </a:r>
            <a:r>
              <a:rPr lang="ru-RU" sz="3600" dirty="0" err="1" smtClean="0"/>
              <a:t>огляду</a:t>
            </a:r>
            <a:r>
              <a:rPr lang="ru-RU" sz="3600" dirty="0" smtClean="0"/>
              <a:t> – </a:t>
            </a:r>
            <a:r>
              <a:rPr lang="ru-RU" sz="3600" dirty="0" err="1" smtClean="0"/>
              <a:t>євреї</a:t>
            </a:r>
            <a:endParaRPr lang="ru-RU" sz="36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620688"/>
            <a:ext cx="79399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Свій шлях до диктатури Адольф Гітлер почав в 1919 р., приєднавшись</a:t>
            </a: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до невеликого політичного угрупування націонал-соціалістів, що виникла в Мюнхені. Незабаром він став керівником партії, однією з програмних цілей якої був проголошений державний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антисемітизм . Економічна депресія, крайній націоналізм як реакція на поразку у Першій світовій війні, революційні потрясіння, розчарування в демократії пробудили в багатьох німців агресивний націоналізм.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В кінці червня 1908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офіцери-младотурки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підняли загальне повстання: до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младотурків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приєдналися повстанці-греки, македонці, албанці, болгари. Вірмени з радістю зустріли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тих. вважаючи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, що всім бідам і непосильного гніту покладено край. Гасла </a:t>
            </a:r>
            <a:r>
              <a:rPr lang="uk-UA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про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загальну рівність і братерство народів імперії знайшли найбільший позитивний відгук серед вірменського населення. Ейфорія вірмен тривала недовго. Заколот, піднятий прихильниками султана 31 березня (13 квітня) 1909 р. в Константинополі, збігся з новою хвилею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антивірменских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погромів в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Кілікії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. Перший погром почався в Адані, потім погроми перекинулися на інші міста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Аданського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та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Алепського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вілайєтів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. Послані для підтримки порядку війська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младотурків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з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Румелії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не тільки не захистили вірмен, але разом з погромниками взяли участь у пограбуваннях та вбивствах. Підсумок різанини в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Кілікії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– 30.000 загиблих. Багато дослідників дотримуються думки, що організаторами різанини були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младотурки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або, принаймні, представники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младотурецької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влади в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Аданському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вілайєті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s101.www.ex.ua/show/10978677/10978677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333750" cy="44767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97152"/>
            <a:ext cx="4211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Навесні</a:t>
            </a:r>
            <a:r>
              <a:rPr lang="ru-RU" dirty="0"/>
              <a:t> 1933-го </a:t>
            </a:r>
            <a:r>
              <a:rPr lang="ru-RU" dirty="0" err="1"/>
              <a:t>від</a:t>
            </a:r>
            <a:r>
              <a:rPr lang="ru-RU" dirty="0"/>
              <a:t> голоду </a:t>
            </a:r>
            <a:r>
              <a:rPr lang="ru-RU" dirty="0" err="1"/>
              <a:t>вмирали</a:t>
            </a:r>
            <a:r>
              <a:rPr lang="ru-RU" dirty="0"/>
              <a:t> 17 людей </a:t>
            </a:r>
            <a:r>
              <a:rPr lang="ru-RU" dirty="0" err="1"/>
              <a:t>щохвилини</a:t>
            </a:r>
            <a:r>
              <a:rPr lang="ru-RU" dirty="0"/>
              <a:t>, 1000 – </a:t>
            </a:r>
            <a:r>
              <a:rPr lang="ru-RU" dirty="0" err="1"/>
              <a:t>щогодини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25 </a:t>
            </a:r>
            <a:r>
              <a:rPr lang="ru-RU" dirty="0" err="1"/>
              <a:t>тисяч</a:t>
            </a:r>
            <a:r>
              <a:rPr lang="ru-RU" dirty="0"/>
              <a:t> – </a:t>
            </a:r>
            <a:r>
              <a:rPr lang="ru-RU" dirty="0" err="1"/>
              <a:t>щодня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35846" name="Picture 6" descr="голодомор цікаві відомос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0"/>
            <a:ext cx="3995936" cy="2617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25649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/>
              <a:t>загиблих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голодомору — </a:t>
            </a:r>
            <a:r>
              <a:rPr lang="ru-RU" dirty="0" err="1"/>
              <a:t>діти</a:t>
            </a:r>
            <a:r>
              <a:rPr lang="ru-RU" dirty="0"/>
              <a:t>! </a:t>
            </a:r>
            <a:r>
              <a:rPr lang="ru-RU" dirty="0" err="1"/>
              <a:t>Українці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 </a:t>
            </a:r>
            <a:r>
              <a:rPr lang="ru-RU" dirty="0" err="1"/>
              <a:t>місяців</a:t>
            </a:r>
            <a:r>
              <a:rPr lang="ru-RU" dirty="0"/>
              <a:t> до 17 </a:t>
            </a:r>
            <a:r>
              <a:rPr lang="ru-RU" dirty="0" err="1"/>
              <a:t>років</a:t>
            </a:r>
            <a:r>
              <a:rPr lang="ru-RU" dirty="0"/>
              <a:t> становили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жертв Голодомору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35848" name="Picture 8" descr="голодомор цікаві фак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1359" y="3789040"/>
            <a:ext cx="2522641" cy="2495370"/>
          </a:xfrm>
          <a:prstGeom prst="rect">
            <a:avLst/>
          </a:prstGeom>
          <a:noFill/>
        </p:spPr>
      </p:pic>
      <p:pic>
        <p:nvPicPr>
          <p:cNvPr id="35850" name="Picture 10" descr="http://www.genocide-museum.am/eng/img/Near-East-Relief/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1017">
            <a:off x="4143965" y="3809414"/>
            <a:ext cx="2741583" cy="250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0"/>
            <a:ext cx="4503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ЖЕРТВИ</a:t>
            </a:r>
            <a:endParaRPr lang="ru-RU" sz="80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02578"/>
            <a:ext cx="37626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Скільки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загинуло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голодомору 1932-1933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важко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сказати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адже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СРСР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знищували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сліди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своєї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жорстокої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політики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проти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українців.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Архівні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дані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загиблих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часу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знищені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 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сфальсифіковані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Загиблим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результаті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голоду в мартиролог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масово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приписували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смерть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серцевих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хвороб,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або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будь-яких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інших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не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пов’язаних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виснаженням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організму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Вже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зараз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знаходять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свідоцтва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про смерть людей, де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вказана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неймовірна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причина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смерті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українець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»… 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цей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час гинули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цілі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сім’ї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людей,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які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той час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були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основному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багатодітні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багатьох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було по 10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дітей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Українські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історики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називають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різну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жертв Голодомору. При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прийнято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враховувати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потенційна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народжених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українців. У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цьому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випадку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цифра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сягає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12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мільйонів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Безпосередньо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період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1932-1933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років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загинуло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4 до 8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мільйонів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чоловік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en-US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6866" name="Picture 2" descr="http://uarp.org/upload/video/wysiwyg3/test/001_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6027">
            <a:off x="6104305" y="853248"/>
            <a:ext cx="2855085" cy="1928639"/>
          </a:xfrm>
          <a:prstGeom prst="rect">
            <a:avLst/>
          </a:prstGeom>
          <a:noFill/>
        </p:spPr>
      </p:pic>
      <p:pic>
        <p:nvPicPr>
          <p:cNvPr id="36868" name="Picture 4" descr="http://i.i.ua/photo/images/pic/0/8/99680_5ccc2e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7119">
            <a:off x="5722444" y="3045937"/>
            <a:ext cx="2774082" cy="1972681"/>
          </a:xfrm>
          <a:prstGeom prst="rect">
            <a:avLst/>
          </a:prstGeom>
          <a:noFill/>
        </p:spPr>
      </p:pic>
      <p:pic>
        <p:nvPicPr>
          <p:cNvPr id="36870" name="Picture 6" descr="http://img.narodna.pravda.com.ua/images/doc/f/2/f2d39-g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66330">
            <a:off x="4980713" y="4588745"/>
            <a:ext cx="2095500" cy="1724025"/>
          </a:xfrm>
          <a:prstGeom prst="rect">
            <a:avLst/>
          </a:prstGeom>
          <a:noFill/>
        </p:spPr>
      </p:pic>
      <p:pic>
        <p:nvPicPr>
          <p:cNvPr id="36872" name="Picture 8" descr="https://encrypted-tbn1.gstatic.com/images?q=tbn:ANd9GcSeCYifs78iw3AUO9Hln3-FqZVsAJLvds1tAgwUcso2Crh4onV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1683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216</TotalTime>
  <Words>1087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Геноцид XX століття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XX століття</dc:title>
  <dc:creator>User</dc:creator>
  <cp:lastModifiedBy>Марина</cp:lastModifiedBy>
  <cp:revision>24</cp:revision>
  <dcterms:created xsi:type="dcterms:W3CDTF">2016-04-03T13:05:27Z</dcterms:created>
  <dcterms:modified xsi:type="dcterms:W3CDTF">2016-04-15T10:49:26Z</dcterms:modified>
</cp:coreProperties>
</file>