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5" r:id="rId2"/>
    <p:sldId id="269" r:id="rId3"/>
    <p:sldId id="270" r:id="rId4"/>
    <p:sldId id="268" r:id="rId5"/>
    <p:sldId id="256" r:id="rId6"/>
    <p:sldId id="274" r:id="rId7"/>
    <p:sldId id="261" r:id="rId8"/>
    <p:sldId id="262" r:id="rId9"/>
    <p:sldId id="276" r:id="rId10"/>
    <p:sldId id="277" r:id="rId11"/>
    <p:sldId id="278" r:id="rId12"/>
    <p:sldId id="283" r:id="rId13"/>
    <p:sldId id="281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  <a:srgbClr val="8E0000"/>
    <a:srgbClr val="800000"/>
    <a:srgbClr val="BE8114"/>
    <a:srgbClr val="83E183"/>
    <a:srgbClr val="62D862"/>
    <a:srgbClr val="33CC33"/>
    <a:srgbClr val="A03E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>
      <p:cViewPr>
        <p:scale>
          <a:sx n="98" d="100"/>
          <a:sy n="98" d="100"/>
        </p:scale>
        <p:origin x="-5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440635011410329E-2"/>
          <c:y val="0.10601690651955192"/>
          <c:w val="0.9175593649885897"/>
          <c:h val="0.573381876222345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Доросле населення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Лист1!$A$2:$A$12</c:f>
              <c:strCache>
                <c:ptCount val="11"/>
                <c:pt idx="0">
                  <c:v>Бердянська </c:v>
                </c:pt>
                <c:pt idx="1">
                  <c:v>Забаринська  </c:v>
                </c:pt>
                <c:pt idx="2">
                  <c:v>Зачепилівська  </c:v>
                </c:pt>
                <c:pt idx="3">
                  <c:v>Леб’язька  </c:v>
                </c:pt>
                <c:pt idx="4">
                  <c:v>Миколаївська </c:v>
                </c:pt>
                <c:pt idx="5">
                  <c:v>Новомажарівська  </c:v>
                </c:pt>
                <c:pt idx="6">
                  <c:v>Новоселівська  </c:v>
                </c:pt>
                <c:pt idx="7">
                  <c:v>Орчицька</c:v>
                </c:pt>
                <c:pt idx="8">
                  <c:v>Руновщинська  </c:v>
                </c:pt>
                <c:pt idx="9">
                  <c:v>Сомівська  </c:v>
                </c:pt>
                <c:pt idx="10">
                  <c:v>Чернещинська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127</c:v>
                </c:pt>
                <c:pt idx="1">
                  <c:v>45</c:v>
                </c:pt>
                <c:pt idx="2">
                  <c:v>131</c:v>
                </c:pt>
                <c:pt idx="3">
                  <c:v>454</c:v>
                </c:pt>
                <c:pt idx="4">
                  <c:v>205</c:v>
                </c:pt>
                <c:pt idx="5">
                  <c:v>447</c:v>
                </c:pt>
                <c:pt idx="6">
                  <c:v>280</c:v>
                </c:pt>
                <c:pt idx="7">
                  <c:v>573</c:v>
                </c:pt>
                <c:pt idx="8">
                  <c:v>339</c:v>
                </c:pt>
                <c:pt idx="9">
                  <c:v>231</c:v>
                </c:pt>
                <c:pt idx="10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Діти  </c:v>
                </c:pt>
              </c:strCache>
            </c:strRef>
          </c:tx>
          <c:spPr>
            <a:solidFill>
              <a:srgbClr val="800000"/>
            </a:solidFill>
          </c:spPr>
          <c:cat>
            <c:strRef>
              <c:f>Лист1!$A$2:$A$12</c:f>
              <c:strCache>
                <c:ptCount val="11"/>
                <c:pt idx="0">
                  <c:v>Бердянська </c:v>
                </c:pt>
                <c:pt idx="1">
                  <c:v>Забаринська  </c:v>
                </c:pt>
                <c:pt idx="2">
                  <c:v>Зачепилівська  </c:v>
                </c:pt>
                <c:pt idx="3">
                  <c:v>Леб’язька  </c:v>
                </c:pt>
                <c:pt idx="4">
                  <c:v>Миколаївська </c:v>
                </c:pt>
                <c:pt idx="5">
                  <c:v>Новомажарівська  </c:v>
                </c:pt>
                <c:pt idx="6">
                  <c:v>Новоселівська  </c:v>
                </c:pt>
                <c:pt idx="7">
                  <c:v>Орчицька</c:v>
                </c:pt>
                <c:pt idx="8">
                  <c:v>Руновщинська  </c:v>
                </c:pt>
                <c:pt idx="9">
                  <c:v>Сомівська  </c:v>
                </c:pt>
                <c:pt idx="10">
                  <c:v>Чернещинська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87</c:v>
                </c:pt>
                <c:pt idx="1">
                  <c:v>33</c:v>
                </c:pt>
                <c:pt idx="2">
                  <c:v>95</c:v>
                </c:pt>
                <c:pt idx="3">
                  <c:v>397</c:v>
                </c:pt>
                <c:pt idx="4">
                  <c:v>161</c:v>
                </c:pt>
                <c:pt idx="5">
                  <c:v>327</c:v>
                </c:pt>
                <c:pt idx="6">
                  <c:v>212</c:v>
                </c:pt>
                <c:pt idx="7">
                  <c:v>336</c:v>
                </c:pt>
                <c:pt idx="8">
                  <c:v>185</c:v>
                </c:pt>
                <c:pt idx="9">
                  <c:v>121</c:v>
                </c:pt>
                <c:pt idx="10">
                  <c:v>73</c:v>
                </c:pt>
              </c:numCache>
            </c:numRef>
          </c:val>
        </c:ser>
        <c:gapWidth val="61"/>
        <c:gapDepth val="24"/>
        <c:shape val="cylinder"/>
        <c:axId val="89315968"/>
        <c:axId val="90046848"/>
        <c:axId val="0"/>
      </c:bar3DChart>
      <c:catAx>
        <c:axId val="89315968"/>
        <c:scaling>
          <c:orientation val="minMax"/>
        </c:scaling>
        <c:axPos val="b"/>
        <c:majorGridlines>
          <c:spPr>
            <a:ln w="9523"/>
          </c:spPr>
        </c:majorGridlines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90046848"/>
        <c:crosses val="autoZero"/>
        <c:auto val="1"/>
        <c:lblAlgn val="ctr"/>
        <c:lblOffset val="100"/>
      </c:catAx>
      <c:valAx>
        <c:axId val="9004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315968"/>
        <c:crosses val="autoZero"/>
        <c:crossBetween val="between"/>
      </c:valAx>
      <c:spPr>
        <a:noFill/>
        <a:ln w="25395">
          <a:noFill/>
        </a:ln>
      </c:spPr>
    </c:plotArea>
    <c:legend>
      <c:legendPos val="t"/>
      <c:layout/>
      <c:spPr>
        <a:noFill/>
        <a:ln w="25395">
          <a:noFill/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8341-8484-496D-930F-2275E49027E4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7C5F-A4C5-448D-AD12-6B165C459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2C4F-C7AC-4FDF-9D35-2B6DB09436D1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F964-A3EB-41D4-90B6-967C8D17F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47AB-65D1-4694-8D38-DFBC3CDD6CD5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3A8B-EDBE-4429-858D-27529821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E80C-DE50-42AC-9AD5-29C56E679CE0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9D67-2579-4E57-9CD8-330A8B3D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79E3-E41E-4840-915D-B88B51E26598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9FC0-C870-41D1-A924-E71D61FB3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3626-C3FE-4DE4-8BA1-D90B63946425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8D91-4265-4241-87FB-4D85DEC23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3736-9059-4FD4-BF9B-ADCF2F18C848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1347-AA19-4970-B1EA-2422D27A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D89-5E39-44E4-A7E3-5599266ED5BB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8F5D-D3C6-4338-A088-C757F769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7966-8AE3-4045-A076-2A2362E409EA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0E61-DEDE-4A35-BDB2-47D55B0F7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9AC2-69DB-44ED-8C36-4289641AE695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C802-7682-4809-838F-425DC56F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D3D0-37B2-41D9-83FE-9A215C64912D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F62C-9324-4D7E-81E2-DD2F6A6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64EB3-2358-4FCD-9602-8EF9DF444A32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CF94C-C70A-4D4C-8A7B-394D7FF6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4" r:id="rId4"/>
    <p:sldLayoutId id="2147483963" r:id="rId5"/>
    <p:sldLayoutId id="2147483955" r:id="rId6"/>
    <p:sldLayoutId id="2147483956" r:id="rId7"/>
    <p:sldLayoutId id="2147483964" r:id="rId8"/>
    <p:sldLayoutId id="2147483957" r:id="rId9"/>
    <p:sldLayoutId id="2147483958" r:id="rId10"/>
    <p:sldLayoutId id="2147483959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4C0000"/>
                </a:solidFill>
              </a:rPr>
              <a:t>Всеукраїнський </a:t>
            </a:r>
            <a:r>
              <a:rPr lang="uk-UA" sz="2400" b="1" i="1" dirty="0" smtClean="0">
                <a:solidFill>
                  <a:srgbClr val="4C0000"/>
                </a:solidFill>
              </a:rPr>
              <a:t>відкритий інтерактивний </a:t>
            </a:r>
            <a:r>
              <a:rPr lang="uk-UA" sz="2400" b="1" i="1" dirty="0" smtClean="0">
                <a:solidFill>
                  <a:srgbClr val="4C0000"/>
                </a:solidFill>
              </a:rPr>
              <a:t>конкурс</a:t>
            </a:r>
            <a:br>
              <a:rPr lang="uk-UA" sz="2400" b="1" i="1" dirty="0" smtClean="0">
                <a:solidFill>
                  <a:srgbClr val="4C0000"/>
                </a:solidFill>
              </a:rPr>
            </a:br>
            <a:r>
              <a:rPr lang="uk-UA" sz="2400" b="1" i="1" dirty="0" smtClean="0">
                <a:solidFill>
                  <a:srgbClr val="4C0000"/>
                </a:solidFill>
              </a:rPr>
              <a:t>“МАН-ЮНІОР ДОСЛІДНИК”</a:t>
            </a:r>
            <a:endParaRPr lang="ru-RU" sz="2400" dirty="0">
              <a:solidFill>
                <a:srgbClr val="4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196975"/>
            <a:ext cx="4249737" cy="719138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i="1" dirty="0" smtClean="0">
                <a:solidFill>
                  <a:srgbClr val="4C0000"/>
                </a:solidFill>
                <a:latin typeface="+mj-lt"/>
              </a:rPr>
              <a:t>Номінація:</a:t>
            </a:r>
            <a:r>
              <a:rPr lang="en-US" sz="2400" b="1" i="1" dirty="0" smtClean="0">
                <a:solidFill>
                  <a:srgbClr val="4C0000"/>
                </a:solidFill>
                <a:latin typeface="+mj-lt"/>
              </a:rPr>
              <a:t> </a:t>
            </a:r>
            <a:r>
              <a:rPr lang="uk-UA" sz="2400" b="1" i="1" dirty="0" smtClean="0">
                <a:solidFill>
                  <a:srgbClr val="4C0000"/>
                </a:solidFill>
                <a:latin typeface="+mj-lt"/>
              </a:rPr>
              <a:t>“ІСТОРИК”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938" y="1773238"/>
            <a:ext cx="5111750" cy="4392612"/>
          </a:xfr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«… 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онде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під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тином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опухла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дитина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голоднеє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мре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…»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                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Тарас Шевченко</a:t>
            </a:r>
            <a:endParaRPr lang="en-US" sz="2200" b="1" i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 smtClean="0">
              <a:solidFill>
                <a:srgbClr val="5D0F16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ДИТЯЧА ТА ПІІДЛІТКОВА СМЕРТНІСТЬ                             НА ЗАЧЕПИЛІВЩИНІ                  В ПЕРІОД ГОЛОДОМОРУ                      1932-1933 РОКІВ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6" name="Picture 2" descr="http://cs622123.vk.me/v622123512/9bb5/9QEU458Ut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528392" cy="4203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600" dirty="0" smtClean="0">
                <a:solidFill>
                  <a:schemeClr val="tx1"/>
                </a:solidFill>
              </a:rPr>
              <a:t>результати дослідження : </a:t>
            </a:r>
            <a:br>
              <a:rPr lang="uk-UA" sz="2600" dirty="0" smtClean="0">
                <a:solidFill>
                  <a:schemeClr val="tx1"/>
                </a:solidFill>
              </a:rPr>
            </a:br>
            <a:r>
              <a:rPr lang="uk-UA" sz="2600" dirty="0" smtClean="0">
                <a:solidFill>
                  <a:schemeClr val="tx1"/>
                </a:solidFill>
              </a:rPr>
              <a:t>найбільше на </a:t>
            </a:r>
            <a:r>
              <a:rPr lang="uk-UA" sz="2600" dirty="0" err="1" smtClean="0">
                <a:solidFill>
                  <a:schemeClr val="tx1"/>
                </a:solidFill>
              </a:rPr>
              <a:t>Зачепилівщині</a:t>
            </a:r>
            <a:r>
              <a:rPr lang="uk-UA" sz="2600" dirty="0" smtClean="0">
                <a:solidFill>
                  <a:schemeClr val="tx1"/>
                </a:solidFill>
              </a:rPr>
              <a:t> померло дітей віком від 0 до 6 років -  861 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22530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793875"/>
          <a:ext cx="9066213" cy="4710113"/>
        </p:xfrm>
        <a:graphic>
          <a:graphicData uri="http://schemas.openxmlformats.org/presentationml/2006/ole">
            <p:oleObj spid="_x0000_s22530" r:id="rId3" imgW="9065538" imgH="4712616" progId="Excel.Chart.8">
              <p:embed/>
            </p:oleObj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812212" cy="1800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Спостерігаються випадки вимирання цілих сімей та багатьох дітей в одній родині. Ось лише деякі прізвища: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Мордовець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(6 дітей),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Кудальцеви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(7 дітей), Троян ( 6),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Оданець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(7),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Небоян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(7), Товсті (6),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Литус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Діхтенко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Кизима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Закапко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(6),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Нищета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(5), Попови (5), Сливка (5), Олешко (5), Письмак (5), </a:t>
            </a: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Лавроненко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 (5) , Бровка (5)…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989138"/>
            <a:ext cx="5184775" cy="4165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atin typeface="+mj-lt"/>
              </a:rPr>
              <a:t>Сумні спогади тих, хто вижив…                                            </a:t>
            </a:r>
            <a:r>
              <a:rPr lang="uk-UA" sz="2000" dirty="0">
                <a:latin typeface="+mj-lt"/>
              </a:rPr>
              <a:t>М.</a:t>
            </a:r>
            <a:r>
              <a:rPr lang="uk-UA" sz="2000" dirty="0" err="1">
                <a:latin typeface="+mj-lt"/>
              </a:rPr>
              <a:t>Кирса</a:t>
            </a:r>
            <a:r>
              <a:rPr lang="uk-UA" sz="2000" dirty="0">
                <a:latin typeface="+mj-lt"/>
              </a:rPr>
              <a:t>, жителька </a:t>
            </a:r>
            <a:r>
              <a:rPr lang="uk-UA" sz="2000" dirty="0" err="1">
                <a:latin typeface="+mj-lt"/>
              </a:rPr>
              <a:t>с.Абазівки</a:t>
            </a:r>
            <a:r>
              <a:rPr lang="uk-UA" sz="2000" dirty="0">
                <a:latin typeface="+mj-lt"/>
              </a:rPr>
              <a:t> : </a:t>
            </a:r>
            <a:r>
              <a:rPr lang="uk-UA" sz="2000" dirty="0" err="1">
                <a:latin typeface="+mj-lt"/>
              </a:rPr>
              <a:t>“Нас</a:t>
            </a:r>
            <a:r>
              <a:rPr lang="uk-UA" sz="2000" dirty="0">
                <a:latin typeface="+mj-lt"/>
              </a:rPr>
              <a:t> в сім`ї було шестеро дітей і четверо дорослих. Залишилися тільки батьки і я. Досі вчувається мамине щоденне голосіння за дітьми на весь хутір… Ввижалося, ніби на кладовищі земля ворушиться під могилками. Скільки їх там поховано, ніхто не знає, ніхто їх не рахував… У дворах, де всі вимирали, бур’яни поросли вище хат…».                                                               </a:t>
            </a:r>
            <a:r>
              <a:rPr lang="uk-UA" sz="2000" i="1" dirty="0">
                <a:latin typeface="+mj-lt"/>
              </a:rPr>
              <a:t>Зникали безслідно не тільки цілі сім</a:t>
            </a:r>
            <a:r>
              <a:rPr lang="ru-RU" sz="2000" i="1" dirty="0">
                <a:latin typeface="+mj-lt"/>
              </a:rPr>
              <a:t>`</a:t>
            </a:r>
            <a:r>
              <a:rPr lang="uk-UA" sz="2000" i="1" dirty="0">
                <a:latin typeface="+mj-lt"/>
              </a:rPr>
              <a:t>ї, а й населені пункти, які зараз ми не знайдемо на карті району.</a:t>
            </a:r>
            <a:endParaRPr lang="ru-RU" sz="2000" i="1" dirty="0">
              <a:latin typeface="+mj-lt"/>
            </a:endParaRPr>
          </a:p>
        </p:txBody>
      </p:sp>
      <p:pic>
        <p:nvPicPr>
          <p:cNvPr id="6" name="Рисунок 5" descr="CIMG5720.JPG"/>
          <p:cNvPicPr>
            <a:picLocks noChangeAspect="1"/>
          </p:cNvPicPr>
          <p:nvPr/>
        </p:nvPicPr>
        <p:blipFill>
          <a:blip r:embed="rId2" cstate="print"/>
          <a:srcRect t="4851" r="15351" b="5825"/>
          <a:stretch>
            <a:fillRect/>
          </a:stretch>
        </p:blipFill>
        <p:spPr>
          <a:xfrm rot="5400000">
            <a:off x="4930088" y="2380875"/>
            <a:ext cx="4449420" cy="35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064500" cy="2808288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600" dirty="0" smtClean="0">
                <a:solidFill>
                  <a:schemeClr val="tx1"/>
                </a:solidFill>
                <a:latin typeface="+mj-lt"/>
              </a:rPr>
              <a:t>Щоб врятувати своїх дітей, матері відвозили їх на вокзал у Харків, надіючись, що там заберуть до дитячого будинку.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600" dirty="0" smtClean="0">
                <a:solidFill>
                  <a:schemeClr val="tx1"/>
                </a:solidFill>
                <a:latin typeface="+mj-lt"/>
              </a:rPr>
              <a:t>Із спогадів Перцевої К.В.:</a:t>
            </a:r>
            <a:r>
              <a:rPr lang="uk-UA" sz="4600" dirty="0" err="1" smtClean="0">
                <a:solidFill>
                  <a:schemeClr val="tx1"/>
                </a:solidFill>
                <a:latin typeface="+mj-lt"/>
              </a:rPr>
              <a:t>“Коли</a:t>
            </a:r>
            <a:r>
              <a:rPr lang="uk-UA" sz="4600" dirty="0" smtClean="0">
                <a:solidFill>
                  <a:schemeClr val="tx1"/>
                </a:solidFill>
                <a:latin typeface="+mj-lt"/>
              </a:rPr>
              <a:t> почався голод, ми стали пухнути, а мама над нами плакати. І щоб врятувати, вирішила відвезти в Харків на вокзал – може хтось підбере та відведе до притулку. А там таких дітей, як ми, вистачає. Хто вже мертвий лежить, хто пухлий, хто худий, аж кістки крізь шкіру повипиналися…”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2852738"/>
            <a:ext cx="4824413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100" dirty="0">
                <a:latin typeface="+mn-lt"/>
              </a:rPr>
              <a:t> </a:t>
            </a:r>
            <a:r>
              <a:rPr lang="uk-UA" sz="2200" dirty="0">
                <a:latin typeface="+mj-lt"/>
              </a:rPr>
              <a:t>Із доповідної записки відділу охорони здоров'я Харківського міськвиконкому від 14 травня 1933 року дізнаємося, що піднімається питання щодо розширення в </a:t>
            </a:r>
            <a:r>
              <a:rPr lang="uk-UA" sz="2200" dirty="0" err="1">
                <a:latin typeface="+mj-lt"/>
              </a:rPr>
              <a:t>м.Харкові</a:t>
            </a:r>
            <a:r>
              <a:rPr lang="uk-UA" sz="2200" dirty="0">
                <a:latin typeface="+mj-lt"/>
              </a:rPr>
              <a:t> мережі дитбудинків та пропозицій для вжиття невідкладних заходів до зниження серед дітей смертності на </a:t>
            </a:r>
            <a:r>
              <a:rPr lang="uk-UA" sz="2200" dirty="0" err="1">
                <a:latin typeface="+mj-lt"/>
              </a:rPr>
              <a:t>грунті</a:t>
            </a:r>
            <a:r>
              <a:rPr lang="uk-UA" sz="2200" dirty="0">
                <a:latin typeface="+mj-lt"/>
              </a:rPr>
              <a:t>  виснаження. </a:t>
            </a:r>
            <a:endParaRPr lang="ru-RU" sz="2200" dirty="0">
              <a:latin typeface="+mj-lt"/>
            </a:endParaRPr>
          </a:p>
        </p:txBody>
      </p:sp>
      <p:pic>
        <p:nvPicPr>
          <p:cNvPr id="5" name="Рисунок 4" descr="ad-17-79.jpg"/>
          <p:cNvPicPr>
            <a:picLocks noChangeAspect="1"/>
          </p:cNvPicPr>
          <p:nvPr/>
        </p:nvPicPr>
        <p:blipFill>
          <a:blip r:embed="rId2" cstate="print"/>
          <a:srcRect l="1897" t="19550" r="1897" b="2751"/>
          <a:stretch>
            <a:fillRect/>
          </a:stretch>
        </p:blipFill>
        <p:spPr>
          <a:xfrm>
            <a:off x="5292080" y="2420888"/>
            <a:ext cx="3505038" cy="418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615363" cy="66690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500" dirty="0" smtClean="0"/>
              <a:t>    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Правда про голод,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якою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б вона не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була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страхітливою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потрібна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не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лише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тим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хто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пережив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, а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й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молодому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поколінню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 Коли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гине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людина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розквіті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сил, то не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народжуються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її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діти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й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діти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її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дітей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Дитина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це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майбутнє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Немає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дітей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немає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майбутнього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    Нехай же не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згасає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свіча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памяті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всіх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тих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дітей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підлітків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які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загинули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під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час Голодомору…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800" dirty="0"/>
          </a:p>
        </p:txBody>
      </p:sp>
      <p:pic>
        <p:nvPicPr>
          <p:cNvPr id="25602" name="Рисунок 3" descr="j9tk5v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68638"/>
            <a:ext cx="66278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3600400" cy="18722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chemeClr val="tx1"/>
                </a:solidFill>
              </a:rPr>
              <a:t>Статистика </a:t>
            </a:r>
            <a:r>
              <a:rPr lang="uk-UA" sz="2200" dirty="0" err="1" smtClean="0">
                <a:solidFill>
                  <a:schemeClr val="tx1"/>
                </a:solidFill>
              </a:rPr>
              <a:t>народжуванОстІ</a:t>
            </a:r>
            <a:r>
              <a:rPr lang="uk-UA" sz="2200" dirty="0" smtClean="0">
                <a:solidFill>
                  <a:schemeClr val="tx1"/>
                </a:solidFill>
              </a:rPr>
              <a:t> дітей на </a:t>
            </a:r>
            <a:r>
              <a:rPr lang="uk-UA" sz="2200" dirty="0" err="1" smtClean="0">
                <a:solidFill>
                  <a:schemeClr val="tx1"/>
                </a:solidFill>
              </a:rPr>
              <a:t>Зачепилівщині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за останні </a:t>
            </a:r>
            <a:r>
              <a:rPr lang="uk-UA" sz="2200" dirty="0" err="1" smtClean="0">
                <a:solidFill>
                  <a:schemeClr val="tx1"/>
                </a:solidFill>
              </a:rPr>
              <a:t>пять</a:t>
            </a:r>
            <a:r>
              <a:rPr lang="uk-UA" sz="2200" dirty="0" smtClean="0">
                <a:solidFill>
                  <a:schemeClr val="tx1"/>
                </a:solidFill>
              </a:rPr>
              <a:t> років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i="1" dirty="0" smtClean="0">
                <a:solidFill>
                  <a:schemeClr val="tx1"/>
                </a:solidFill>
              </a:rPr>
              <a:t>(КІЛЬКІСТЬ ХЛОПЧИКІВ БІЛЬША – недаремна закономірність)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24300" y="260350"/>
          <a:ext cx="5015048" cy="2410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02045"/>
                <a:gridCol w="1418235"/>
                <a:gridCol w="1296144"/>
                <a:gridCol w="1198624"/>
              </a:tblGrid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роки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хлопчики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дівчатка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всього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2011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81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76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157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2012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87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171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2013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82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75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157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2014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92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64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156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2015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68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61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129</a:t>
                      </a:r>
                      <a:endParaRPr lang="ru-RU" dirty="0">
                        <a:latin typeface="+mj-lt"/>
                      </a:endParaRPr>
                    </a:p>
                  </a:txBody>
                  <a:tcPr marL="161615" marR="161615"/>
                </a:tc>
              </a:tr>
            </a:tbl>
          </a:graphicData>
        </a:graphic>
      </p:graphicFrame>
      <p:graphicFrame>
        <p:nvGraphicFramePr>
          <p:cNvPr id="26663" name="Диаграмма 4"/>
          <p:cNvGraphicFramePr>
            <a:graphicFrameLocks/>
          </p:cNvGraphicFramePr>
          <p:nvPr/>
        </p:nvGraphicFramePr>
        <p:xfrm>
          <a:off x="200025" y="2370138"/>
          <a:ext cx="8994775" cy="4381500"/>
        </p:xfrm>
        <a:graphic>
          <a:graphicData uri="http://schemas.openxmlformats.org/presentationml/2006/ole">
            <p:oleObj spid="_x0000_s26663" r:id="rId3" imgW="8992379" imgH="4383404" progId="Excel.Chart.8">
              <p:embed/>
            </p:oleObj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IMG5529.JPG"/>
          <p:cNvPicPr>
            <a:picLocks noChangeAspect="1"/>
          </p:cNvPicPr>
          <p:nvPr/>
        </p:nvPicPr>
        <p:blipFill>
          <a:blip r:embed="rId3" cstate="print"/>
          <a:srcRect l="34250" t="-1050" r="26375" b="21651"/>
          <a:stretch>
            <a:fillRect/>
          </a:stretch>
        </p:blipFill>
        <p:spPr>
          <a:xfrm>
            <a:off x="5219700" y="1268413"/>
            <a:ext cx="3529013" cy="533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100" b="1" smtClean="0">
                <a:solidFill>
                  <a:srgbClr val="4C0000"/>
                </a:solidFill>
              </a:rPr>
              <a:t>Діти - це одна третина населення нашої країни і її майбутнє. Вони повинні жити у світі краси, гри, казки, музики, малюнка, фантазії, творчості; відроджувати свій рідний край і прославляти всю Україну !</a:t>
            </a:r>
          </a:p>
          <a:p>
            <a:endParaRPr lang="ru-RU" smtClean="0"/>
          </a:p>
        </p:txBody>
      </p:sp>
      <p:pic>
        <p:nvPicPr>
          <p:cNvPr id="4" name="Рисунок 3" descr="tj2_pv013ho.jpg"/>
          <p:cNvPicPr>
            <a:picLocks noChangeAspect="1"/>
          </p:cNvPicPr>
          <p:nvPr/>
        </p:nvPicPr>
        <p:blipFill>
          <a:blip r:embed="rId4" cstate="print"/>
          <a:srcRect l="20811" t="9991" r="8663"/>
          <a:stretch>
            <a:fillRect/>
          </a:stretch>
        </p:blipFill>
        <p:spPr>
          <a:xfrm>
            <a:off x="900113" y="1412875"/>
            <a:ext cx="4176712" cy="25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G_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463"/>
            <a:ext cx="4537075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5472113" cy="18002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800" b="1" dirty="0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Автор:</a:t>
            </a:r>
            <a:r>
              <a:rPr lang="uk-UA" sz="2800" dirty="0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 Перерва Богдана Костянтинівна, учениця 8-Б класу </a:t>
            </a:r>
            <a:r>
              <a:rPr lang="uk-UA" sz="2800" dirty="0" err="1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Зачепилівського</a:t>
            </a:r>
            <a:r>
              <a:rPr lang="uk-UA" sz="2800" dirty="0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 ліцею </a:t>
            </a:r>
            <a:r>
              <a:rPr lang="uk-UA" sz="2800" dirty="0" err="1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Зачепилівської</a:t>
            </a:r>
            <a:r>
              <a:rPr lang="uk-UA" sz="2800" dirty="0" smtClean="0">
                <a:solidFill>
                  <a:srgbClr val="5D0F16"/>
                </a:solidFill>
                <a:latin typeface="+mj-lt"/>
                <a:cs typeface="Times New Roman" pitchFamily="18" charset="0"/>
              </a:rPr>
              <a:t> районної ради Харківської області</a:t>
            </a:r>
          </a:p>
        </p:txBody>
      </p:sp>
      <p:pic>
        <p:nvPicPr>
          <p:cNvPr id="4" name="Рисунок 3" descr="IMG_1451-0_pp-0.jpg"/>
          <p:cNvPicPr>
            <a:picLocks noChangeAspect="1"/>
          </p:cNvPicPr>
          <p:nvPr/>
        </p:nvPicPr>
        <p:blipFill>
          <a:blip r:embed="rId2" cstate="print"/>
          <a:srcRect t="6562"/>
          <a:stretch>
            <a:fillRect/>
          </a:stretch>
        </p:blipFill>
        <p:spPr>
          <a:xfrm>
            <a:off x="5868144" y="764704"/>
            <a:ext cx="2576407" cy="361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1349.jpg"/>
          <p:cNvPicPr>
            <a:picLocks noChangeAspect="1"/>
          </p:cNvPicPr>
          <p:nvPr/>
        </p:nvPicPr>
        <p:blipFill>
          <a:blip r:embed="rId3" cstate="print"/>
          <a:srcRect l="10478" t="20600" r="13640" b="6092"/>
          <a:stretch>
            <a:fillRect/>
          </a:stretch>
        </p:blipFill>
        <p:spPr>
          <a:xfrm>
            <a:off x="827584" y="2564904"/>
            <a:ext cx="2808312" cy="408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635375" y="4221163"/>
            <a:ext cx="5113338" cy="23764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2800" b="1" dirty="0">
                <a:solidFill>
                  <a:srgbClr val="5D0F16"/>
                </a:solidFill>
                <a:latin typeface="+mj-lt"/>
                <a:cs typeface="Times New Roman" pitchFamily="18" charset="0"/>
              </a:rPr>
              <a:t>Керівник: </a:t>
            </a:r>
            <a:r>
              <a:rPr lang="uk-UA" sz="2800" dirty="0">
                <a:solidFill>
                  <a:srgbClr val="5D0F16"/>
                </a:solidFill>
                <a:latin typeface="+mj-lt"/>
                <a:cs typeface="Times New Roman" pitchFamily="18" charset="0"/>
              </a:rPr>
              <a:t>Перерва Зоя Валентинівна, вчитель зарубіжної літератури </a:t>
            </a:r>
            <a:r>
              <a:rPr lang="uk-UA" sz="2800" dirty="0" err="1">
                <a:solidFill>
                  <a:srgbClr val="5D0F16"/>
                </a:solidFill>
                <a:latin typeface="+mj-lt"/>
                <a:cs typeface="Times New Roman" pitchFamily="18" charset="0"/>
              </a:rPr>
              <a:t>Зачепилівського</a:t>
            </a:r>
            <a:r>
              <a:rPr lang="uk-UA" sz="2800" dirty="0">
                <a:solidFill>
                  <a:srgbClr val="5D0F16"/>
                </a:solidFill>
                <a:latin typeface="+mj-lt"/>
                <a:cs typeface="Times New Roman" pitchFamily="18" charset="0"/>
              </a:rPr>
              <a:t> ліцею </a:t>
            </a:r>
            <a:r>
              <a:rPr lang="uk-UA" sz="2800" dirty="0" err="1">
                <a:solidFill>
                  <a:srgbClr val="5D0F16"/>
                </a:solidFill>
                <a:latin typeface="+mj-lt"/>
                <a:cs typeface="Times New Roman" pitchFamily="18" charset="0"/>
              </a:rPr>
              <a:t>Зачепилівської</a:t>
            </a:r>
            <a:r>
              <a:rPr lang="uk-UA" sz="2800" dirty="0">
                <a:solidFill>
                  <a:srgbClr val="5D0F16"/>
                </a:solidFill>
                <a:latin typeface="+mj-lt"/>
                <a:cs typeface="Times New Roman" pitchFamily="18" charset="0"/>
              </a:rPr>
              <a:t> районної ради Харківської області</a:t>
            </a:r>
            <a:endParaRPr lang="ru-RU" sz="2800" dirty="0">
              <a:solidFill>
                <a:srgbClr val="5D0F16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3375"/>
            <a:ext cx="8713787" cy="20875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uk-UA" sz="220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Зачепилівський край не став винятком загальнолюдської катастрофи</a:t>
            </a:r>
            <a:r>
              <a:rPr lang="en-US" sz="220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– </a:t>
            </a:r>
            <a:r>
              <a:rPr lang="uk-UA" sz="220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Голодомору 1932-1933 років. Понад п’ять тисяч осіб (цифра не остаточна) загинуло від мученицької смерті. І серед них, звичайно ж,  діти, майбутній цвіт нації, який безжалісні ножиці тоталітарного режиму прирекли в’янути від холоду і голоду. </a:t>
            </a:r>
            <a:endParaRPr lang="ru-RU" sz="2200" smtClean="0">
              <a:solidFill>
                <a:schemeClr val="tx1"/>
              </a:solidFill>
              <a:latin typeface="Franklin Gothic Medium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50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CIMG5721.JPG"/>
          <p:cNvPicPr>
            <a:picLocks noChangeAspect="1"/>
          </p:cNvPicPr>
          <p:nvPr/>
        </p:nvPicPr>
        <p:blipFill>
          <a:blip r:embed="rId2" cstate="print"/>
          <a:srcRect r="10625" b="4851"/>
          <a:stretch>
            <a:fillRect/>
          </a:stretch>
        </p:blipFill>
        <p:spPr>
          <a:xfrm rot="5400000">
            <a:off x="4791054" y="2374877"/>
            <a:ext cx="4545468" cy="362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288" y="1916113"/>
            <a:ext cx="5040312" cy="4838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b="1" dirty="0">
                <a:latin typeface="+mj-lt"/>
                <a:cs typeface="Times New Roman" pitchFamily="18" charset="0"/>
              </a:rPr>
              <a:t>Актуальність</a:t>
            </a:r>
            <a:r>
              <a:rPr lang="uk-UA" sz="2300" dirty="0">
                <a:latin typeface="+mj-lt"/>
                <a:cs typeface="Times New Roman" pitchFamily="18" charset="0"/>
              </a:rPr>
              <a:t> даної роботи полягає в тому, що статистика дитячої</a:t>
            </a:r>
            <a:r>
              <a:rPr lang="en-US" sz="2300" dirty="0">
                <a:latin typeface="+mj-lt"/>
                <a:cs typeface="Times New Roman" pitchFamily="18" charset="0"/>
              </a:rPr>
              <a:t> </a:t>
            </a:r>
            <a:r>
              <a:rPr lang="uk-UA" sz="2300" dirty="0">
                <a:latin typeface="+mj-lt"/>
                <a:cs typeface="Times New Roman" pitchFamily="18" charset="0"/>
              </a:rPr>
              <a:t> смертності дотепер не розглядалася у розрізі загальної кількості померлих по району. Тому було вирішено дослідити і оприлюднити факти по чисельності померлих дітей та підлітків за різною віковою категорією за період із серпня 1932 по грудень 1933 років. Адже </a:t>
            </a:r>
            <a:r>
              <a:rPr lang="uk-UA" sz="2300" dirty="0" err="1">
                <a:latin typeface="+mj-lt"/>
                <a:cs typeface="Times New Roman" pitchFamily="18" charset="0"/>
              </a:rPr>
              <a:t>зачепиляни</a:t>
            </a:r>
            <a:r>
              <a:rPr lang="uk-UA" sz="2300" dirty="0">
                <a:latin typeface="+mj-lt"/>
                <a:cs typeface="Times New Roman" pitchFamily="18" charset="0"/>
              </a:rPr>
              <a:t> повинні знати сумні факти про те майбутнє нашого краю, якому не судилося стати майбутнім</a:t>
            </a: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667750" cy="1512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2600" b="1" dirty="0" smtClean="0">
                <a:solidFill>
                  <a:schemeClr val="tx1"/>
                </a:solidFill>
                <a:latin typeface="+mj-lt"/>
              </a:rPr>
              <a:t>Мета роботи</a:t>
            </a:r>
            <a:r>
              <a:rPr lang="uk-UA" sz="2600" dirty="0" smtClean="0">
                <a:solidFill>
                  <a:schemeClr val="tx1"/>
                </a:solidFill>
                <a:latin typeface="+mj-lt"/>
              </a:rPr>
              <a:t> – дослідити статистику дитячої та підліткової смертності в період Голодомору 1932-1933 років на </a:t>
            </a:r>
            <a:r>
              <a:rPr lang="uk-UA" sz="2600" dirty="0" err="1" smtClean="0">
                <a:solidFill>
                  <a:schemeClr val="tx1"/>
                </a:solidFill>
                <a:latin typeface="+mj-lt"/>
              </a:rPr>
              <a:t>Зачепилівщині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CIMG5719.JPG"/>
          <p:cNvPicPr>
            <a:picLocks noChangeAspect="1"/>
          </p:cNvPicPr>
          <p:nvPr/>
        </p:nvPicPr>
        <p:blipFill>
          <a:blip r:embed="rId2" cstate="print"/>
          <a:srcRect l="3539" t="2751" r="2751" b="8001"/>
          <a:stretch>
            <a:fillRect/>
          </a:stretch>
        </p:blipFill>
        <p:spPr>
          <a:xfrm rot="5400000">
            <a:off x="4744819" y="2032045"/>
            <a:ext cx="483893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750" y="1628775"/>
            <a:ext cx="5111750" cy="447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atin typeface="+mj-lt"/>
              </a:rPr>
              <a:t>Завдання:</a:t>
            </a:r>
            <a:endParaRPr lang="ru-RU" sz="25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з</a:t>
            </a:r>
            <a:r>
              <a:rPr lang="ru-RU" sz="2600" dirty="0">
                <a:latin typeface="+mj-lt"/>
              </a:rPr>
              <a:t>`</a:t>
            </a:r>
            <a:r>
              <a:rPr lang="uk-UA" sz="2600" dirty="0">
                <a:latin typeface="+mj-lt"/>
              </a:rPr>
              <a:t>ясувати кількість померлих дітей та підлітків віком від 0 до 17 років за різними віковими категоріями та за статтю</a:t>
            </a:r>
            <a:endParaRPr lang="ru-RU" sz="26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дослідити особливості дитячої смертності в розрізі сільських рад району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 </a:t>
            </a:r>
            <a:r>
              <a:rPr lang="uk-UA" sz="2600" dirty="0">
                <a:latin typeface="+mj-lt"/>
              </a:rPr>
              <a:t>зібрати статистичні дані про народжуваність дітей на </a:t>
            </a:r>
            <a:r>
              <a:rPr lang="uk-UA" sz="2600" dirty="0" err="1">
                <a:latin typeface="+mj-lt"/>
              </a:rPr>
              <a:t>Зачепилівщині</a:t>
            </a:r>
            <a:r>
              <a:rPr lang="uk-UA" sz="2600" dirty="0">
                <a:latin typeface="+mj-lt"/>
              </a:rPr>
              <a:t> за 2011-2015 рр</a:t>
            </a:r>
            <a:r>
              <a:rPr lang="uk-UA" sz="25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500" dirty="0" smtClean="0">
                <a:solidFill>
                  <a:schemeClr val="tx1"/>
                </a:solidFill>
              </a:rPr>
              <a:t>Статистичні дані чисельності померлих дітей та підлітків від загальної кількості населення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7410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4975" cy="5056187"/>
          </a:xfrm>
        </p:spPr>
        <p:txBody>
          <a:bodyPr/>
          <a:lstStyle/>
          <a:p>
            <a:r>
              <a:rPr lang="uk-UA" sz="2300" b="1" smtClean="0">
                <a:solidFill>
                  <a:schemeClr val="tx1"/>
                </a:solidFill>
              </a:rPr>
              <a:t>Загальна кількість померлих складає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uk-UA" sz="2300" b="1" smtClean="0">
                <a:solidFill>
                  <a:schemeClr val="tx1"/>
                </a:solidFill>
              </a:rPr>
              <a:t>     4898 осіб, з них -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uk-UA" sz="2300" b="1" smtClean="0">
                <a:solidFill>
                  <a:schemeClr val="tx1"/>
                </a:solidFill>
              </a:rPr>
              <a:t> 2027 діти та підлітки </a:t>
            </a:r>
            <a:r>
              <a:rPr lang="uk-UA" sz="2000" b="1" smtClean="0">
                <a:solidFill>
                  <a:schemeClr val="tx1"/>
                </a:solidFill>
              </a:rPr>
              <a:t>(можна сказати – майже половина!)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17411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089400" y="1217613"/>
          <a:ext cx="5105400" cy="5502275"/>
        </p:xfrm>
        <a:graphic>
          <a:graphicData uri="http://schemas.openxmlformats.org/presentationml/2006/ole">
            <p:oleObj spid="_x0000_s17411" r:id="rId3" imgW="5102794" imgH="5499069" progId="Excel.Chart.8">
              <p:embed/>
            </p:oleObj>
          </a:graphicData>
        </a:graphic>
      </p:graphicFrame>
      <p:sp>
        <p:nvSpPr>
          <p:cNvPr id="17412" name="AutoShape 4" descr="http://gprda.gov.ua/barakuda/spaw2/uploads/images/spog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7413" name="Picture 6" descr="http://gprda.gov.ua/barakuda/spaw2/uploads/images/spoga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29000"/>
            <a:ext cx="38687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tx1"/>
                </a:solidFill>
              </a:rPr>
              <a:t>Статистичні дані дитячої та підліткової смертності за статтю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843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29038" y="1074738"/>
          <a:ext cx="5465762" cy="5429250"/>
        </p:xfrm>
        <a:graphic>
          <a:graphicData uri="http://schemas.openxmlformats.org/presentationml/2006/ole">
            <p:oleObj spid="_x0000_s18434" r:id="rId3" imgW="5462489" imgH="5432007" progId="Excel.Char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825" y="1268413"/>
            <a:ext cx="36004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Кількість хлопчиків складає 1195 (58,95 %) осіб, дівчаток – 832 (41,04 %). Для порівняння: число померлих серед чоловіків – 2865 (58,5%), серед жінок – 2033(41,5 %).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j-lt"/>
              </a:rPr>
              <a:t> За цими даними можна сказати, що чоловічого населення загинуло більше, ніж жіночого.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000" dirty="0" smtClean="0">
                <a:solidFill>
                  <a:schemeClr val="tx1"/>
                </a:solidFill>
              </a:rPr>
              <a:t>Статистика смертності по сільських радах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19526" name="Group 70"/>
          <p:cNvGraphicFramePr>
            <a:graphicFrameLocks noGrp="1"/>
          </p:cNvGraphicFramePr>
          <p:nvPr>
            <p:ph sz="half" idx="1"/>
          </p:nvPr>
        </p:nvGraphicFramePr>
        <p:xfrm>
          <a:off x="250825" y="1125538"/>
          <a:ext cx="8642350" cy="5367343"/>
        </p:xfrm>
        <a:graphic>
          <a:graphicData uri="http://schemas.openxmlformats.org/drawingml/2006/table">
            <a:tbl>
              <a:tblPr/>
              <a:tblGrid>
                <a:gridCol w="2417763"/>
                <a:gridCol w="1903412"/>
                <a:gridCol w="2160588"/>
                <a:gridCol w="2160587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Назва сільської ради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Загальна кількість померлих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Доросле населення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Діти та підлітки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Бердянська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87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Забаринська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Зачепилівська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131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95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Леб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язька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851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397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Миколаївська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366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161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Новомажарівська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774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447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Новоселівська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492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Орчи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909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573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98D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Руновщинська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524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185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Сомівська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231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121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Чернещинська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149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300" dirty="0" smtClean="0"/>
              <a:t> </a:t>
            </a:r>
            <a:r>
              <a:rPr lang="uk-UA" sz="2300" dirty="0" smtClean="0">
                <a:solidFill>
                  <a:schemeClr val="tx1"/>
                </a:solidFill>
              </a:rPr>
              <a:t>Результати дослідження: найбільше померло дітей та підлітків  на території </a:t>
            </a:r>
            <a:r>
              <a:rPr lang="uk-UA" sz="2300" dirty="0" err="1" smtClean="0">
                <a:solidFill>
                  <a:schemeClr val="tx1"/>
                </a:solidFill>
              </a:rPr>
              <a:t>Леб</a:t>
            </a:r>
            <a:r>
              <a:rPr lang="en-US" sz="2300" dirty="0" smtClean="0">
                <a:solidFill>
                  <a:schemeClr val="tx1"/>
                </a:solidFill>
              </a:rPr>
              <a:t>`</a:t>
            </a:r>
            <a:r>
              <a:rPr lang="uk-UA" sz="2300" dirty="0" err="1" smtClean="0">
                <a:solidFill>
                  <a:schemeClr val="tx1"/>
                </a:solidFill>
              </a:rPr>
              <a:t>язької</a:t>
            </a:r>
            <a:r>
              <a:rPr lang="uk-UA" sz="2300" dirty="0" smtClean="0">
                <a:solidFill>
                  <a:schemeClr val="tx1"/>
                </a:solidFill>
              </a:rPr>
              <a:t>, </a:t>
            </a:r>
            <a:r>
              <a:rPr lang="uk-UA" sz="2300" dirty="0" err="1" smtClean="0">
                <a:solidFill>
                  <a:schemeClr val="tx1"/>
                </a:solidFill>
              </a:rPr>
              <a:t>Орчи</a:t>
            </a:r>
            <a:r>
              <a:rPr lang="uk-UA" sz="2300" dirty="0" err="1" smtClean="0">
                <a:solidFill>
                  <a:schemeClr val="tx1"/>
                </a:solidFill>
              </a:rPr>
              <a:t>цької</a:t>
            </a:r>
            <a:r>
              <a:rPr lang="uk-UA" sz="2300" dirty="0" smtClean="0">
                <a:solidFill>
                  <a:schemeClr val="tx1"/>
                </a:solidFill>
              </a:rPr>
              <a:t> </a:t>
            </a:r>
            <a:r>
              <a:rPr lang="uk-UA" sz="2300" dirty="0" smtClean="0">
                <a:solidFill>
                  <a:schemeClr val="tx1"/>
                </a:solidFill>
              </a:rPr>
              <a:t>та </a:t>
            </a:r>
            <a:r>
              <a:rPr lang="uk-UA" sz="2300" dirty="0" err="1" smtClean="0">
                <a:solidFill>
                  <a:schemeClr val="tx1"/>
                </a:solidFill>
              </a:rPr>
              <a:t>Новомажарівської</a:t>
            </a:r>
            <a:r>
              <a:rPr lang="uk-UA" sz="2300" dirty="0" smtClean="0">
                <a:solidFill>
                  <a:schemeClr val="tx1"/>
                </a:solidFill>
              </a:rPr>
              <a:t> сільських рад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2276475"/>
            <a:ext cx="4100512" cy="4048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316413" cy="3903662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79388" y="1196975"/>
          <a:ext cx="8785225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300" dirty="0" smtClean="0"/>
              <a:t>Статистичні дані дитячої та підліткової смертності за різними віковими категоріями по сільських радах</a:t>
            </a:r>
            <a:endParaRPr lang="ru-RU" sz="2300" dirty="0"/>
          </a:p>
        </p:txBody>
      </p:sp>
      <p:graphicFrame>
        <p:nvGraphicFramePr>
          <p:cNvPr id="21593" name="Group 89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785225" cy="5921375"/>
        </p:xfrm>
        <a:graphic>
          <a:graphicData uri="http://schemas.openxmlformats.org/drawingml/2006/table">
            <a:tbl>
              <a:tblPr/>
              <a:tblGrid>
                <a:gridCol w="2554287"/>
                <a:gridCol w="1468438"/>
                <a:gridCol w="1552575"/>
                <a:gridCol w="1570037"/>
                <a:gridCol w="1639888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Сільська рада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0-6 років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7-10 років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11-14 років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15-17 років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Бердянська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Забаринська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Зачепилівська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Леб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`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язька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Миколаївська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Новомажарівська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Новоселівська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Орчи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E183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Руновщинська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Сомівська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Чернещинська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7529">
                        <a:alpha val="2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Загальна кількість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8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861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8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534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8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343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81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289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7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811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7F7F7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7F7F7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2079</TotalTime>
  <Words>966</Words>
  <Application>Microsoft Office PowerPoint</Application>
  <PresentationFormat>Экран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Диаграмма Microsoft Office Excel</vt:lpstr>
      <vt:lpstr>Всеукраїнський відкритий інтерактивний конкурс “МАН-ЮНІОР ДОСЛІДНИК”</vt:lpstr>
      <vt:lpstr>Слайд 2</vt:lpstr>
      <vt:lpstr>Слайд 3</vt:lpstr>
      <vt:lpstr>Слайд 4</vt:lpstr>
      <vt:lpstr>Статистичні дані чисельності померлих дітей та підлітків від загальної кількості населення</vt:lpstr>
      <vt:lpstr>Статистичні дані дитячої та підліткової смертності за статтю</vt:lpstr>
      <vt:lpstr>Статистика смертності по сільських радах </vt:lpstr>
      <vt:lpstr> Результати дослідження: найбільше померло дітей та підлітків  на території Леб`язької, Орчицької та Новомажарівської сільських рад </vt:lpstr>
      <vt:lpstr>Статистичні дані дитячої та підліткової смертності за різними віковими категоріями по сільських радах</vt:lpstr>
      <vt:lpstr>результати дослідження :  найбільше на Зачепилівщині померло дітей віком від 0 до 6 років -  861 </vt:lpstr>
      <vt:lpstr>Слайд 11</vt:lpstr>
      <vt:lpstr>Слайд 12</vt:lpstr>
      <vt:lpstr>Слайд 13</vt:lpstr>
      <vt:lpstr>Статистика народжуванОстІ дітей на Зачепилівщині  за останні пять років  (КІЛЬКІСТЬ ХЛОПЧИКІВ БІЛЬША – недаремна закономірність)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207</cp:revision>
  <dcterms:created xsi:type="dcterms:W3CDTF">2016-03-19T07:50:29Z</dcterms:created>
  <dcterms:modified xsi:type="dcterms:W3CDTF">2016-04-06T15:32:43Z</dcterms:modified>
</cp:coreProperties>
</file>