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 id="2147483930" r:id="rId2"/>
    <p:sldMasterId id="2147483932" r:id="rId3"/>
  </p:sldMasterIdLst>
  <p:notesMasterIdLst>
    <p:notesMasterId r:id="rId21"/>
  </p:notesMasterIdLst>
  <p:sldIdLst>
    <p:sldId id="266" r:id="rId4"/>
    <p:sldId id="319" r:id="rId5"/>
    <p:sldId id="295" r:id="rId6"/>
    <p:sldId id="309" r:id="rId7"/>
    <p:sldId id="325" r:id="rId8"/>
    <p:sldId id="324" r:id="rId9"/>
    <p:sldId id="323" r:id="rId10"/>
    <p:sldId id="322" r:id="rId11"/>
    <p:sldId id="321" r:id="rId12"/>
    <p:sldId id="320" r:id="rId13"/>
    <p:sldId id="330" r:id="rId14"/>
    <p:sldId id="329" r:id="rId15"/>
    <p:sldId id="335" r:id="rId16"/>
    <p:sldId id="336" r:id="rId17"/>
    <p:sldId id="327" r:id="rId18"/>
    <p:sldId id="334" r:id="rId19"/>
    <p:sldId id="332"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1"/>
  <p:clrMru>
    <a:srgbClr val="660066"/>
    <a:srgbClr val="000066"/>
    <a:srgbClr val="003366"/>
    <a:srgbClr val="990000"/>
    <a:srgbClr val="663300"/>
    <a:srgbClr val="003300"/>
    <a:srgbClr val="660033"/>
    <a:srgbClr val="CC3300"/>
    <a:srgbClr val="0066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9" autoAdjust="0"/>
    <p:restoredTop sz="91376" autoAdjust="0"/>
  </p:normalViewPr>
  <p:slideViewPr>
    <p:cSldViewPr>
      <p:cViewPr varScale="1">
        <p:scale>
          <a:sx n="96" d="100"/>
          <a:sy n="96" d="100"/>
        </p:scale>
        <p:origin x="-3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14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dirty="0"/>
          </a:p>
        </p:txBody>
      </p:sp>
      <p:sp>
        <p:nvSpPr>
          <p:cNvPr id="165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ru-RU" dirty="0"/>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5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65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dirty="0"/>
          </a:p>
        </p:txBody>
      </p:sp>
      <p:sp>
        <p:nvSpPr>
          <p:cNvPr id="165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6FAD35A-5ECD-453A-ABDC-C35F732D8299}"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9330" name="Group 2"/>
          <p:cNvGrpSpPr>
            <a:grpSpLocks/>
          </p:cNvGrpSpPr>
          <p:nvPr/>
        </p:nvGrpSpPr>
        <p:grpSpPr bwMode="auto">
          <a:xfrm>
            <a:off x="0" y="0"/>
            <a:ext cx="5867400" cy="6858000"/>
            <a:chOff x="0" y="0"/>
            <a:chExt cx="3696" cy="4320"/>
          </a:xfrm>
        </p:grpSpPr>
        <p:sp>
          <p:nvSpPr>
            <p:cNvPr id="99331"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endParaRPr kumimoji="1" lang="ru-RU" sz="2400" dirty="0">
                <a:latin typeface="Times New Roman" pitchFamily="18" charset="0"/>
              </a:endParaRPr>
            </a:p>
          </p:txBody>
        </p:sp>
        <p:sp>
          <p:nvSpPr>
            <p:cNvPr id="99332"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endParaRPr kumimoji="1" lang="ru-RU" sz="2400" dirty="0">
                <a:latin typeface="Times New Roman" pitchFamily="18" charset="0"/>
              </a:endParaRPr>
            </a:p>
          </p:txBody>
        </p:sp>
      </p:grpSp>
      <p:grpSp>
        <p:nvGrpSpPr>
          <p:cNvPr id="99333" name="Group 5"/>
          <p:cNvGrpSpPr>
            <a:grpSpLocks/>
          </p:cNvGrpSpPr>
          <p:nvPr/>
        </p:nvGrpSpPr>
        <p:grpSpPr bwMode="auto">
          <a:xfrm>
            <a:off x="3632200" y="4889500"/>
            <a:ext cx="4876800" cy="319088"/>
            <a:chOff x="2288" y="3080"/>
            <a:chExt cx="3072" cy="201"/>
          </a:xfrm>
        </p:grpSpPr>
        <p:sp>
          <p:nvSpPr>
            <p:cNvPr id="99334"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ru-RU" dirty="0"/>
            </a:p>
          </p:txBody>
        </p:sp>
        <p:sp>
          <p:nvSpPr>
            <p:cNvPr id="99335"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ru-RU" dirty="0"/>
            </a:p>
          </p:txBody>
        </p:sp>
      </p:grpSp>
      <p:sp>
        <p:nvSpPr>
          <p:cNvPr id="99336"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ru-RU"/>
              <a:t>Образец подзаголовка</a:t>
            </a:r>
          </a:p>
        </p:txBody>
      </p:sp>
      <p:sp>
        <p:nvSpPr>
          <p:cNvPr id="99337" name="Rectangle 9"/>
          <p:cNvSpPr>
            <a:spLocks noGrp="1" noChangeArrowheads="1"/>
          </p:cNvSpPr>
          <p:nvPr>
            <p:ph type="dt" sz="quarter" idx="2"/>
          </p:nvPr>
        </p:nvSpPr>
        <p:spPr/>
        <p:txBody>
          <a:bodyPr/>
          <a:lstStyle>
            <a:lvl1pPr>
              <a:defRPr>
                <a:solidFill>
                  <a:schemeClr val="bg1"/>
                </a:solidFill>
              </a:defRPr>
            </a:lvl1pPr>
          </a:lstStyle>
          <a:p>
            <a:fld id="{D4236E71-7D4E-480B-AA41-A95BDBC33571}" type="datetimeFigureOut">
              <a:rPr lang="ru-RU"/>
              <a:pPr/>
              <a:t>13.04.2016</a:t>
            </a:fld>
            <a:endParaRPr lang="ru-RU" dirty="0"/>
          </a:p>
        </p:txBody>
      </p:sp>
      <p:sp>
        <p:nvSpPr>
          <p:cNvPr id="99338" name="Rectangle 10"/>
          <p:cNvSpPr>
            <a:spLocks noGrp="1" noChangeArrowheads="1"/>
          </p:cNvSpPr>
          <p:nvPr>
            <p:ph type="ftr" sz="quarter" idx="3"/>
          </p:nvPr>
        </p:nvSpPr>
        <p:spPr/>
        <p:txBody>
          <a:bodyPr/>
          <a:lstStyle>
            <a:lvl1pPr algn="r">
              <a:defRPr/>
            </a:lvl1pPr>
          </a:lstStyle>
          <a:p>
            <a:endParaRPr lang="ru-RU" dirty="0"/>
          </a:p>
        </p:txBody>
      </p:sp>
      <p:sp>
        <p:nvSpPr>
          <p:cNvPr id="99339" name="Rectangle 11"/>
          <p:cNvSpPr>
            <a:spLocks noGrp="1" noChangeArrowheads="1"/>
          </p:cNvSpPr>
          <p:nvPr>
            <p:ph type="sldNum" sz="quarter" idx="4"/>
          </p:nvPr>
        </p:nvSpPr>
        <p:spPr>
          <a:xfrm>
            <a:off x="76200" y="6248400"/>
            <a:ext cx="587375" cy="488950"/>
          </a:xfrm>
        </p:spPr>
        <p:txBody>
          <a:bodyPr anchorCtr="0"/>
          <a:lstStyle>
            <a:lvl1pPr>
              <a:defRPr/>
            </a:lvl1pPr>
          </a:lstStyle>
          <a:p>
            <a:fld id="{24914F41-5F11-490A-9486-AF49DED46A87}" type="slidenum">
              <a:rPr lang="ru-RU"/>
              <a:pPr/>
              <a:t>‹#›</a:t>
            </a:fld>
            <a:endParaRPr lang="ru-RU" dirty="0"/>
          </a:p>
        </p:txBody>
      </p:sp>
      <p:sp>
        <p:nvSpPr>
          <p:cNvPr id="9934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ru-RU"/>
              <a:t>Образец 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D84325FB-1FA8-4135-B566-E976F1C2530C}" type="datetimeFigureOut">
              <a:rPr lang="ru-RU"/>
              <a:pPr/>
              <a:t>13.04.2016</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15A86156-D1D9-443D-B0F7-B7A9BEA8FEEB}" type="slidenum">
              <a:rPr lang="ru-RU"/>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5600" y="762000"/>
            <a:ext cx="1981200" cy="53244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762000" y="762000"/>
            <a:ext cx="5791200" cy="53244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6E28881F-995F-42AA-BB98-EA8610D8513E}" type="datetimeFigureOut">
              <a:rPr lang="ru-RU"/>
              <a:pPr/>
              <a:t>13.04.2016</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EA05C325-0E40-4CD3-8A96-7E5C88F16E7E}" type="slidenum">
              <a:rPr lang="ru-RU"/>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ru-RU" dirty="0"/>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dirty="0"/>
              </a:p>
            </p:txBody>
          </p:sp>
          <p:sp>
            <p:nvSpPr>
              <p:cNvPr id="8" name="Freeform 6"/>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dirty="0"/>
              </a:p>
            </p:txBody>
          </p:sp>
          <p:sp>
            <p:nvSpPr>
              <p:cNvPr id="9" name="Freeform 7"/>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dirty="0"/>
              </a:p>
            </p:txBody>
          </p:sp>
          <p:sp>
            <p:nvSpPr>
              <p:cNvPr id="10" name="Freeform 8"/>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ru-RU" dirty="0"/>
              </a:p>
            </p:txBody>
          </p:sp>
          <p:sp>
            <p:nvSpPr>
              <p:cNvPr id="11" name="Freeform 9"/>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ru-RU" dirty="0"/>
              </a:p>
            </p:txBody>
          </p:sp>
          <p:sp>
            <p:nvSpPr>
              <p:cNvPr id="12" name="Freeform 10"/>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ru-RU" dirty="0"/>
              </a:p>
            </p:txBody>
          </p:sp>
          <p:sp>
            <p:nvSpPr>
              <p:cNvPr id="13" name="Freeform 11"/>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ru-RU" dirty="0"/>
              </a:p>
            </p:txBody>
          </p:sp>
          <p:sp>
            <p:nvSpPr>
              <p:cNvPr id="14" name="Freeform 12"/>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ru-RU" dirty="0"/>
              </a:p>
            </p:txBody>
          </p:sp>
          <p:sp>
            <p:nvSpPr>
              <p:cNvPr id="15" name="Freeform 13"/>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ru-RU" dirty="0"/>
              </a:p>
            </p:txBody>
          </p:sp>
          <p:sp>
            <p:nvSpPr>
              <p:cNvPr id="16" name="Freeform 14"/>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dirty="0"/>
              </a:p>
            </p:txBody>
          </p:sp>
          <p:sp>
            <p:nvSpPr>
              <p:cNvPr id="17" name="Freeform 15"/>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dirty="0"/>
              </a:p>
            </p:txBody>
          </p:sp>
          <p:sp>
            <p:nvSpPr>
              <p:cNvPr id="18" name="Freeform 16"/>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dirty="0"/>
              </a:p>
            </p:txBody>
          </p:sp>
          <p:sp>
            <p:nvSpPr>
              <p:cNvPr id="19" name="Freeform 17"/>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dirty="0"/>
              </a:p>
            </p:txBody>
          </p:sp>
          <p:sp>
            <p:nvSpPr>
              <p:cNvPr id="20" name="Freeform 18"/>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dirty="0"/>
              </a:p>
            </p:txBody>
          </p:sp>
          <p:sp>
            <p:nvSpPr>
              <p:cNvPr id="21" name="Freeform 19"/>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dirty="0"/>
              </a:p>
            </p:txBody>
          </p:sp>
          <p:sp>
            <p:nvSpPr>
              <p:cNvPr id="22" name="Freeform 20"/>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dirty="0"/>
              </a:p>
            </p:txBody>
          </p:sp>
          <p:sp>
            <p:nvSpPr>
              <p:cNvPr id="23" name="Freeform 21"/>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dirty="0"/>
              </a:p>
            </p:txBody>
          </p:sp>
          <p:sp>
            <p:nvSpPr>
              <p:cNvPr id="24" name="Freeform 22"/>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dirty="0"/>
              </a:p>
            </p:txBody>
          </p:sp>
          <p:sp>
            <p:nvSpPr>
              <p:cNvPr id="25" name="Freeform 23"/>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dirty="0"/>
              </a:p>
            </p:txBody>
          </p:sp>
          <p:sp>
            <p:nvSpPr>
              <p:cNvPr id="26" name="Freeform 24"/>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ru-RU" dirty="0"/>
              </a:p>
            </p:txBody>
          </p:sp>
          <p:sp>
            <p:nvSpPr>
              <p:cNvPr id="27" name="Freeform 25"/>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ru-RU" dirty="0"/>
              </a:p>
            </p:txBody>
          </p:sp>
          <p:sp>
            <p:nvSpPr>
              <p:cNvPr id="28" name="Freeform 26"/>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dirty="0"/>
              </a:p>
            </p:txBody>
          </p:sp>
          <p:sp>
            <p:nvSpPr>
              <p:cNvPr id="29" name="Freeform 27"/>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dirty="0"/>
              </a:p>
            </p:txBody>
          </p:sp>
          <p:sp>
            <p:nvSpPr>
              <p:cNvPr id="30" name="Freeform 28"/>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dirty="0"/>
              </a:p>
            </p:txBody>
          </p:sp>
          <p:sp>
            <p:nvSpPr>
              <p:cNvPr id="31" name="Freeform 29"/>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dirty="0"/>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dirty="0"/>
                </a:p>
              </p:txBody>
            </p:sp>
            <p:sp>
              <p:nvSpPr>
                <p:cNvPr id="55"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dirty="0"/>
                </a:p>
              </p:txBody>
            </p:sp>
            <p:sp>
              <p:nvSpPr>
                <p:cNvPr id="56"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dirty="0"/>
                </a:p>
              </p:txBody>
            </p:sp>
            <p:sp>
              <p:nvSpPr>
                <p:cNvPr id="57"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dirty="0"/>
                </a:p>
              </p:txBody>
            </p:sp>
            <p:sp>
              <p:nvSpPr>
                <p:cNvPr id="58"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dirty="0"/>
                </a:p>
              </p:txBody>
            </p:sp>
            <p:sp>
              <p:nvSpPr>
                <p:cNvPr id="59"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dirty="0"/>
                </a:p>
              </p:txBody>
            </p:sp>
            <p:sp>
              <p:nvSpPr>
                <p:cNvPr id="60"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dirty="0"/>
                </a:p>
              </p:txBody>
            </p:sp>
            <p:sp>
              <p:nvSpPr>
                <p:cNvPr id="61"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dirty="0"/>
                </a:p>
              </p:txBody>
            </p:sp>
            <p:sp>
              <p:nvSpPr>
                <p:cNvPr id="62"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dirty="0"/>
                </a:p>
              </p:txBody>
            </p:sp>
            <p:sp>
              <p:nvSpPr>
                <p:cNvPr id="63"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dirty="0"/>
                </a:p>
              </p:txBody>
            </p:sp>
            <p:sp>
              <p:nvSpPr>
                <p:cNvPr id="64"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dirty="0"/>
                </a:p>
              </p:txBody>
            </p:sp>
            <p:sp>
              <p:nvSpPr>
                <p:cNvPr id="65"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dirty="0"/>
                </a:p>
              </p:txBody>
            </p:sp>
            <p:sp>
              <p:nvSpPr>
                <p:cNvPr id="66"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dirty="0"/>
                </a:p>
              </p:txBody>
            </p:sp>
            <p:sp>
              <p:nvSpPr>
                <p:cNvPr id="67"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dirty="0"/>
                </a:p>
              </p:txBody>
            </p:sp>
            <p:sp>
              <p:nvSpPr>
                <p:cNvPr id="68"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dirty="0"/>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defRPr/>
                  </a:pPr>
                  <a:endParaRPr lang="ru-RU" dirty="0"/>
                </a:p>
              </p:txBody>
            </p:sp>
            <p:sp>
              <p:nvSpPr>
                <p:cNvPr id="53"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defRPr/>
                  </a:pPr>
                  <a:endParaRPr lang="ru-RU" dirty="0"/>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dirty="0"/>
                </a:p>
              </p:txBody>
            </p:sp>
            <p:sp>
              <p:nvSpPr>
                <p:cNvPr id="44"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dirty="0"/>
                </a:p>
              </p:txBody>
            </p:sp>
            <p:sp>
              <p:nvSpPr>
                <p:cNvPr id="45"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dirty="0"/>
                </a:p>
              </p:txBody>
            </p:sp>
            <p:sp>
              <p:nvSpPr>
                <p:cNvPr id="46"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dirty="0"/>
                </a:p>
              </p:txBody>
            </p:sp>
            <p:sp>
              <p:nvSpPr>
                <p:cNvPr id="47"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dirty="0"/>
                </a:p>
              </p:txBody>
            </p:sp>
            <p:sp>
              <p:nvSpPr>
                <p:cNvPr id="48"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dirty="0"/>
                </a:p>
              </p:txBody>
            </p:sp>
            <p:sp>
              <p:nvSpPr>
                <p:cNvPr id="49"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dirty="0"/>
                </a:p>
              </p:txBody>
            </p:sp>
            <p:sp>
              <p:nvSpPr>
                <p:cNvPr id="50"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dirty="0"/>
                </a:p>
              </p:txBody>
            </p:sp>
            <p:sp>
              <p:nvSpPr>
                <p:cNvPr id="51"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dirty="0"/>
                </a:p>
              </p:txBody>
            </p:sp>
          </p:grpSp>
          <p:sp>
            <p:nvSpPr>
              <p:cNvPr id="35" name="Freeform 59"/>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dirty="0"/>
              </a:p>
            </p:txBody>
          </p:sp>
          <p:sp>
            <p:nvSpPr>
              <p:cNvPr id="36" name="Freeform 60"/>
              <p:cNvSpPr>
                <a:spLocks/>
              </p:cNvSpPr>
              <p:nvPr/>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defRPr/>
                </a:pPr>
                <a:endParaRPr lang="ru-RU" dirty="0"/>
              </a:p>
            </p:txBody>
          </p:sp>
          <p:sp>
            <p:nvSpPr>
              <p:cNvPr id="37" name="Freeform 61"/>
              <p:cNvSpPr>
                <a:spLocks/>
              </p:cNvSpPr>
              <p:nvPr/>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defRPr/>
                </a:pPr>
                <a:endParaRPr lang="ru-RU" dirty="0"/>
              </a:p>
            </p:txBody>
          </p:sp>
          <p:sp>
            <p:nvSpPr>
              <p:cNvPr id="38" name="Freeform 62"/>
              <p:cNvSpPr>
                <a:spLocks/>
              </p:cNvSpPr>
              <p:nvPr/>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defRPr/>
                </a:pPr>
                <a:endParaRPr lang="ru-RU" dirty="0"/>
              </a:p>
            </p:txBody>
          </p:sp>
          <p:sp>
            <p:nvSpPr>
              <p:cNvPr id="39" name="Freeform 63"/>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dirty="0"/>
              </a:p>
            </p:txBody>
          </p:sp>
          <p:sp>
            <p:nvSpPr>
              <p:cNvPr id="40" name="Freeform 64"/>
              <p:cNvSpPr>
                <a:spLocks/>
              </p:cNvSpPr>
              <p:nvPr/>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defRPr/>
                </a:pPr>
                <a:endParaRPr lang="ru-RU" dirty="0"/>
              </a:p>
            </p:txBody>
          </p:sp>
          <p:sp>
            <p:nvSpPr>
              <p:cNvPr id="41" name="Freeform 65"/>
              <p:cNvSpPr>
                <a:spLocks/>
              </p:cNvSpPr>
              <p:nvPr/>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defRPr/>
                </a:pPr>
                <a:endParaRPr lang="ru-RU" dirty="0"/>
              </a:p>
            </p:txBody>
          </p:sp>
          <p:sp>
            <p:nvSpPr>
              <p:cNvPr id="42" name="Freeform 66"/>
              <p:cNvSpPr>
                <a:spLocks/>
              </p:cNvSpPr>
              <p:nvPr/>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defRPr/>
                </a:pPr>
                <a:endParaRPr lang="ru-RU" dirty="0"/>
              </a:p>
            </p:txBody>
          </p:sp>
        </p:grpSp>
      </p:grpSp>
      <p:sp>
        <p:nvSpPr>
          <p:cNvPr id="235587" name="Rectangle 67"/>
          <p:cNvSpPr>
            <a:spLocks noGrp="1" noChangeArrowheads="1"/>
          </p:cNvSpPr>
          <p:nvPr>
            <p:ph type="ctrTitle" sz="quarter"/>
          </p:nvPr>
        </p:nvSpPr>
        <p:spPr>
          <a:xfrm>
            <a:off x="455613" y="1920875"/>
            <a:ext cx="8226425" cy="1736725"/>
          </a:xfrm>
        </p:spPr>
        <p:txBody>
          <a:bodyPr anchor="b"/>
          <a:lstStyle>
            <a:lvl1pPr>
              <a:defRPr sz="5400"/>
            </a:lvl1pPr>
          </a:lstStyle>
          <a:p>
            <a:r>
              <a:rPr lang="ru-RU"/>
              <a:t>Образец заголовка</a:t>
            </a:r>
          </a:p>
        </p:txBody>
      </p:sp>
      <p:sp>
        <p:nvSpPr>
          <p:cNvPr id="235588"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69" name="Rectangle 69"/>
          <p:cNvSpPr>
            <a:spLocks noGrp="1" noChangeArrowheads="1"/>
          </p:cNvSpPr>
          <p:nvPr>
            <p:ph type="dt" sz="quarter" idx="10"/>
          </p:nvPr>
        </p:nvSpPr>
        <p:spPr/>
        <p:txBody>
          <a:bodyPr/>
          <a:lstStyle>
            <a:lvl1pPr>
              <a:defRPr smtClean="0"/>
            </a:lvl1pPr>
          </a:lstStyle>
          <a:p>
            <a:pPr>
              <a:defRPr/>
            </a:pPr>
            <a:endParaRPr lang="ru-RU" dirty="0"/>
          </a:p>
        </p:txBody>
      </p:sp>
      <p:sp>
        <p:nvSpPr>
          <p:cNvPr id="70" name="Rectangle 70"/>
          <p:cNvSpPr>
            <a:spLocks noGrp="1" noChangeArrowheads="1"/>
          </p:cNvSpPr>
          <p:nvPr>
            <p:ph type="ftr" sz="quarter" idx="11"/>
          </p:nvPr>
        </p:nvSpPr>
        <p:spPr/>
        <p:txBody>
          <a:bodyPr/>
          <a:lstStyle>
            <a:lvl1pPr>
              <a:defRPr smtClean="0"/>
            </a:lvl1pPr>
          </a:lstStyle>
          <a:p>
            <a:pPr>
              <a:defRPr/>
            </a:pPr>
            <a:endParaRPr lang="ru-RU" dirty="0"/>
          </a:p>
        </p:txBody>
      </p:sp>
      <p:sp>
        <p:nvSpPr>
          <p:cNvPr id="71" name="Rectangle 71"/>
          <p:cNvSpPr>
            <a:spLocks noGrp="1" noChangeArrowheads="1"/>
          </p:cNvSpPr>
          <p:nvPr>
            <p:ph type="sldNum" sz="quarter" idx="12"/>
          </p:nvPr>
        </p:nvSpPr>
        <p:spPr/>
        <p:txBody>
          <a:bodyPr/>
          <a:lstStyle>
            <a:lvl1pPr>
              <a:defRPr smtClean="0"/>
            </a:lvl1pPr>
          </a:lstStyle>
          <a:p>
            <a:pPr>
              <a:defRPr/>
            </a:pPr>
            <a:fld id="{6301DE41-C151-4302-8793-B059CD2A673E}"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dirty="0"/>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ru-RU" dirty="0"/>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dirty="0"/>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dirty="0"/>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ru-RU" dirty="0"/>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ru-RU" dirty="0"/>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dirty="0"/>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ru-RU" dirty="0"/>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ru-RU" dirty="0"/>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dirty="0"/>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ru-RU" dirty="0"/>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ru-RU" dirty="0"/>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ru-RU" dirty="0"/>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ru-RU" dirty="0"/>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ru-RU" dirty="0"/>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ru-RU" dirty="0"/>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ru-RU" dirty="0"/>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ru-RU" dirty="0"/>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ru-RU" dirty="0"/>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ru-RU" dirty="0"/>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ru-RU" dirty="0"/>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dirty="0"/>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dirty="0"/>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dirty="0"/>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ru-RU" dirty="0"/>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dirty="0"/>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dirty="0"/>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ru-RU" dirty="0"/>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dirty="0"/>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dirty="0"/>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dirty="0"/>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dirty="0"/>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ru-RU" dirty="0"/>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ru-RU" dirty="0"/>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dirty="0"/>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dirty="0"/>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ru-RU" dirty="0"/>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dirty="0"/>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dirty="0"/>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dirty="0"/>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dirty="0"/>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dirty="0"/>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dirty="0"/>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dirty="0"/>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dirty="0"/>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dirty="0"/>
                </a:p>
              </p:txBody>
            </p:sp>
          </p:grpSp>
        </p:grpSp>
      </p:grpSp>
      <p:sp>
        <p:nvSpPr>
          <p:cNvPr id="28166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ru-RU"/>
              <a:t>Образец заголовка</a:t>
            </a:r>
          </a:p>
        </p:txBody>
      </p:sp>
      <p:sp>
        <p:nvSpPr>
          <p:cNvPr id="28166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68" name="Rectangle 68"/>
          <p:cNvSpPr>
            <a:spLocks noGrp="1" noChangeArrowheads="1"/>
          </p:cNvSpPr>
          <p:nvPr>
            <p:ph type="dt" sz="quarter" idx="10"/>
          </p:nvPr>
        </p:nvSpPr>
        <p:spPr/>
        <p:txBody>
          <a:bodyPr/>
          <a:lstStyle>
            <a:lvl1pPr>
              <a:defRPr smtClean="0"/>
            </a:lvl1pPr>
          </a:lstStyle>
          <a:p>
            <a:pPr>
              <a:defRPr/>
            </a:pPr>
            <a:endParaRPr lang="ru-RU" dirty="0"/>
          </a:p>
        </p:txBody>
      </p:sp>
      <p:sp>
        <p:nvSpPr>
          <p:cNvPr id="69" name="Rectangle 69"/>
          <p:cNvSpPr>
            <a:spLocks noGrp="1" noChangeArrowheads="1"/>
          </p:cNvSpPr>
          <p:nvPr>
            <p:ph type="ftr" sz="quarter" idx="11"/>
          </p:nvPr>
        </p:nvSpPr>
        <p:spPr/>
        <p:txBody>
          <a:bodyPr/>
          <a:lstStyle>
            <a:lvl1pPr>
              <a:defRPr smtClean="0"/>
            </a:lvl1pPr>
          </a:lstStyle>
          <a:p>
            <a:pPr>
              <a:defRPr/>
            </a:pPr>
            <a:endParaRPr lang="ru-RU" dirty="0"/>
          </a:p>
        </p:txBody>
      </p:sp>
      <p:sp>
        <p:nvSpPr>
          <p:cNvPr id="70" name="Rectangle 70"/>
          <p:cNvSpPr>
            <a:spLocks noGrp="1" noChangeArrowheads="1"/>
          </p:cNvSpPr>
          <p:nvPr>
            <p:ph type="sldNum" sz="quarter" idx="12"/>
          </p:nvPr>
        </p:nvSpPr>
        <p:spPr/>
        <p:txBody>
          <a:bodyPr/>
          <a:lstStyle>
            <a:lvl1pPr>
              <a:defRPr smtClean="0"/>
            </a:lvl1pPr>
          </a:lstStyle>
          <a:p>
            <a:pPr>
              <a:defRPr/>
            </a:pPr>
            <a:fld id="{4F5E1E7F-60D4-4022-8E1A-DC18B04BCE25}"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932F601-03B8-4B26-8EAC-B1947AABDADD}" type="datetimeFigureOut">
              <a:rPr lang="ru-RU"/>
              <a:pPr/>
              <a:t>13.04.2016</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C78F1B2E-2CB1-4C96-81D6-0B8232F32384}" type="slidenum">
              <a:rPr lang="ru-RU"/>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A839999D-45D0-42F7-93EA-8056E4E02DFD}" type="datetimeFigureOut">
              <a:rPr lang="ru-RU"/>
              <a:pPr/>
              <a:t>13.04.2016</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4A35B766-B70D-439C-B553-E3ACAC0E1D04}" type="slidenum">
              <a:rPr lang="ru-RU"/>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A7750BD5-96E4-41B4-912E-159C88230617}" type="datetimeFigureOut">
              <a:rPr lang="ru-RU"/>
              <a:pPr/>
              <a:t>13.04.2016</a:t>
            </a:fld>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AFD832D3-19D1-46A5-B5D4-32A8C0A16D0D}" type="slidenum">
              <a:rPr lang="ru-RU"/>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6462B10C-6679-415C-A81E-1214A047618A}" type="datetimeFigureOut">
              <a:rPr lang="ru-RU"/>
              <a:pPr/>
              <a:t>13.04.2016</a:t>
            </a:fld>
            <a:endParaRPr lang="ru-RU" dirty="0"/>
          </a:p>
        </p:txBody>
      </p:sp>
      <p:sp>
        <p:nvSpPr>
          <p:cNvPr id="8" name="Нижний колонтитул 7"/>
          <p:cNvSpPr>
            <a:spLocks noGrp="1"/>
          </p:cNvSpPr>
          <p:nvPr>
            <p:ph type="ftr" sz="quarter" idx="11"/>
          </p:nvPr>
        </p:nvSpPr>
        <p:spPr/>
        <p:txBody>
          <a:bodyPr/>
          <a:lstStyle>
            <a:lvl1pPr>
              <a:defRPr/>
            </a:lvl1pPr>
          </a:lstStyle>
          <a:p>
            <a:endParaRPr lang="ru-RU" dirty="0"/>
          </a:p>
        </p:txBody>
      </p:sp>
      <p:sp>
        <p:nvSpPr>
          <p:cNvPr id="9" name="Номер слайда 8"/>
          <p:cNvSpPr>
            <a:spLocks noGrp="1"/>
          </p:cNvSpPr>
          <p:nvPr>
            <p:ph type="sldNum" sz="quarter" idx="12"/>
          </p:nvPr>
        </p:nvSpPr>
        <p:spPr/>
        <p:txBody>
          <a:bodyPr/>
          <a:lstStyle>
            <a:lvl1pPr>
              <a:defRPr/>
            </a:lvl1pPr>
          </a:lstStyle>
          <a:p>
            <a:fld id="{4E841E30-D74C-47AE-B028-317AF750B795}" type="slidenum">
              <a:rPr lang="ru-RU"/>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61551173-CF71-4228-8A1F-D9A3522DC2A7}" type="datetimeFigureOut">
              <a:rPr lang="ru-RU"/>
              <a:pPr/>
              <a:t>13.04.2016</a:t>
            </a:fld>
            <a:endParaRPr lang="ru-RU" dirty="0"/>
          </a:p>
        </p:txBody>
      </p:sp>
      <p:sp>
        <p:nvSpPr>
          <p:cNvPr id="4" name="Нижний колонтитул 3"/>
          <p:cNvSpPr>
            <a:spLocks noGrp="1"/>
          </p:cNvSpPr>
          <p:nvPr>
            <p:ph type="ftr" sz="quarter" idx="11"/>
          </p:nvPr>
        </p:nvSpPr>
        <p:spPr/>
        <p:txBody>
          <a:bodyPr/>
          <a:lstStyle>
            <a:lvl1pPr>
              <a:defRPr/>
            </a:lvl1pPr>
          </a:lstStyle>
          <a:p>
            <a:endParaRPr lang="ru-RU" dirty="0"/>
          </a:p>
        </p:txBody>
      </p:sp>
      <p:sp>
        <p:nvSpPr>
          <p:cNvPr id="5" name="Номер слайда 4"/>
          <p:cNvSpPr>
            <a:spLocks noGrp="1"/>
          </p:cNvSpPr>
          <p:nvPr>
            <p:ph type="sldNum" sz="quarter" idx="12"/>
          </p:nvPr>
        </p:nvSpPr>
        <p:spPr/>
        <p:txBody>
          <a:bodyPr/>
          <a:lstStyle>
            <a:lvl1pPr>
              <a:defRPr/>
            </a:lvl1pPr>
          </a:lstStyle>
          <a:p>
            <a:fld id="{16C7E421-3273-4EDD-9670-325371856F87}" type="slidenum">
              <a:rPr lang="ru-RU"/>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321E3A3B-66BA-4B9B-B762-EFD087F891A4}" type="datetimeFigureOut">
              <a:rPr lang="ru-RU"/>
              <a:pPr/>
              <a:t>13.04.2016</a:t>
            </a:fld>
            <a:endParaRPr lang="ru-RU" dirty="0"/>
          </a:p>
        </p:txBody>
      </p:sp>
      <p:sp>
        <p:nvSpPr>
          <p:cNvPr id="3" name="Нижний колонтитул 2"/>
          <p:cNvSpPr>
            <a:spLocks noGrp="1"/>
          </p:cNvSpPr>
          <p:nvPr>
            <p:ph type="ftr" sz="quarter" idx="11"/>
          </p:nvPr>
        </p:nvSpPr>
        <p:spPr/>
        <p:txBody>
          <a:bodyPr/>
          <a:lstStyle>
            <a:lvl1pPr>
              <a:defRPr/>
            </a:lvl1pPr>
          </a:lstStyle>
          <a:p>
            <a:endParaRPr lang="ru-RU" dirty="0"/>
          </a:p>
        </p:txBody>
      </p:sp>
      <p:sp>
        <p:nvSpPr>
          <p:cNvPr id="4" name="Номер слайда 3"/>
          <p:cNvSpPr>
            <a:spLocks noGrp="1"/>
          </p:cNvSpPr>
          <p:nvPr>
            <p:ph type="sldNum" sz="quarter" idx="12"/>
          </p:nvPr>
        </p:nvSpPr>
        <p:spPr/>
        <p:txBody>
          <a:bodyPr/>
          <a:lstStyle>
            <a:lvl1pPr>
              <a:defRPr/>
            </a:lvl1pPr>
          </a:lstStyle>
          <a:p>
            <a:fld id="{01E8ABB3-B338-4C2F-949E-E03AF5B48422}" type="slidenum">
              <a:rPr lang="ru-RU"/>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CFDBDFF2-DD52-4C57-A36B-4A36D29DA0BD}" type="datetimeFigureOut">
              <a:rPr lang="ru-RU"/>
              <a:pPr/>
              <a:t>13.04.2016</a:t>
            </a:fld>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E98C0652-92E3-4862-AD11-7D8B5AC1078F}" type="slidenum">
              <a:rPr lang="ru-RU"/>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F8D3927C-053A-404A-AF1A-90DB57CC3715}" type="datetimeFigureOut">
              <a:rPr lang="ru-RU"/>
              <a:pPr/>
              <a:t>13.04.2016</a:t>
            </a:fld>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36132C7D-E4B4-4B08-8F06-489FB31FB324}" type="slidenum">
              <a:rPr lang="ru-RU"/>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8306" name="Group 2"/>
          <p:cNvGrpSpPr>
            <a:grpSpLocks/>
          </p:cNvGrpSpPr>
          <p:nvPr/>
        </p:nvGrpSpPr>
        <p:grpSpPr bwMode="auto">
          <a:xfrm>
            <a:off x="0" y="0"/>
            <a:ext cx="7620000" cy="6858000"/>
            <a:chOff x="0" y="0"/>
            <a:chExt cx="4800" cy="4320"/>
          </a:xfrm>
        </p:grpSpPr>
        <p:grpSp>
          <p:nvGrpSpPr>
            <p:cNvPr id="98307" name="Group 3"/>
            <p:cNvGrpSpPr>
              <a:grpSpLocks/>
            </p:cNvGrpSpPr>
            <p:nvPr userDrawn="1"/>
          </p:nvGrpSpPr>
          <p:grpSpPr bwMode="auto">
            <a:xfrm>
              <a:off x="0" y="0"/>
              <a:ext cx="2016" cy="4320"/>
              <a:chOff x="0" y="0"/>
              <a:chExt cx="2016" cy="4320"/>
            </a:xfrm>
          </p:grpSpPr>
          <p:sp>
            <p:nvSpPr>
              <p:cNvPr id="98308"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ru-RU" dirty="0"/>
              </a:p>
            </p:txBody>
          </p:sp>
          <p:sp>
            <p:nvSpPr>
              <p:cNvPr id="98309"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ru-RU" dirty="0"/>
              </a:p>
            </p:txBody>
          </p:sp>
        </p:grpSp>
        <p:grpSp>
          <p:nvGrpSpPr>
            <p:cNvPr id="98310" name="Group 6"/>
            <p:cNvGrpSpPr>
              <a:grpSpLocks/>
            </p:cNvGrpSpPr>
            <p:nvPr/>
          </p:nvGrpSpPr>
          <p:grpSpPr bwMode="auto">
            <a:xfrm>
              <a:off x="144" y="1248"/>
              <a:ext cx="4656" cy="201"/>
              <a:chOff x="144" y="1248"/>
              <a:chExt cx="4656" cy="201"/>
            </a:xfrm>
          </p:grpSpPr>
          <p:sp>
            <p:nvSpPr>
              <p:cNvPr id="98311"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ru-RU" dirty="0"/>
              </a:p>
            </p:txBody>
          </p:sp>
          <p:sp>
            <p:nvSpPr>
              <p:cNvPr id="98312"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ru-RU" dirty="0"/>
              </a:p>
            </p:txBody>
          </p:sp>
        </p:grpSp>
      </p:grpSp>
      <p:sp>
        <p:nvSpPr>
          <p:cNvPr id="98313"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98314"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8315"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3A131791-A246-4E1E-A51E-70828010DB5B}" type="datetimeFigureOut">
              <a:rPr lang="ru-RU"/>
              <a:pPr/>
              <a:t>13.04.2016</a:t>
            </a:fld>
            <a:endParaRPr lang="ru-RU" dirty="0"/>
          </a:p>
        </p:txBody>
      </p:sp>
      <p:sp>
        <p:nvSpPr>
          <p:cNvPr id="98316"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ru-RU" dirty="0"/>
          </a:p>
        </p:txBody>
      </p:sp>
      <p:sp>
        <p:nvSpPr>
          <p:cNvPr id="98317"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45B5E2DB-E15F-4BFA-8FF6-F1F8B03279E8}" type="slidenum">
              <a:rPr lang="ru-RU"/>
              <a:pPr/>
              <a:t>‹#›</a:t>
            </a:fld>
            <a:endParaRPr lang="ru-RU" dirty="0"/>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66"/>
            </a:gs>
            <a:gs pos="100000">
              <a:srgbClr val="66CCFF"/>
            </a:gs>
          </a:gsLst>
          <a:lin ang="5400000" scaled="1"/>
        </a:gradFill>
        <a:effectLst/>
      </p:bgPr>
    </p:bg>
    <p:spTree>
      <p:nvGrpSpPr>
        <p:cNvPr id="1" name=""/>
        <p:cNvGrpSpPr/>
        <p:nvPr/>
      </p:nvGrpSpPr>
      <p:grpSpPr>
        <a:xfrm>
          <a:off x="0" y="0"/>
          <a:ext cx="0" cy="0"/>
          <a:chOff x="0" y="0"/>
          <a:chExt cx="0" cy="0"/>
        </a:xfrm>
      </p:grpSpPr>
      <p:sp>
        <p:nvSpPr>
          <p:cNvPr id="234563" name="Rectangle 67"/>
          <p:cNvSpPr>
            <a:spLocks noGrp="1" noChangeArrowheads="1"/>
          </p:cNvSpPr>
          <p:nvPr>
            <p:ph type="title"/>
          </p:nvPr>
        </p:nvSpPr>
        <p:spPr bwMode="auto">
          <a:xfrm>
            <a:off x="455613" y="273050"/>
            <a:ext cx="8226425"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234567" name="Rectangle 71"/>
          <p:cNvSpPr>
            <a:spLocks noGrp="1" noChangeArrowheads="1"/>
          </p:cNvSpPr>
          <p:nvPr>
            <p:ph type="body" idx="1"/>
          </p:nvPr>
        </p:nvSpPr>
        <p:spPr bwMode="auto">
          <a:xfrm>
            <a:off x="455613" y="1598613"/>
            <a:ext cx="8226425"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7" name="Rectangle 69"/>
          <p:cNvSpPr>
            <a:spLocks noGrp="1" noChangeArrowheads="1"/>
          </p:cNvSpPr>
          <p:nvPr>
            <p:ph type="dt" sz="quarter" idx="2"/>
          </p:nvPr>
        </p:nvSpPr>
        <p:spPr bwMode="auto">
          <a:xfrm>
            <a:off x="455613" y="6242050"/>
            <a:ext cx="2130425" cy="4746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defRPr>
            </a:lvl1pPr>
          </a:lstStyle>
          <a:p>
            <a:pPr>
              <a:defRPr/>
            </a:pPr>
            <a:endParaRPr lang="ru-RU" dirty="0"/>
          </a:p>
        </p:txBody>
      </p:sp>
      <p:sp>
        <p:nvSpPr>
          <p:cNvPr id="138" name="Rectangle 70"/>
          <p:cNvSpPr>
            <a:spLocks noGrp="1" noChangeArrowheads="1"/>
          </p:cNvSpPr>
          <p:nvPr>
            <p:ph type="ftr" sz="quarter" idx="3"/>
          </p:nvPr>
        </p:nvSpPr>
        <p:spPr bwMode="auto">
          <a:xfrm>
            <a:off x="3124200" y="6242050"/>
            <a:ext cx="2895600" cy="4746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defRPr>
            </a:lvl1pPr>
          </a:lstStyle>
          <a:p>
            <a:pPr>
              <a:defRPr/>
            </a:pPr>
            <a:endParaRPr lang="ru-RU" dirty="0"/>
          </a:p>
        </p:txBody>
      </p:sp>
      <p:sp>
        <p:nvSpPr>
          <p:cNvPr id="139" name="Rectangle 71"/>
          <p:cNvSpPr>
            <a:spLocks noGrp="1" noChangeArrowheads="1"/>
          </p:cNvSpPr>
          <p:nvPr>
            <p:ph type="sldNum" sz="quarter" idx="4"/>
          </p:nvPr>
        </p:nvSpPr>
        <p:spPr bwMode="auto">
          <a:xfrm>
            <a:off x="6553200" y="6242050"/>
            <a:ext cx="2130425" cy="4746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defRPr>
            </a:lvl1pPr>
          </a:lstStyle>
          <a:p>
            <a:pPr>
              <a:defRPr/>
            </a:pPr>
            <a:fld id="{A08ABF04-E8E9-4B08-87C2-668F8DA939A9}" type="slidenum">
              <a:rPr lang="ru-RU"/>
              <a:pPr>
                <a:defRPr/>
              </a:pPr>
              <a:t>‹#›</a:t>
            </a:fld>
            <a:endParaRPr lang="ru-RU" dirty="0"/>
          </a:p>
        </p:txBody>
      </p:sp>
    </p:spTree>
  </p:cSld>
  <p:clrMap bg1="dk2" tx1="lt1" bg2="dk1" tx2="lt2" accent1="accent1" accent2="accent2" accent3="accent3" accent4="accent4" accent5="accent5" accent6="accent6" hlink="hlink" folHlink="folHlink"/>
  <p:sldLayoutIdLst>
    <p:sldLayoutId id="2147483931"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66"/>
            </a:gs>
            <a:gs pos="100000">
              <a:srgbClr val="66CCFF"/>
            </a:gs>
          </a:gsLst>
          <a:lin ang="5400000" scaled="1"/>
        </a:gradFill>
        <a:effectLst/>
      </p:bgPr>
    </p:bg>
    <p:spTree>
      <p:nvGrpSpPr>
        <p:cNvPr id="1" name=""/>
        <p:cNvGrpSpPr/>
        <p:nvPr/>
      </p:nvGrpSpPr>
      <p:grpSpPr>
        <a:xfrm>
          <a:off x="0" y="0"/>
          <a:ext cx="0" cy="0"/>
          <a:chOff x="0" y="0"/>
          <a:chExt cx="0" cy="0"/>
        </a:xfrm>
      </p:grpSpPr>
      <p:sp>
        <p:nvSpPr>
          <p:cNvPr id="28064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280644"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6" name="Rectangle 68"/>
          <p:cNvSpPr>
            <a:spLocks noGrp="1" noChangeArrowheads="1"/>
          </p:cNvSpPr>
          <p:nvPr>
            <p:ph type="dt" sz="quarter" idx="2"/>
          </p:nvPr>
        </p:nvSpPr>
        <p:spPr bwMode="auto">
          <a:xfrm>
            <a:off x="457200" y="6248400"/>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defRPr>
            </a:lvl1pPr>
          </a:lstStyle>
          <a:p>
            <a:pPr>
              <a:defRPr/>
            </a:pPr>
            <a:endParaRPr lang="ru-RU" dirty="0"/>
          </a:p>
        </p:txBody>
      </p:sp>
      <p:sp>
        <p:nvSpPr>
          <p:cNvPr id="137" name="Rectangle 69"/>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defRPr>
            </a:lvl1pPr>
          </a:lstStyle>
          <a:p>
            <a:pPr>
              <a:defRPr/>
            </a:pPr>
            <a:endParaRPr lang="ru-RU" dirty="0"/>
          </a:p>
        </p:txBody>
      </p:sp>
      <p:sp>
        <p:nvSpPr>
          <p:cNvPr id="138" name="Rectangle 70"/>
          <p:cNvSpPr>
            <a:spLocks noGrp="1" noChangeArrowheads="1"/>
          </p:cNvSpPr>
          <p:nvPr>
            <p:ph type="sldNum" sz="quarter" idx="4"/>
          </p:nvPr>
        </p:nvSpPr>
        <p:spPr bwMode="auto">
          <a:xfrm>
            <a:off x="6553200" y="6248400"/>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defRPr>
            </a:lvl1pPr>
          </a:lstStyle>
          <a:p>
            <a:pPr>
              <a:defRPr/>
            </a:pPr>
            <a:fld id="{1DDC18E8-DCC0-469A-BF94-94383BD3C2CC}" type="slidenum">
              <a:rPr lang="ru-RU"/>
              <a:pPr>
                <a:defRPr/>
              </a:pPr>
              <a:t>‹#›</a:t>
            </a:fld>
            <a:endParaRPr lang="ru-RU" dirty="0"/>
          </a:p>
        </p:txBody>
      </p:sp>
    </p:spTree>
  </p:cSld>
  <p:clrMap bg1="dk2" tx1="lt1" bg2="dk1" tx2="lt2" accent1="accent1" accent2="accent2" accent3="accent3" accent4="accent4" accent5="accent5" accent6="accent6" hlink="hlink" folHlink="folHlink"/>
  <p:sldLayoutIdLst>
    <p:sldLayoutId id="2147483933"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1.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CC"/>
            </a:gs>
            <a:gs pos="100000">
              <a:srgbClr val="FFCC99"/>
            </a:gs>
          </a:gsLst>
          <a:path path="rect">
            <a:fillToRect l="100000" b="100000"/>
          </a:path>
        </a:gradFill>
        <a:effectLst/>
      </p:bgPr>
    </p:bg>
    <p:spTree>
      <p:nvGrpSpPr>
        <p:cNvPr id="1" name=""/>
        <p:cNvGrpSpPr/>
        <p:nvPr/>
      </p:nvGrpSpPr>
      <p:grpSpPr>
        <a:xfrm>
          <a:off x="0" y="0"/>
          <a:ext cx="0" cy="0"/>
          <a:chOff x="0" y="0"/>
          <a:chExt cx="0" cy="0"/>
        </a:xfrm>
      </p:grpSpPr>
      <p:pic>
        <p:nvPicPr>
          <p:cNvPr id="130050" name="Picture 2" descr="геноцид это"/>
          <p:cNvPicPr>
            <a:picLocks noChangeAspect="1" noChangeArrowheads="1"/>
          </p:cNvPicPr>
          <p:nvPr/>
        </p:nvPicPr>
        <p:blipFill>
          <a:blip r:embed="rId2"/>
          <a:srcRect/>
          <a:stretch>
            <a:fillRect/>
          </a:stretch>
        </p:blipFill>
        <p:spPr bwMode="auto">
          <a:xfrm>
            <a:off x="3000364" y="2411008"/>
            <a:ext cx="5929322" cy="4446992"/>
          </a:xfrm>
          <a:prstGeom prst="rect">
            <a:avLst/>
          </a:prstGeom>
          <a:noFill/>
        </p:spPr>
      </p:pic>
      <p:sp>
        <p:nvSpPr>
          <p:cNvPr id="16393" name="Rectangle 9"/>
          <p:cNvSpPr>
            <a:spLocks noChangeArrowheads="1"/>
          </p:cNvSpPr>
          <p:nvPr/>
        </p:nvSpPr>
        <p:spPr bwMode="auto">
          <a:xfrm>
            <a:off x="1137577" y="857232"/>
            <a:ext cx="8006423" cy="1077218"/>
          </a:xfrm>
          <a:prstGeom prst="rect">
            <a:avLst/>
          </a:prstGeom>
          <a:noFill/>
          <a:ln w="9525">
            <a:noFill/>
            <a:miter lim="800000"/>
            <a:headEnd/>
            <a:tailEnd/>
          </a:ln>
          <a:effectLst/>
        </p:spPr>
        <p:txBody>
          <a:bodyPr wrap="square" anchor="ctr">
            <a:spAutoFit/>
          </a:bodyPr>
          <a:lstStyle/>
          <a:p>
            <a:pPr algn="ctr" eaLnBrk="0" hangingPunct="0"/>
            <a:r>
              <a:rPr lang="uk-UA" sz="3200" b="1" i="1" dirty="0" smtClean="0">
                <a:solidFill>
                  <a:srgbClr val="660033"/>
                </a:solidFill>
                <a:effectLst>
                  <a:outerShdw blurRad="38100" dist="38100" dir="2700000" algn="tl">
                    <a:srgbClr val="000000"/>
                  </a:outerShdw>
                </a:effectLst>
                <a:latin typeface="Times New Roman" pitchFamily="18" charset="0"/>
              </a:rPr>
              <a:t>Вигнання етнічних німців з країн Східної Європи після Другої світової війни</a:t>
            </a:r>
            <a:endParaRPr lang="uk-UA" sz="3200" b="1" i="1" dirty="0">
              <a:solidFill>
                <a:srgbClr val="660033"/>
              </a:solidFill>
              <a:effectLst>
                <a:outerShdw blurRad="38100" dist="38100" dir="2700000" algn="tl">
                  <a:srgbClr val="000000"/>
                </a:outerShdw>
              </a:effectLst>
              <a:latin typeface="Times New Roman" pitchFamily="18" charset="0"/>
            </a:endParaRPr>
          </a:p>
        </p:txBody>
      </p:sp>
      <p:sp>
        <p:nvSpPr>
          <p:cNvPr id="16394" name="Rectangle 10"/>
          <p:cNvSpPr>
            <a:spLocks noChangeArrowheads="1"/>
          </p:cNvSpPr>
          <p:nvPr/>
        </p:nvSpPr>
        <p:spPr bwMode="auto">
          <a:xfrm>
            <a:off x="4000496" y="2214554"/>
            <a:ext cx="1973262" cy="369332"/>
          </a:xfrm>
          <a:prstGeom prst="rect">
            <a:avLst/>
          </a:prstGeom>
          <a:noFill/>
          <a:ln w="9525">
            <a:noFill/>
            <a:miter lim="800000"/>
            <a:headEnd/>
            <a:tailEnd/>
          </a:ln>
          <a:effectLst/>
        </p:spPr>
        <p:txBody>
          <a:bodyPr anchor="ctr">
            <a:spAutoFit/>
          </a:bodyPr>
          <a:lstStyle/>
          <a:p>
            <a:pPr eaLnBrk="0" hangingPunct="0"/>
            <a:r>
              <a:rPr lang="ru-RU" dirty="0" smtClean="0"/>
              <a:t> </a:t>
            </a:r>
            <a:endParaRPr lang="ru-RU" dirty="0"/>
          </a:p>
        </p:txBody>
      </p:sp>
      <p:sp>
        <p:nvSpPr>
          <p:cNvPr id="16405" name="Rectangle 21"/>
          <p:cNvSpPr>
            <a:spLocks noChangeArrowheads="1"/>
          </p:cNvSpPr>
          <p:nvPr/>
        </p:nvSpPr>
        <p:spPr bwMode="auto">
          <a:xfrm>
            <a:off x="214282" y="2786058"/>
            <a:ext cx="4572032" cy="3046988"/>
          </a:xfrm>
          <a:prstGeom prst="rect">
            <a:avLst/>
          </a:prstGeom>
          <a:noFill/>
          <a:ln w="9525">
            <a:noFill/>
            <a:miter lim="800000"/>
            <a:headEnd/>
            <a:tailEnd/>
          </a:ln>
          <a:effectLst>
            <a:outerShdw blurRad="50800" dist="50800" dir="5400000" algn="ctr" rotWithShape="0">
              <a:srgbClr val="FFFF00"/>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uk-UA" sz="3200" b="1" i="1" dirty="0" smtClean="0">
                <a:ln w="12700">
                  <a:solidFill>
                    <a:schemeClr val="tx2">
                      <a:satMod val="155000"/>
                    </a:schemeClr>
                  </a:solidFill>
                  <a:prstDash val="solid"/>
                </a:ln>
                <a:solidFill>
                  <a:srgbClr val="000066"/>
                </a:solidFill>
                <a:latin typeface="Times New Roman" pitchFamily="18" charset="0"/>
                <a:ea typeface="Calibri" pitchFamily="34" charset="0"/>
                <a:cs typeface="Times New Roman" pitchFamily="18" charset="0"/>
              </a:rPr>
              <a:t>ЗАСУДЖЕННЯ ГЕНОЦИДУ В МИНУЛОМУ ДАЄ ЗМОГУ ПОПЕРЕДИТИ ЙОГО В МАЙБУТНЬОМУ</a:t>
            </a:r>
            <a:endParaRPr kumimoji="0" lang="uk-UA" sz="3200" b="1" i="1" u="none" strike="noStrike" normalizeH="0" baseline="0" dirty="0" smtClean="0">
              <a:ln w="12700">
                <a:solidFill>
                  <a:schemeClr val="tx2">
                    <a:satMod val="155000"/>
                  </a:schemeClr>
                </a:solidFill>
                <a:prstDash val="solid"/>
              </a:ln>
              <a:solidFill>
                <a:srgbClr val="000066"/>
              </a:solidFill>
              <a:latin typeface="Arial" pitchFamily="34" charset="0"/>
            </a:endParaRPr>
          </a:p>
        </p:txBody>
      </p:sp>
      <p:sp>
        <p:nvSpPr>
          <p:cNvPr id="10" name="Прямоугольник 9"/>
          <p:cNvSpPr/>
          <p:nvPr/>
        </p:nvSpPr>
        <p:spPr>
          <a:xfrm>
            <a:off x="2571736" y="142852"/>
            <a:ext cx="6572264" cy="461665"/>
          </a:xfrm>
          <a:prstGeom prst="rect">
            <a:avLst/>
          </a:prstGeom>
        </p:spPr>
        <p:txBody>
          <a:bodyPr wrap="square">
            <a:spAutoFit/>
          </a:bodyPr>
          <a:lstStyle/>
          <a:p>
            <a:r>
              <a:rPr lang="ru-RU" sz="2400" b="1" i="1" dirty="0" smtClean="0">
                <a:solidFill>
                  <a:srgbClr val="CC0000"/>
                </a:solidFill>
              </a:rPr>
              <a:t>Геноцид, про </a:t>
            </a:r>
            <a:r>
              <a:rPr lang="ru-RU" sz="2400" b="1" i="1" dirty="0" err="1" smtClean="0">
                <a:solidFill>
                  <a:srgbClr val="CC0000"/>
                </a:solidFill>
              </a:rPr>
              <a:t>який</a:t>
            </a:r>
            <a:r>
              <a:rPr lang="ru-RU" sz="2400" b="1" i="1" dirty="0" smtClean="0">
                <a:solidFill>
                  <a:srgbClr val="CC0000"/>
                </a:solidFill>
              </a:rPr>
              <a:t> не </a:t>
            </a:r>
            <a:r>
              <a:rPr lang="ru-RU" sz="2400" b="1" i="1" dirty="0" err="1" smtClean="0">
                <a:solidFill>
                  <a:srgbClr val="CC0000"/>
                </a:solidFill>
              </a:rPr>
              <a:t>хочуть</a:t>
            </a:r>
            <a:r>
              <a:rPr lang="ru-RU" sz="2400" b="1" i="1" dirty="0" smtClean="0">
                <a:solidFill>
                  <a:srgbClr val="CC0000"/>
                </a:solidFill>
              </a:rPr>
              <a:t> </a:t>
            </a:r>
            <a:r>
              <a:rPr lang="ru-RU" sz="2400" b="1" i="1" dirty="0" err="1" smtClean="0">
                <a:solidFill>
                  <a:srgbClr val="CC0000"/>
                </a:solidFill>
              </a:rPr>
              <a:t>згадувати</a:t>
            </a:r>
            <a:endParaRPr lang="ru-RU" sz="2400" b="1" i="1" dirty="0">
              <a:solidFill>
                <a:srgbClr val="CC0000"/>
              </a:solidFill>
            </a:endParaRPr>
          </a:p>
        </p:txBody>
      </p:sp>
      <p:pic>
        <p:nvPicPr>
          <p:cNvPr id="14" name="Picture 5" descr="J0199465"/>
          <p:cNvPicPr>
            <a:picLocks noChangeAspect="1" noChangeArrowheads="1"/>
          </p:cNvPicPr>
          <p:nvPr/>
        </p:nvPicPr>
        <p:blipFill>
          <a:blip r:embed="rId3"/>
          <a:srcRect/>
          <a:stretch>
            <a:fillRect/>
          </a:stretch>
        </p:blipFill>
        <p:spPr bwMode="auto">
          <a:xfrm>
            <a:off x="0" y="0"/>
            <a:ext cx="1835150" cy="13906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1709738"/>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129027" name="Object 3"/>
          <p:cNvGraphicFramePr>
            <a:graphicFrameLocks noChangeAspect="1"/>
          </p:cNvGraphicFramePr>
          <p:nvPr/>
        </p:nvGraphicFramePr>
        <p:xfrm>
          <a:off x="0" y="-4763"/>
          <a:ext cx="9144000" cy="6862763"/>
        </p:xfrm>
        <a:graphic>
          <a:graphicData uri="http://schemas.openxmlformats.org/presentationml/2006/ole">
            <p:oleObj spid="_x0000_s196610" name="Слайд" r:id="rId3" imgW="4571967" imgH="3429053" progId="PowerPoint.Slide.8">
              <p:embed/>
            </p:oleObj>
          </a:graphicData>
        </a:graphic>
      </p:graphicFrame>
      <p:sp>
        <p:nvSpPr>
          <p:cNvPr id="5" name="Прямоугольник 4"/>
          <p:cNvSpPr/>
          <p:nvPr/>
        </p:nvSpPr>
        <p:spPr>
          <a:xfrm>
            <a:off x="571472" y="5286388"/>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572396" y="5357826"/>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892" name="AutoShape 4"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5894" name="AutoShape 6"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5896" name="AutoShape 8"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6611" name="Rectangle 3"/>
          <p:cNvSpPr>
            <a:spLocks noChangeArrowheads="1"/>
          </p:cNvSpPr>
          <p:nvPr/>
        </p:nvSpPr>
        <p:spPr bwMode="auto">
          <a:xfrm>
            <a:off x="5572132" y="857232"/>
            <a:ext cx="321471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47675"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3300"/>
                </a:solidFill>
                <a:effectLst/>
                <a:latin typeface="+mn-lt"/>
                <a:ea typeface="Calibri" pitchFamily="34" charset="0"/>
                <a:cs typeface="Times New Roman" pitchFamily="18" charset="0"/>
              </a:rPr>
              <a:t>По всій країні з німецького населення формувалися маршові колони, людям не давали зібрати практично ніяких речей – і без зупинок гнали до кордону. Відсталих або тих, хто впав, часто вбивали прямо на очах у всієї колони. </a:t>
            </a:r>
            <a:endParaRPr kumimoji="0" lang="uk-UA" b="0" i="0" u="none" strike="noStrike" cap="none" normalizeH="0" baseline="0" dirty="0" smtClean="0">
              <a:ln>
                <a:noFill/>
              </a:ln>
              <a:solidFill>
                <a:srgbClr val="003300"/>
              </a:solidFill>
              <a:effectLst/>
              <a:latin typeface="+mn-lt"/>
            </a:endParaRPr>
          </a:p>
        </p:txBody>
      </p:sp>
      <p:sp>
        <p:nvSpPr>
          <p:cNvPr id="11" name="Прямоугольник 10"/>
          <p:cNvSpPr/>
          <p:nvPr/>
        </p:nvSpPr>
        <p:spPr>
          <a:xfrm>
            <a:off x="2428860" y="357166"/>
            <a:ext cx="4889672" cy="584775"/>
          </a:xfrm>
          <a:prstGeom prst="rect">
            <a:avLst/>
          </a:prstGeom>
        </p:spPr>
        <p:txBody>
          <a:bodyPr wrap="none">
            <a:spAutoFit/>
          </a:bodyPr>
          <a:lstStyle/>
          <a:p>
            <a:r>
              <a:rPr lang="uk-UA" sz="3200" b="1" i="1" dirty="0" err="1" smtClean="0">
                <a:solidFill>
                  <a:srgbClr val="660033"/>
                </a:solidFill>
                <a:effectLst>
                  <a:outerShdw blurRad="38100" dist="38100" dir="2700000" algn="tl">
                    <a:srgbClr val="000000">
                      <a:alpha val="43137"/>
                    </a:srgbClr>
                  </a:outerShdw>
                </a:effectLst>
              </a:rPr>
              <a:t>“Марш</a:t>
            </a:r>
            <a:r>
              <a:rPr lang="uk-UA" sz="3200" b="1" i="1" dirty="0" smtClean="0">
                <a:solidFill>
                  <a:srgbClr val="660033"/>
                </a:solidFill>
                <a:effectLst>
                  <a:outerShdw blurRad="38100" dist="38100" dir="2700000" algn="tl">
                    <a:srgbClr val="000000">
                      <a:alpha val="43137"/>
                    </a:srgbClr>
                  </a:outerShdw>
                </a:effectLst>
              </a:rPr>
              <a:t> </a:t>
            </a:r>
            <a:r>
              <a:rPr lang="uk-UA" sz="3200" b="1" i="1" dirty="0" err="1" smtClean="0">
                <a:solidFill>
                  <a:srgbClr val="660033"/>
                </a:solidFill>
                <a:effectLst>
                  <a:outerShdw blurRad="38100" dist="38100" dir="2700000" algn="tl">
                    <a:srgbClr val="000000">
                      <a:alpha val="43137"/>
                    </a:srgbClr>
                  </a:outerShdw>
                </a:effectLst>
              </a:rPr>
              <a:t>смерті”</a:t>
            </a:r>
            <a:r>
              <a:rPr lang="uk-UA" sz="3200" b="1" i="1" dirty="0" smtClean="0">
                <a:solidFill>
                  <a:srgbClr val="660033"/>
                </a:solidFill>
                <a:effectLst>
                  <a:outerShdw blurRad="38100" dist="38100" dir="2700000" algn="tl">
                    <a:srgbClr val="000000">
                      <a:alpha val="43137"/>
                    </a:srgbClr>
                  </a:outerShdw>
                </a:effectLst>
              </a:rPr>
              <a:t> </a:t>
            </a:r>
            <a:r>
              <a:rPr lang="uk-UA" sz="3200" b="1" i="1" dirty="0" smtClean="0">
                <a:solidFill>
                  <a:srgbClr val="660033"/>
                </a:solidFill>
                <a:effectLst>
                  <a:outerShdw blurRad="38100" dist="38100" dir="2700000" algn="tl">
                    <a:srgbClr val="000000">
                      <a:alpha val="43137"/>
                    </a:srgbClr>
                  </a:outerShdw>
                </a:effectLst>
              </a:rPr>
              <a:t>в Брно</a:t>
            </a:r>
            <a:endParaRPr lang="uk-UA" sz="3200" b="1" i="1" dirty="0">
              <a:solidFill>
                <a:srgbClr val="660033"/>
              </a:solidFill>
              <a:effectLst>
                <a:outerShdw blurRad="38100" dist="38100" dir="2700000" algn="tl">
                  <a:srgbClr val="000000">
                    <a:alpha val="43137"/>
                  </a:srgbClr>
                </a:outerShdw>
              </a:effectLst>
            </a:endParaRPr>
          </a:p>
        </p:txBody>
      </p:sp>
      <p:sp>
        <p:nvSpPr>
          <p:cNvPr id="196612" name="Rectangle 4"/>
          <p:cNvSpPr>
            <a:spLocks noChangeArrowheads="1"/>
          </p:cNvSpPr>
          <p:nvPr/>
        </p:nvSpPr>
        <p:spPr bwMode="auto">
          <a:xfrm>
            <a:off x="500034" y="4857760"/>
            <a:ext cx="407196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47675"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0066"/>
                </a:solidFill>
                <a:effectLst/>
                <a:latin typeface="+mn-lt"/>
                <a:ea typeface="Calibri" pitchFamily="34" charset="0"/>
                <a:cs typeface="Times New Roman" pitchFamily="18" charset="0"/>
              </a:rPr>
              <a:t>В ході «маршу смерті в Брно» було </a:t>
            </a:r>
            <a:r>
              <a:rPr lang="uk-UA" dirty="0" smtClean="0">
                <a:solidFill>
                  <a:srgbClr val="000066"/>
                </a:solidFill>
                <a:latin typeface="+mn-lt"/>
                <a:ea typeface="Calibri" pitchFamily="34" charset="0"/>
                <a:cs typeface="Times New Roman" pitchFamily="18" charset="0"/>
              </a:rPr>
              <a:t>висла</a:t>
            </a:r>
            <a:r>
              <a:rPr kumimoji="0" lang="uk-UA" b="0" i="0" u="none" strike="noStrike" cap="none" normalizeH="0" baseline="0" dirty="0" smtClean="0">
                <a:ln>
                  <a:noFill/>
                </a:ln>
                <a:solidFill>
                  <a:srgbClr val="000066"/>
                </a:solidFill>
                <a:effectLst/>
                <a:latin typeface="+mn-lt"/>
                <a:ea typeface="Calibri" pitchFamily="34" charset="0"/>
                <a:cs typeface="Times New Roman" pitchFamily="18" charset="0"/>
              </a:rPr>
              <a:t>но 27 тис. німців. На дистанції в 55 км загинуло, за різними оцінками, від 4 до 8 тис. осіб.</a:t>
            </a:r>
            <a:endParaRPr kumimoji="0" lang="uk-UA" b="0" i="0" u="none" strike="noStrike" cap="none" normalizeH="0" baseline="0" dirty="0" smtClean="0">
              <a:ln>
                <a:noFill/>
              </a:ln>
              <a:solidFill>
                <a:srgbClr val="000066"/>
              </a:solidFill>
              <a:effectLst/>
              <a:latin typeface="+mn-lt"/>
            </a:endParaRPr>
          </a:p>
        </p:txBody>
      </p:sp>
      <p:pic>
        <p:nvPicPr>
          <p:cNvPr id="196616" name="Picture 8" descr="http://2.bp.blogspot.com/-P30vFW6HLl0/U0AONE8qfPI/AAAAAAAAXvY/0MXHe5bZ21k/s1600/b20064a8v.jpg"/>
          <p:cNvPicPr>
            <a:picLocks noChangeAspect="1" noChangeArrowheads="1"/>
          </p:cNvPicPr>
          <p:nvPr/>
        </p:nvPicPr>
        <p:blipFill>
          <a:blip r:embed="rId4" cstate="print"/>
          <a:srcRect/>
          <a:stretch>
            <a:fillRect/>
          </a:stretch>
        </p:blipFill>
        <p:spPr bwMode="auto">
          <a:xfrm>
            <a:off x="4786314" y="3643314"/>
            <a:ext cx="4048563" cy="2841585"/>
          </a:xfrm>
          <a:prstGeom prst="rect">
            <a:avLst/>
          </a:prstGeom>
          <a:noFill/>
        </p:spPr>
      </p:pic>
      <p:pic>
        <p:nvPicPr>
          <p:cNvPr id="196614" name="Picture 6" descr="http://ic.pics.livejournal.com/amarok_man/76821818/59317/59317_600.jpg"/>
          <p:cNvPicPr>
            <a:picLocks noChangeAspect="1" noChangeArrowheads="1"/>
          </p:cNvPicPr>
          <p:nvPr/>
        </p:nvPicPr>
        <p:blipFill>
          <a:blip r:embed="rId5"/>
          <a:srcRect/>
          <a:stretch>
            <a:fillRect/>
          </a:stretch>
        </p:blipFill>
        <p:spPr bwMode="auto">
          <a:xfrm>
            <a:off x="428596" y="1000107"/>
            <a:ext cx="5000660" cy="3578371"/>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1709738"/>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129027" name="Object 3"/>
          <p:cNvGraphicFramePr>
            <a:graphicFrameLocks noChangeAspect="1"/>
          </p:cNvGraphicFramePr>
          <p:nvPr/>
        </p:nvGraphicFramePr>
        <p:xfrm>
          <a:off x="0" y="-4763"/>
          <a:ext cx="9144000" cy="6862763"/>
        </p:xfrm>
        <a:graphic>
          <a:graphicData uri="http://schemas.openxmlformats.org/presentationml/2006/ole">
            <p:oleObj spid="_x0000_s206850" name="Слайд" r:id="rId3" imgW="4571967" imgH="3429053" progId="PowerPoint.Slide.8">
              <p:embed/>
            </p:oleObj>
          </a:graphicData>
        </a:graphic>
      </p:graphicFrame>
      <p:sp>
        <p:nvSpPr>
          <p:cNvPr id="5" name="Прямоугольник 4"/>
          <p:cNvSpPr/>
          <p:nvPr/>
        </p:nvSpPr>
        <p:spPr>
          <a:xfrm>
            <a:off x="571472" y="5286388"/>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572396" y="5357826"/>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892" name="AutoShape 4"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5894" name="AutoShape 6"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5896" name="AutoShape 8"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2428860" y="357166"/>
            <a:ext cx="4572000" cy="646331"/>
          </a:xfrm>
          <a:prstGeom prst="rect">
            <a:avLst/>
          </a:prstGeom>
        </p:spPr>
        <p:txBody>
          <a:bodyPr>
            <a:spAutoFit/>
          </a:bodyPr>
          <a:lstStyle/>
          <a:p>
            <a:pPr algn="ctr"/>
            <a:r>
              <a:rPr lang="uk-UA" sz="3600" b="1" i="1" dirty="0" smtClean="0">
                <a:solidFill>
                  <a:srgbClr val="660033"/>
                </a:solidFill>
                <a:effectLst>
                  <a:outerShdw blurRad="38100" dist="38100" dir="2700000" algn="tl">
                    <a:srgbClr val="000000">
                      <a:alpha val="43137"/>
                    </a:srgbClr>
                  </a:outerShdw>
                </a:effectLst>
              </a:rPr>
              <a:t>Німці в Угорщині</a:t>
            </a:r>
          </a:p>
        </p:txBody>
      </p:sp>
      <p:sp>
        <p:nvSpPr>
          <p:cNvPr id="206851" name="Rectangle 3"/>
          <p:cNvSpPr>
            <a:spLocks noChangeArrowheads="1"/>
          </p:cNvSpPr>
          <p:nvPr/>
        </p:nvSpPr>
        <p:spPr bwMode="auto">
          <a:xfrm>
            <a:off x="357158" y="1071546"/>
            <a:ext cx="421484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52438"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3366"/>
                </a:solidFill>
                <a:effectLst/>
                <a:latin typeface="Arial" pitchFamily="34" charset="0"/>
                <a:ea typeface="Calibri" pitchFamily="34" charset="0"/>
                <a:cs typeface="Arial" pitchFamily="34" charset="0"/>
              </a:rPr>
              <a:t>15 березня 1945 р. угорські власті ухвалили проект земельної реформи, згідно з якою можна було конфісковувати землю як у німецьких організацій, так і у німців – приватних осіб. У грудні 1945 р. був підготовлений указ про депортацію «зрадників і ворогів народу».</a:t>
            </a:r>
            <a:endParaRPr kumimoji="0" lang="uk-UA" b="0" i="0" u="none" strike="noStrike" cap="none" normalizeH="0" baseline="0" dirty="0" smtClean="0">
              <a:ln>
                <a:noFill/>
              </a:ln>
              <a:solidFill>
                <a:srgbClr val="003366"/>
              </a:solidFill>
              <a:effectLst/>
              <a:latin typeface="Arial" pitchFamily="34" charset="0"/>
              <a:cs typeface="Arial" pitchFamily="34" charset="0"/>
            </a:endParaRPr>
          </a:p>
        </p:txBody>
      </p:sp>
      <p:sp>
        <p:nvSpPr>
          <p:cNvPr id="206852" name="Rectangle 4"/>
          <p:cNvSpPr>
            <a:spLocks noChangeArrowheads="1"/>
          </p:cNvSpPr>
          <p:nvPr/>
        </p:nvSpPr>
        <p:spPr bwMode="auto">
          <a:xfrm>
            <a:off x="5286380" y="4429132"/>
            <a:ext cx="342902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52438"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rgbClr val="663300"/>
                </a:solidFill>
                <a:effectLst/>
                <a:latin typeface="Arial" pitchFamily="34" charset="0"/>
                <a:ea typeface="Calibri" pitchFamily="34" charset="0"/>
                <a:cs typeface="Arial" pitchFamily="34" charset="0"/>
              </a:rPr>
              <a:t>Все майно депортованих німців підлягало обов’язковій конфіскації. За різними оцінками з Угорщини, було депортовано</a:t>
            </a:r>
            <a:r>
              <a:rPr lang="uk-UA" dirty="0" smtClean="0">
                <a:solidFill>
                  <a:srgbClr val="663300"/>
                </a:solidFill>
                <a:latin typeface="Arial" pitchFamily="34" charset="0"/>
                <a:ea typeface="Calibri" pitchFamily="34" charset="0"/>
                <a:cs typeface="Arial" pitchFamily="34" charset="0"/>
              </a:rPr>
              <a:t> </a:t>
            </a:r>
            <a:r>
              <a:rPr kumimoji="0" lang="uk-UA" b="0" i="0" u="none" strike="noStrike" cap="none" normalizeH="0" baseline="0" dirty="0" smtClean="0">
                <a:ln>
                  <a:noFill/>
                </a:ln>
                <a:solidFill>
                  <a:srgbClr val="663300"/>
                </a:solidFill>
                <a:effectLst/>
                <a:latin typeface="Arial" pitchFamily="34" charset="0"/>
                <a:ea typeface="Calibri" pitchFamily="34" charset="0"/>
                <a:cs typeface="Arial" pitchFamily="34" charset="0"/>
              </a:rPr>
              <a:t>від 500 до 600 тис. етнічних німців.</a:t>
            </a:r>
            <a:endParaRPr kumimoji="0" lang="uk-UA" b="0" i="0" u="none" strike="noStrike" cap="none" normalizeH="0" baseline="0" dirty="0" smtClean="0">
              <a:ln>
                <a:noFill/>
              </a:ln>
              <a:solidFill>
                <a:srgbClr val="663300"/>
              </a:solidFill>
              <a:effectLst/>
              <a:latin typeface="Arial" pitchFamily="34" charset="0"/>
              <a:cs typeface="Arial" pitchFamily="34" charset="0"/>
            </a:endParaRPr>
          </a:p>
        </p:txBody>
      </p:sp>
      <p:pic>
        <p:nvPicPr>
          <p:cNvPr id="206854" name="Picture 6" descr="http://1.bp.blogspot.com/-g2Rnw3RQNzA/UP79B1oNCsI/AAAAAAAAIv8/uuQ9z9NApHA/s640/Bundesarchiv_Bild_183-W0911-501,_Nordwestdeutschland,_vertriebene_Familie.jpg"/>
          <p:cNvPicPr>
            <a:picLocks noChangeAspect="1" noChangeArrowheads="1"/>
          </p:cNvPicPr>
          <p:nvPr/>
        </p:nvPicPr>
        <p:blipFill>
          <a:blip r:embed="rId4"/>
          <a:srcRect r="580" b="4386"/>
          <a:stretch>
            <a:fillRect/>
          </a:stretch>
        </p:blipFill>
        <p:spPr bwMode="auto">
          <a:xfrm>
            <a:off x="4714876" y="1142984"/>
            <a:ext cx="4071966" cy="2857520"/>
          </a:xfrm>
          <a:prstGeom prst="rect">
            <a:avLst/>
          </a:prstGeom>
          <a:noFill/>
        </p:spPr>
      </p:pic>
      <p:pic>
        <p:nvPicPr>
          <p:cNvPr id="206856" name="Picture 8" descr="http://1.bp.blogspot.com/-GkbALtk9NHM/UP8IRmZpOqI/AAAAAAAAIzw/eyiNwX1NbIE/s640/G%D0%91%D0%B5%D0%B6%D0%B5%D0%BD%D1%86%D0%B0+%D0%BF%D0%BE%D1%85%D0%BE%D0%B4+%D0%B2+Spreewald+1946+%D0%B3%D0%BE%D0%B4%D0%B0+ermans-fleeing-westwards-1945.jpg"/>
          <p:cNvPicPr>
            <a:picLocks noChangeAspect="1" noChangeArrowheads="1"/>
          </p:cNvPicPr>
          <p:nvPr/>
        </p:nvPicPr>
        <p:blipFill>
          <a:blip r:embed="rId5"/>
          <a:srcRect/>
          <a:stretch>
            <a:fillRect/>
          </a:stretch>
        </p:blipFill>
        <p:spPr bwMode="auto">
          <a:xfrm>
            <a:off x="500034" y="3500438"/>
            <a:ext cx="4572032" cy="2957533"/>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1709738"/>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129027" name="Object 3"/>
          <p:cNvGraphicFramePr>
            <a:graphicFrameLocks noChangeAspect="1"/>
          </p:cNvGraphicFramePr>
          <p:nvPr/>
        </p:nvGraphicFramePr>
        <p:xfrm>
          <a:off x="0" y="-4763"/>
          <a:ext cx="9144000" cy="6862763"/>
        </p:xfrm>
        <a:graphic>
          <a:graphicData uri="http://schemas.openxmlformats.org/presentationml/2006/ole">
            <p:oleObj spid="_x0000_s205826" name="Слайд" r:id="rId3" imgW="4571967" imgH="3429053" progId="PowerPoint.Slide.8">
              <p:embed/>
            </p:oleObj>
          </a:graphicData>
        </a:graphic>
      </p:graphicFrame>
      <p:sp>
        <p:nvSpPr>
          <p:cNvPr id="5" name="Прямоугольник 4"/>
          <p:cNvSpPr/>
          <p:nvPr/>
        </p:nvSpPr>
        <p:spPr>
          <a:xfrm>
            <a:off x="571472" y="5286388"/>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572396" y="5357826"/>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892" name="AutoShape 4"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5894" name="AutoShape 6"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5896" name="AutoShape 8"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928662" y="357166"/>
            <a:ext cx="7286676" cy="646331"/>
          </a:xfrm>
          <a:prstGeom prst="rect">
            <a:avLst/>
          </a:prstGeom>
        </p:spPr>
        <p:txBody>
          <a:bodyPr wrap="square">
            <a:spAutoFit/>
          </a:bodyPr>
          <a:lstStyle/>
          <a:p>
            <a:pPr algn="ctr"/>
            <a:r>
              <a:rPr lang="uk-UA" sz="3600" b="1" i="1" dirty="0" smtClean="0">
                <a:solidFill>
                  <a:srgbClr val="660033"/>
                </a:solidFill>
                <a:effectLst>
                  <a:outerShdw blurRad="38100" dist="38100" dir="2700000" algn="tl">
                    <a:srgbClr val="000000">
                      <a:alpha val="43137"/>
                    </a:srgbClr>
                  </a:outerShdw>
                </a:effectLst>
              </a:rPr>
              <a:t>Українські німці</a:t>
            </a:r>
            <a:endParaRPr lang="uk-UA" sz="3600" b="1" i="1" dirty="0" smtClean="0">
              <a:solidFill>
                <a:srgbClr val="660033"/>
              </a:solidFill>
              <a:effectLst>
                <a:outerShdw blurRad="38100" dist="38100" dir="2700000" algn="tl">
                  <a:srgbClr val="000000">
                    <a:alpha val="43137"/>
                  </a:srgbClr>
                </a:outerShdw>
              </a:effectLst>
            </a:endParaRPr>
          </a:p>
        </p:txBody>
      </p:sp>
      <p:sp>
        <p:nvSpPr>
          <p:cNvPr id="14" name="Прямоугольник 13"/>
          <p:cNvSpPr/>
          <p:nvPr/>
        </p:nvSpPr>
        <p:spPr>
          <a:xfrm>
            <a:off x="571472" y="1214422"/>
            <a:ext cx="4143404" cy="2308324"/>
          </a:xfrm>
          <a:prstGeom prst="rect">
            <a:avLst/>
          </a:prstGeom>
        </p:spPr>
        <p:txBody>
          <a:bodyPr wrap="square">
            <a:spAutoFit/>
          </a:bodyPr>
          <a:lstStyle/>
          <a:p>
            <a:pPr indent="452438" algn="just"/>
            <a:r>
              <a:rPr lang="uk-UA" dirty="0" smtClean="0">
                <a:solidFill>
                  <a:srgbClr val="000066"/>
                </a:solidFill>
              </a:rPr>
              <a:t>До 1939 р. в Україні проживало близько 880 тис. етнічних німців здебільшого в центральних і західних областях, а також на півдні України (в Одеській області та в Криму).</a:t>
            </a:r>
          </a:p>
          <a:p>
            <a:pPr indent="452438" algn="just"/>
            <a:endParaRPr lang="uk-UA" dirty="0" smtClean="0"/>
          </a:p>
          <a:p>
            <a:pPr indent="452438" algn="just"/>
            <a:endParaRPr lang="uk-UA" dirty="0" smtClean="0"/>
          </a:p>
        </p:txBody>
      </p:sp>
      <p:pic>
        <p:nvPicPr>
          <p:cNvPr id="205828" name="Picture 4" descr="https://upload.wikimedia.org/wikipedia/commons/thumb/7/7e/Bess_deutsche_Umsiedler_Abfahrt_Kl%C3%B6stitz_1940.jpg/220px-Bess_deutsche_Umsiedler_Abfahrt_Kl%C3%B6stitz_1940.jpg"/>
          <p:cNvPicPr>
            <a:picLocks noChangeAspect="1" noChangeArrowheads="1"/>
          </p:cNvPicPr>
          <p:nvPr/>
        </p:nvPicPr>
        <p:blipFill>
          <a:blip r:embed="rId4"/>
          <a:srcRect/>
          <a:stretch>
            <a:fillRect/>
          </a:stretch>
        </p:blipFill>
        <p:spPr bwMode="auto">
          <a:xfrm>
            <a:off x="357158" y="2928934"/>
            <a:ext cx="4615259" cy="3293618"/>
          </a:xfrm>
          <a:prstGeom prst="rect">
            <a:avLst/>
          </a:prstGeom>
          <a:noFill/>
        </p:spPr>
      </p:pic>
      <p:sp>
        <p:nvSpPr>
          <p:cNvPr id="16" name="Прямоугольник 15"/>
          <p:cNvSpPr/>
          <p:nvPr/>
        </p:nvSpPr>
        <p:spPr>
          <a:xfrm>
            <a:off x="5000628" y="3500438"/>
            <a:ext cx="3929090" cy="3139321"/>
          </a:xfrm>
          <a:prstGeom prst="rect">
            <a:avLst/>
          </a:prstGeom>
        </p:spPr>
        <p:txBody>
          <a:bodyPr wrap="square">
            <a:spAutoFit/>
          </a:bodyPr>
          <a:lstStyle/>
          <a:p>
            <a:pPr indent="452438" algn="just"/>
            <a:r>
              <a:rPr lang="uk-UA" dirty="0" smtClean="0">
                <a:solidFill>
                  <a:srgbClr val="660033"/>
                </a:solidFill>
              </a:rPr>
              <a:t>Влітку-восени 1941 р. в Україні — протягом декількох днів близько 500 тисяч етнічних німців було депортовано до Сибіру та Казахстану. Вони були змушені перебувати в </a:t>
            </a:r>
            <a:r>
              <a:rPr lang="uk-UA" dirty="0" err="1" smtClean="0">
                <a:solidFill>
                  <a:srgbClr val="660033"/>
                </a:solidFill>
              </a:rPr>
              <a:t>спецпоселеннях</a:t>
            </a:r>
            <a:r>
              <a:rPr lang="uk-UA" dirty="0" smtClean="0">
                <a:solidFill>
                  <a:srgbClr val="660033"/>
                </a:solidFill>
              </a:rPr>
              <a:t> і працювати в «Трудовій армії» – трудових таборах на півночі СРСР. Майже третина з них загинула від голоду, сибірських морозів і важких умов життя.</a:t>
            </a:r>
          </a:p>
        </p:txBody>
      </p:sp>
      <p:pic>
        <p:nvPicPr>
          <p:cNvPr id="205830" name="Picture 6" descr="http://s13.ru/wp-content/upl/2012/04/2012-04-20_171356.jpg"/>
          <p:cNvPicPr>
            <a:picLocks noChangeAspect="1" noChangeArrowheads="1"/>
          </p:cNvPicPr>
          <p:nvPr/>
        </p:nvPicPr>
        <p:blipFill>
          <a:blip r:embed="rId5"/>
          <a:srcRect/>
          <a:stretch>
            <a:fillRect/>
          </a:stretch>
        </p:blipFill>
        <p:spPr bwMode="auto">
          <a:xfrm>
            <a:off x="4786314" y="928670"/>
            <a:ext cx="3905250" cy="2581276"/>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1709738"/>
            <a:ext cx="9144000" cy="0"/>
          </a:xfrm>
          <a:prstGeom prst="rect">
            <a:avLst/>
          </a:prstGeom>
          <a:noFill/>
          <a:ln w="9525">
            <a:noFill/>
            <a:miter lim="800000"/>
            <a:headEnd/>
            <a:tailEnd/>
          </a:ln>
          <a:effectLst/>
        </p:spPr>
        <p:txBody>
          <a:bodyPr wrap="none" anchor="ctr">
            <a:spAutoFit/>
          </a:bodyPr>
          <a:lstStyle/>
          <a:p>
            <a:endParaRPr lang="ru-RU" dirty="0"/>
          </a:p>
        </p:txBody>
      </p:sp>
      <p:graphicFrame>
        <p:nvGraphicFramePr>
          <p:cNvPr id="129027" name="Object 3"/>
          <p:cNvGraphicFramePr>
            <a:graphicFrameLocks noChangeAspect="1"/>
          </p:cNvGraphicFramePr>
          <p:nvPr/>
        </p:nvGraphicFramePr>
        <p:xfrm>
          <a:off x="0" y="-4763"/>
          <a:ext cx="9144000" cy="6862763"/>
        </p:xfrm>
        <a:graphic>
          <a:graphicData uri="http://schemas.openxmlformats.org/presentationml/2006/ole">
            <p:oleObj spid="_x0000_s212994" name="Слайд" r:id="rId3" imgW="4571967" imgH="3429053" progId="PowerPoint.Slide.8">
              <p:embed/>
            </p:oleObj>
          </a:graphicData>
        </a:graphic>
      </p:graphicFrame>
      <p:sp>
        <p:nvSpPr>
          <p:cNvPr id="5" name="Прямоугольник 4"/>
          <p:cNvSpPr/>
          <p:nvPr/>
        </p:nvSpPr>
        <p:spPr>
          <a:xfrm>
            <a:off x="571472" y="5286388"/>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7572396" y="5357826"/>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5892" name="AutoShape 4"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65894" name="AutoShape 6"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65896" name="AutoShape 8"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6" name="Прямоугольник 15"/>
          <p:cNvSpPr/>
          <p:nvPr/>
        </p:nvSpPr>
        <p:spPr>
          <a:xfrm>
            <a:off x="428596" y="285728"/>
            <a:ext cx="5786478" cy="2585323"/>
          </a:xfrm>
          <a:prstGeom prst="rect">
            <a:avLst/>
          </a:prstGeom>
        </p:spPr>
        <p:txBody>
          <a:bodyPr wrap="square">
            <a:spAutoFit/>
          </a:bodyPr>
          <a:lstStyle/>
          <a:p>
            <a:pPr indent="447675" algn="just"/>
            <a:r>
              <a:rPr lang="uk-UA" dirty="0" smtClean="0">
                <a:solidFill>
                  <a:srgbClr val="000066"/>
                </a:solidFill>
              </a:rPr>
              <a:t>Депортовані німці самовіддано працювали в трудармії. Так, працівники табору </a:t>
            </a:r>
            <a:r>
              <a:rPr lang="uk-UA" dirty="0" smtClean="0">
                <a:solidFill>
                  <a:srgbClr val="000066"/>
                </a:solidFill>
              </a:rPr>
              <a:t>в районі </a:t>
            </a:r>
            <a:r>
              <a:rPr lang="uk-UA" dirty="0" err="1" smtClean="0">
                <a:solidFill>
                  <a:srgbClr val="000066"/>
                </a:solidFill>
              </a:rPr>
              <a:t>Краснотуринська</a:t>
            </a:r>
            <a:r>
              <a:rPr lang="uk-UA" dirty="0" smtClean="0">
                <a:solidFill>
                  <a:srgbClr val="000066"/>
                </a:solidFill>
              </a:rPr>
              <a:t> зібрали 353 тис</a:t>
            </a:r>
            <a:r>
              <a:rPr lang="uk-UA" dirty="0" smtClean="0">
                <a:solidFill>
                  <a:srgbClr val="000066"/>
                </a:solidFill>
              </a:rPr>
              <a:t>. 785 </a:t>
            </a:r>
            <a:r>
              <a:rPr lang="uk-UA" dirty="0" smtClean="0">
                <a:solidFill>
                  <a:srgbClr val="000066"/>
                </a:solidFill>
              </a:rPr>
              <a:t>крб. </a:t>
            </a:r>
            <a:r>
              <a:rPr lang="uk-UA" dirty="0" smtClean="0">
                <a:solidFill>
                  <a:srgbClr val="000066"/>
                </a:solidFill>
              </a:rPr>
              <a:t>на будівництво танків і 1 </a:t>
            </a:r>
            <a:r>
              <a:rPr lang="uk-UA" dirty="0" smtClean="0">
                <a:solidFill>
                  <a:srgbClr val="000066"/>
                </a:solidFill>
              </a:rPr>
              <a:t>млн. </a:t>
            </a:r>
            <a:r>
              <a:rPr lang="uk-UA" dirty="0" smtClean="0">
                <a:solidFill>
                  <a:srgbClr val="000066"/>
                </a:solidFill>
              </a:rPr>
              <a:t>870 тисяч </a:t>
            </a:r>
            <a:r>
              <a:rPr lang="uk-UA" dirty="0" smtClean="0">
                <a:solidFill>
                  <a:srgbClr val="000066"/>
                </a:solidFill>
              </a:rPr>
              <a:t>крб. </a:t>
            </a:r>
            <a:r>
              <a:rPr lang="uk-UA" dirty="0" smtClean="0">
                <a:solidFill>
                  <a:srgbClr val="000066"/>
                </a:solidFill>
              </a:rPr>
              <a:t>на будівництво </a:t>
            </a:r>
            <a:r>
              <a:rPr lang="uk-UA" dirty="0" smtClean="0">
                <a:solidFill>
                  <a:srgbClr val="000066"/>
                </a:solidFill>
              </a:rPr>
              <a:t>ескадрильї </a:t>
            </a:r>
            <a:r>
              <a:rPr lang="uk-UA" dirty="0" smtClean="0">
                <a:solidFill>
                  <a:srgbClr val="000066"/>
                </a:solidFill>
              </a:rPr>
              <a:t>літаків. За неповними даними 171 німець із тих, хто був вивезений із Житомирської області до Казахстану, за самовіддану працю були нагороджені медаллю «За доблесну працю в роки Великої Вітчизняної війни». </a:t>
            </a:r>
            <a:endParaRPr lang="uk-UA" dirty="0">
              <a:solidFill>
                <a:srgbClr val="000066"/>
              </a:solidFill>
            </a:endParaRPr>
          </a:p>
        </p:txBody>
      </p:sp>
      <p:sp>
        <p:nvSpPr>
          <p:cNvPr id="18" name="Прямоугольник 17"/>
          <p:cNvSpPr/>
          <p:nvPr/>
        </p:nvSpPr>
        <p:spPr>
          <a:xfrm>
            <a:off x="4714876" y="4929198"/>
            <a:ext cx="4214842" cy="1754326"/>
          </a:xfrm>
          <a:prstGeom prst="rect">
            <a:avLst/>
          </a:prstGeom>
        </p:spPr>
        <p:txBody>
          <a:bodyPr wrap="square">
            <a:spAutoFit/>
          </a:bodyPr>
          <a:lstStyle/>
          <a:p>
            <a:pPr indent="447675" algn="just"/>
            <a:r>
              <a:rPr lang="ru-RU" dirty="0" smtClean="0">
                <a:solidFill>
                  <a:srgbClr val="660066"/>
                </a:solidFill>
              </a:rPr>
              <a:t>13 </a:t>
            </a:r>
            <a:r>
              <a:rPr lang="ru-RU" dirty="0" smtClean="0">
                <a:solidFill>
                  <a:srgbClr val="660066"/>
                </a:solidFill>
              </a:rPr>
              <a:t>грудня</a:t>
            </a:r>
            <a:r>
              <a:rPr lang="ru-RU" dirty="0" smtClean="0">
                <a:solidFill>
                  <a:srgbClr val="660066"/>
                </a:solidFill>
              </a:rPr>
              <a:t> 1955 </a:t>
            </a:r>
            <a:r>
              <a:rPr lang="ru-RU" dirty="0" smtClean="0">
                <a:solidFill>
                  <a:srgbClr val="660066"/>
                </a:solidFill>
              </a:rPr>
              <a:t>р. </a:t>
            </a:r>
            <a:r>
              <a:rPr lang="ru-RU" dirty="0" smtClean="0">
                <a:solidFill>
                  <a:srgbClr val="660066"/>
                </a:solidFill>
              </a:rPr>
              <a:t>для </a:t>
            </a:r>
            <a:r>
              <a:rPr lang="ru-RU" dirty="0" smtClean="0">
                <a:solidFill>
                  <a:srgbClr val="660066"/>
                </a:solidFill>
              </a:rPr>
              <a:t>німців</a:t>
            </a:r>
            <a:r>
              <a:rPr lang="ru-RU" dirty="0" smtClean="0">
                <a:solidFill>
                  <a:srgbClr val="660066"/>
                </a:solidFill>
              </a:rPr>
              <a:t> в СРСР формально </a:t>
            </a:r>
            <a:r>
              <a:rPr lang="ru-RU" dirty="0" smtClean="0">
                <a:solidFill>
                  <a:srgbClr val="660066"/>
                </a:solidFill>
              </a:rPr>
              <a:t>закінчився</a:t>
            </a:r>
            <a:r>
              <a:rPr lang="ru-RU" dirty="0" smtClean="0">
                <a:solidFill>
                  <a:srgbClr val="660066"/>
                </a:solidFill>
              </a:rPr>
              <a:t> </a:t>
            </a:r>
            <a:r>
              <a:rPr lang="ru-RU" dirty="0" smtClean="0">
                <a:solidFill>
                  <a:srgbClr val="660066"/>
                </a:solidFill>
              </a:rPr>
              <a:t>період</a:t>
            </a:r>
            <a:r>
              <a:rPr lang="ru-RU" dirty="0" smtClean="0">
                <a:solidFill>
                  <a:srgbClr val="660066"/>
                </a:solidFill>
              </a:rPr>
              <a:t> </a:t>
            </a:r>
            <a:r>
              <a:rPr lang="ru-RU" dirty="0" smtClean="0">
                <a:solidFill>
                  <a:srgbClr val="660066"/>
                </a:solidFill>
              </a:rPr>
              <a:t>репресій</a:t>
            </a:r>
            <a:r>
              <a:rPr lang="ru-RU" dirty="0" smtClean="0">
                <a:solidFill>
                  <a:srgbClr val="660066"/>
                </a:solidFill>
              </a:rPr>
              <a:t>. Але право на </a:t>
            </a:r>
            <a:r>
              <a:rPr lang="ru-RU" dirty="0" smtClean="0">
                <a:solidFill>
                  <a:srgbClr val="660066"/>
                </a:solidFill>
              </a:rPr>
              <a:t>виїзд</a:t>
            </a:r>
            <a:r>
              <a:rPr lang="ru-RU" dirty="0" smtClean="0">
                <a:solidFill>
                  <a:srgbClr val="660066"/>
                </a:solidFill>
              </a:rPr>
              <a:t> до </a:t>
            </a:r>
            <a:r>
              <a:rPr lang="ru-RU" dirty="0" smtClean="0">
                <a:solidFill>
                  <a:srgbClr val="660066"/>
                </a:solidFill>
              </a:rPr>
              <a:t>попереднього</a:t>
            </a:r>
            <a:r>
              <a:rPr lang="ru-RU" dirty="0" smtClean="0">
                <a:solidFill>
                  <a:srgbClr val="660066"/>
                </a:solidFill>
              </a:rPr>
              <a:t> </a:t>
            </a:r>
            <a:r>
              <a:rPr lang="ru-RU" dirty="0" smtClean="0">
                <a:solidFill>
                  <a:srgbClr val="660066"/>
                </a:solidFill>
              </a:rPr>
              <a:t>місця</a:t>
            </a:r>
            <a:r>
              <a:rPr lang="ru-RU" dirty="0" smtClean="0">
                <a:solidFill>
                  <a:srgbClr val="660066"/>
                </a:solidFill>
              </a:rPr>
              <a:t> </a:t>
            </a:r>
            <a:r>
              <a:rPr lang="ru-RU" dirty="0" smtClean="0">
                <a:solidFill>
                  <a:srgbClr val="660066"/>
                </a:solidFill>
              </a:rPr>
              <a:t>проживання</a:t>
            </a:r>
            <a:r>
              <a:rPr lang="ru-RU" dirty="0" smtClean="0">
                <a:solidFill>
                  <a:srgbClr val="660066"/>
                </a:solidFill>
              </a:rPr>
              <a:t> </a:t>
            </a:r>
            <a:r>
              <a:rPr lang="ru-RU" dirty="0" smtClean="0">
                <a:solidFill>
                  <a:srgbClr val="660066"/>
                </a:solidFill>
              </a:rPr>
              <a:t>було</a:t>
            </a:r>
            <a:r>
              <a:rPr lang="ru-RU" dirty="0" smtClean="0">
                <a:solidFill>
                  <a:srgbClr val="660066"/>
                </a:solidFill>
              </a:rPr>
              <a:t> одержано </a:t>
            </a:r>
            <a:r>
              <a:rPr lang="ru-RU" dirty="0" smtClean="0">
                <a:solidFill>
                  <a:srgbClr val="660066"/>
                </a:solidFill>
              </a:rPr>
              <a:t>тільки</a:t>
            </a:r>
            <a:r>
              <a:rPr lang="ru-RU" dirty="0" smtClean="0">
                <a:solidFill>
                  <a:srgbClr val="660066"/>
                </a:solidFill>
              </a:rPr>
              <a:t> в </a:t>
            </a:r>
            <a:r>
              <a:rPr lang="ru-RU" dirty="0" smtClean="0">
                <a:solidFill>
                  <a:srgbClr val="660066"/>
                </a:solidFill>
              </a:rPr>
              <a:t>листопаді</a:t>
            </a:r>
            <a:r>
              <a:rPr lang="ru-RU" dirty="0" smtClean="0">
                <a:solidFill>
                  <a:srgbClr val="660066"/>
                </a:solidFill>
              </a:rPr>
              <a:t> 1972 </a:t>
            </a:r>
            <a:r>
              <a:rPr lang="ru-RU" dirty="0" smtClean="0">
                <a:solidFill>
                  <a:srgbClr val="660066"/>
                </a:solidFill>
              </a:rPr>
              <a:t>р. </a:t>
            </a:r>
            <a:r>
              <a:rPr lang="ru-RU" dirty="0" smtClean="0">
                <a:solidFill>
                  <a:srgbClr val="660066"/>
                </a:solidFill>
              </a:rPr>
              <a:t>і</a:t>
            </a:r>
            <a:r>
              <a:rPr lang="ru-RU" dirty="0" smtClean="0">
                <a:solidFill>
                  <a:srgbClr val="660066"/>
                </a:solidFill>
              </a:rPr>
              <a:t> то негласно. </a:t>
            </a:r>
            <a:endParaRPr lang="uk-UA" dirty="0">
              <a:solidFill>
                <a:srgbClr val="660066"/>
              </a:solidFill>
            </a:endParaRPr>
          </a:p>
        </p:txBody>
      </p:sp>
      <p:pic>
        <p:nvPicPr>
          <p:cNvPr id="19" name="Рисунок 18"/>
          <p:cNvPicPr/>
          <p:nvPr/>
        </p:nvPicPr>
        <p:blipFill>
          <a:blip r:embed="rId4" cstate="print"/>
          <a:srcRect/>
          <a:stretch>
            <a:fillRect/>
          </a:stretch>
        </p:blipFill>
        <p:spPr bwMode="auto">
          <a:xfrm>
            <a:off x="6215074" y="285728"/>
            <a:ext cx="2714644" cy="4561227"/>
          </a:xfrm>
          <a:prstGeom prst="rect">
            <a:avLst/>
          </a:prstGeom>
          <a:noFill/>
          <a:ln w="9525">
            <a:noFill/>
            <a:miter lim="800000"/>
            <a:headEnd/>
            <a:tailEnd/>
          </a:ln>
        </p:spPr>
      </p:pic>
      <p:pic>
        <p:nvPicPr>
          <p:cNvPr id="20" name="Рисунок 19"/>
          <p:cNvPicPr/>
          <p:nvPr/>
        </p:nvPicPr>
        <p:blipFill>
          <a:blip r:embed="rId5" cstate="print"/>
          <a:srcRect/>
          <a:stretch>
            <a:fillRect/>
          </a:stretch>
        </p:blipFill>
        <p:spPr bwMode="auto">
          <a:xfrm>
            <a:off x="214282" y="2857496"/>
            <a:ext cx="2428892" cy="3643338"/>
          </a:xfrm>
          <a:prstGeom prst="rect">
            <a:avLst/>
          </a:prstGeom>
          <a:noFill/>
          <a:ln w="9525">
            <a:noFill/>
            <a:miter lim="800000"/>
            <a:headEnd/>
            <a:tailEnd/>
          </a:ln>
        </p:spPr>
      </p:pic>
      <p:pic>
        <p:nvPicPr>
          <p:cNvPr id="21" name="Picture 12" descr="http://cs9386.vk.me/u2968143/103796647/x_d1205c8e.jpg"/>
          <p:cNvPicPr>
            <a:picLocks noChangeAspect="1" noChangeArrowheads="1"/>
          </p:cNvPicPr>
          <p:nvPr/>
        </p:nvPicPr>
        <p:blipFill>
          <a:blip r:embed="rId6"/>
          <a:srcRect/>
          <a:stretch>
            <a:fillRect/>
          </a:stretch>
        </p:blipFill>
        <p:spPr bwMode="auto">
          <a:xfrm>
            <a:off x="3000364" y="2928934"/>
            <a:ext cx="3096864" cy="2004758"/>
          </a:xfrm>
          <a:prstGeom prst="rect">
            <a:avLst/>
          </a:prstGeom>
          <a:noFill/>
        </p:spPr>
      </p:pic>
      <p:pic>
        <p:nvPicPr>
          <p:cNvPr id="22" name="Picture 10" descr="http://www.perekop.info/wp-content/uploads/doiche-004.jpg"/>
          <p:cNvPicPr>
            <a:picLocks noChangeAspect="1" noChangeArrowheads="1"/>
          </p:cNvPicPr>
          <p:nvPr/>
        </p:nvPicPr>
        <p:blipFill>
          <a:blip r:embed="rId7"/>
          <a:srcRect/>
          <a:stretch>
            <a:fillRect/>
          </a:stretch>
        </p:blipFill>
        <p:spPr bwMode="auto">
          <a:xfrm>
            <a:off x="2643174" y="5072074"/>
            <a:ext cx="2071701" cy="1437243"/>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1709738"/>
            <a:ext cx="9144000" cy="0"/>
          </a:xfrm>
          <a:prstGeom prst="rect">
            <a:avLst/>
          </a:prstGeom>
          <a:noFill/>
          <a:ln w="9525">
            <a:noFill/>
            <a:miter lim="800000"/>
            <a:headEnd/>
            <a:tailEnd/>
          </a:ln>
          <a:effectLst/>
        </p:spPr>
        <p:txBody>
          <a:bodyPr wrap="none" anchor="ctr">
            <a:spAutoFit/>
          </a:bodyPr>
          <a:lstStyle/>
          <a:p>
            <a:endParaRPr lang="ru-RU" dirty="0"/>
          </a:p>
        </p:txBody>
      </p:sp>
      <p:graphicFrame>
        <p:nvGraphicFramePr>
          <p:cNvPr id="129027" name="Object 3"/>
          <p:cNvGraphicFramePr>
            <a:graphicFrameLocks noChangeAspect="1"/>
          </p:cNvGraphicFramePr>
          <p:nvPr/>
        </p:nvGraphicFramePr>
        <p:xfrm>
          <a:off x="0" y="-4763"/>
          <a:ext cx="9144000" cy="6862763"/>
        </p:xfrm>
        <a:graphic>
          <a:graphicData uri="http://schemas.openxmlformats.org/presentationml/2006/ole">
            <p:oleObj spid="_x0000_s214018" name="Слайд" r:id="rId3" imgW="4571967" imgH="3429053" progId="PowerPoint.Slide.8">
              <p:embed/>
            </p:oleObj>
          </a:graphicData>
        </a:graphic>
      </p:graphicFrame>
      <p:sp>
        <p:nvSpPr>
          <p:cNvPr id="5" name="Прямоугольник 4"/>
          <p:cNvSpPr/>
          <p:nvPr/>
        </p:nvSpPr>
        <p:spPr>
          <a:xfrm>
            <a:off x="571472" y="5286388"/>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7572396" y="5357826"/>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5892" name="AutoShape 4"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65894" name="AutoShape 6"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65896" name="AutoShape 8"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19" name="Picture 4" descr="http://his.img.pravda.com/images/doc/9/7/9794882-lut.jpg"/>
          <p:cNvPicPr>
            <a:picLocks noChangeAspect="1" noChangeArrowheads="1"/>
          </p:cNvPicPr>
          <p:nvPr/>
        </p:nvPicPr>
        <p:blipFill>
          <a:blip r:embed="rId4"/>
          <a:srcRect/>
          <a:stretch>
            <a:fillRect/>
          </a:stretch>
        </p:blipFill>
        <p:spPr bwMode="auto">
          <a:xfrm>
            <a:off x="4714876" y="571480"/>
            <a:ext cx="4000528" cy="5542293"/>
          </a:xfrm>
          <a:prstGeom prst="rect">
            <a:avLst/>
          </a:prstGeom>
          <a:noFill/>
        </p:spPr>
      </p:pic>
      <p:sp>
        <p:nvSpPr>
          <p:cNvPr id="20" name="Прямоугольник 19"/>
          <p:cNvSpPr/>
          <p:nvPr/>
        </p:nvSpPr>
        <p:spPr>
          <a:xfrm>
            <a:off x="500034" y="357166"/>
            <a:ext cx="4572000" cy="646331"/>
          </a:xfrm>
          <a:prstGeom prst="rect">
            <a:avLst/>
          </a:prstGeom>
        </p:spPr>
        <p:txBody>
          <a:bodyPr>
            <a:spAutoFit/>
          </a:bodyPr>
          <a:lstStyle/>
          <a:p>
            <a:r>
              <a:rPr lang="ru-RU" dirty="0" smtClean="0"/>
              <a:t>У</a:t>
            </a:r>
            <a:r>
              <a:rPr lang="ru-RU" dirty="0" smtClean="0"/>
              <a:t> </a:t>
            </a:r>
            <a:r>
              <a:rPr lang="ru-RU" dirty="0" smtClean="0"/>
              <a:t>1991</a:t>
            </a:r>
            <a:r>
              <a:rPr lang="ru-RU" dirty="0" smtClean="0"/>
              <a:t> </a:t>
            </a:r>
            <a:r>
              <a:rPr lang="ru-RU" dirty="0" smtClean="0"/>
              <a:t>р. </a:t>
            </a:r>
            <a:r>
              <a:rPr lang="ru-RU" dirty="0" err="1" smtClean="0"/>
              <a:t>був</a:t>
            </a:r>
            <a:r>
              <a:rPr lang="ru-RU" dirty="0" smtClean="0"/>
              <a:t> </a:t>
            </a:r>
            <a:r>
              <a:rPr lang="ru-RU" dirty="0" err="1" smtClean="0"/>
              <a:t>прийнятий</a:t>
            </a:r>
            <a:r>
              <a:rPr lang="ru-RU" dirty="0" smtClean="0"/>
              <a:t> закон про </a:t>
            </a:r>
            <a:r>
              <a:rPr lang="ru-RU" dirty="0" err="1" smtClean="0"/>
              <a:t>реабілітацію</a:t>
            </a:r>
            <a:r>
              <a:rPr lang="ru-RU" dirty="0" smtClean="0"/>
              <a:t> </a:t>
            </a:r>
            <a:r>
              <a:rPr lang="ru-RU" dirty="0" err="1" smtClean="0"/>
              <a:t>репресованих</a:t>
            </a:r>
            <a:r>
              <a:rPr lang="ru-RU" dirty="0" smtClean="0"/>
              <a:t> </a:t>
            </a:r>
            <a:r>
              <a:rPr lang="ru-RU" dirty="0" err="1" smtClean="0"/>
              <a:t>народів</a:t>
            </a:r>
            <a:r>
              <a:rPr lang="ru-RU" dirty="0" smtClean="0"/>
              <a:t>.</a:t>
            </a:r>
            <a:endParaRPr lang="uk-UA" dirty="0"/>
          </a:p>
        </p:txBody>
      </p:sp>
      <p:pic>
        <p:nvPicPr>
          <p:cNvPr id="21" name="Рисунок 20"/>
          <p:cNvPicPr/>
          <p:nvPr/>
        </p:nvPicPr>
        <p:blipFill>
          <a:blip r:embed="rId5"/>
          <a:srcRect r="-1590" b="49406"/>
          <a:stretch>
            <a:fillRect/>
          </a:stretch>
        </p:blipFill>
        <p:spPr bwMode="auto">
          <a:xfrm>
            <a:off x="357158" y="1000108"/>
            <a:ext cx="4214842" cy="3500462"/>
          </a:xfrm>
          <a:prstGeom prst="rect">
            <a:avLst/>
          </a:prstGeom>
          <a:noFill/>
          <a:ln w="9525">
            <a:noFill/>
            <a:miter lim="800000"/>
            <a:headEnd/>
            <a:tailEnd/>
          </a:ln>
        </p:spPr>
      </p:pic>
      <p:sp>
        <p:nvSpPr>
          <p:cNvPr id="23" name="Прямоугольник 22"/>
          <p:cNvSpPr/>
          <p:nvPr/>
        </p:nvSpPr>
        <p:spPr>
          <a:xfrm>
            <a:off x="500034" y="4714884"/>
            <a:ext cx="4071966" cy="1477328"/>
          </a:xfrm>
          <a:prstGeom prst="rect">
            <a:avLst/>
          </a:prstGeom>
        </p:spPr>
        <p:txBody>
          <a:bodyPr wrap="square">
            <a:spAutoFit/>
          </a:bodyPr>
          <a:lstStyle/>
          <a:p>
            <a:pPr indent="452438" algn="just"/>
            <a:r>
              <a:rPr lang="uk-UA" dirty="0" smtClean="0">
                <a:solidFill>
                  <a:srgbClr val="003300"/>
                </a:solidFill>
              </a:rPr>
              <a:t>28 серпня 2011 р. в м. Києві біля кірхи було урочисто відкрито пам'ятний знак «Скорботний ангел». Так німецька громада Києва вшанувала трагедію свого народу .</a:t>
            </a:r>
            <a:endParaRPr lang="uk-UA" dirty="0">
              <a:solidFill>
                <a:srgbClr val="0033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1709738"/>
            <a:ext cx="9144000" cy="0"/>
          </a:xfrm>
          <a:prstGeom prst="rect">
            <a:avLst/>
          </a:prstGeom>
          <a:noFill/>
          <a:ln w="9525">
            <a:noFill/>
            <a:miter lim="800000"/>
            <a:headEnd/>
            <a:tailEnd/>
          </a:ln>
          <a:effectLst/>
        </p:spPr>
        <p:txBody>
          <a:bodyPr wrap="none" anchor="ctr">
            <a:spAutoFit/>
          </a:bodyPr>
          <a:lstStyle/>
          <a:p>
            <a:endParaRPr lang="ru-RU" dirty="0"/>
          </a:p>
        </p:txBody>
      </p:sp>
      <p:graphicFrame>
        <p:nvGraphicFramePr>
          <p:cNvPr id="129027" name="Object 3"/>
          <p:cNvGraphicFramePr>
            <a:graphicFrameLocks noChangeAspect="1"/>
          </p:cNvGraphicFramePr>
          <p:nvPr/>
        </p:nvGraphicFramePr>
        <p:xfrm>
          <a:off x="0" y="-4763"/>
          <a:ext cx="9144000" cy="6862763"/>
        </p:xfrm>
        <a:graphic>
          <a:graphicData uri="http://schemas.openxmlformats.org/presentationml/2006/ole">
            <p:oleObj spid="_x0000_s203778" name="Слайд" r:id="rId3" imgW="4571967" imgH="3429053" progId="PowerPoint.Slide.8">
              <p:embed/>
            </p:oleObj>
          </a:graphicData>
        </a:graphic>
      </p:graphicFrame>
      <p:sp>
        <p:nvSpPr>
          <p:cNvPr id="5" name="Прямоугольник 4"/>
          <p:cNvSpPr/>
          <p:nvPr/>
        </p:nvSpPr>
        <p:spPr>
          <a:xfrm>
            <a:off x="571472" y="5286388"/>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7572396" y="5357826"/>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5892" name="AutoShape 4"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65894" name="AutoShape 6"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65896" name="AutoShape 8"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03779" name="Rectangle 3"/>
          <p:cNvSpPr>
            <a:spLocks noChangeArrowheads="1"/>
          </p:cNvSpPr>
          <p:nvPr/>
        </p:nvSpPr>
        <p:spPr bwMode="auto">
          <a:xfrm>
            <a:off x="428596" y="428604"/>
            <a:ext cx="835824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52438"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rgbClr val="660066"/>
                </a:solidFill>
                <a:effectLst/>
                <a:latin typeface="Arial" pitchFamily="34" charset="0"/>
                <a:ea typeface="Calibri" pitchFamily="34" charset="0"/>
                <a:cs typeface="Arial" pitchFamily="34" charset="0"/>
              </a:rPr>
              <a:t>Отже, Друга світова війна докорінно змінила становище німецької</a:t>
            </a:r>
            <a:r>
              <a:rPr kumimoji="0" lang="uk-UA" b="0" i="0" u="none" strike="noStrike" cap="none" normalizeH="0" dirty="0" smtClean="0">
                <a:ln>
                  <a:noFill/>
                </a:ln>
                <a:solidFill>
                  <a:srgbClr val="660066"/>
                </a:solidFill>
                <a:effectLst/>
                <a:latin typeface="Arial" pitchFamily="34" charset="0"/>
                <a:ea typeface="Calibri" pitchFamily="34" charset="0"/>
                <a:cs typeface="Arial" pitchFamily="34" charset="0"/>
              </a:rPr>
              <a:t> </a:t>
            </a:r>
            <a:r>
              <a:rPr kumimoji="0" lang="uk-UA" b="0" i="0" u="none" strike="noStrike" cap="none" normalizeH="0" baseline="0" dirty="0" smtClean="0">
                <a:ln>
                  <a:noFill/>
                </a:ln>
                <a:solidFill>
                  <a:srgbClr val="660066"/>
                </a:solidFill>
                <a:effectLst/>
                <a:latin typeface="Arial" pitchFamily="34" charset="0"/>
                <a:ea typeface="Calibri" pitchFamily="34" charset="0"/>
                <a:cs typeface="Arial" pitchFamily="34" charset="0"/>
              </a:rPr>
              <a:t>національної меншини</a:t>
            </a:r>
            <a:r>
              <a:rPr lang="uk-UA" dirty="0" smtClean="0">
                <a:solidFill>
                  <a:srgbClr val="660066"/>
                </a:solidFill>
                <a:latin typeface="Arial" pitchFamily="34" charset="0"/>
                <a:ea typeface="Calibri" pitchFamily="34" charset="0"/>
                <a:cs typeface="Arial" pitchFamily="34" charset="0"/>
              </a:rPr>
              <a:t> </a:t>
            </a:r>
            <a:r>
              <a:rPr kumimoji="0" lang="uk-UA" b="0" i="0" u="none" strike="noStrike" cap="none" normalizeH="0" baseline="0" dirty="0" smtClean="0">
                <a:ln>
                  <a:noFill/>
                </a:ln>
                <a:solidFill>
                  <a:srgbClr val="660066"/>
                </a:solidFill>
                <a:effectLst/>
                <a:latin typeface="Arial" pitchFamily="34" charset="0"/>
                <a:ea typeface="Calibri" pitchFamily="34" charset="0"/>
                <a:cs typeface="Arial" pitchFamily="34" charset="0"/>
              </a:rPr>
              <a:t> в більшості країн Східної Європи. Політика нацистської Німеччини щодо</a:t>
            </a:r>
            <a:r>
              <a:rPr lang="uk-UA" dirty="0" smtClean="0">
                <a:solidFill>
                  <a:srgbClr val="660066"/>
                </a:solidFill>
                <a:latin typeface="Arial" pitchFamily="34" charset="0"/>
                <a:ea typeface="Calibri" pitchFamily="34" charset="0"/>
                <a:cs typeface="Arial" pitchFamily="34" charset="0"/>
              </a:rPr>
              <a:t> </a:t>
            </a:r>
            <a:r>
              <a:rPr kumimoji="0" lang="uk-UA" b="0" i="0" u="none" strike="noStrike" cap="none" normalizeH="0" baseline="0" dirty="0" smtClean="0">
                <a:ln>
                  <a:noFill/>
                </a:ln>
                <a:solidFill>
                  <a:srgbClr val="660066"/>
                </a:solidFill>
                <a:effectLst/>
                <a:latin typeface="Arial" pitchFamily="34" charset="0"/>
                <a:ea typeface="Calibri" pitchFamily="34" charset="0"/>
                <a:cs typeface="Arial" pitchFamily="34" charset="0"/>
              </a:rPr>
              <a:t>східноєвропейських народів спровокувала негативну післявоєнну реакцію стосовно німецьких</a:t>
            </a:r>
            <a:r>
              <a:rPr lang="uk-UA" dirty="0" smtClean="0">
                <a:solidFill>
                  <a:srgbClr val="660066"/>
                </a:solidFill>
                <a:latin typeface="Arial" pitchFamily="34" charset="0"/>
                <a:ea typeface="Calibri" pitchFamily="34" charset="0"/>
                <a:cs typeface="Arial" pitchFamily="34" charset="0"/>
              </a:rPr>
              <a:t> </a:t>
            </a:r>
            <a:r>
              <a:rPr kumimoji="0" lang="uk-UA" b="0" i="0" u="none" strike="noStrike" cap="none" normalizeH="0" baseline="0" dirty="0" smtClean="0">
                <a:ln>
                  <a:noFill/>
                </a:ln>
                <a:solidFill>
                  <a:srgbClr val="660066"/>
                </a:solidFill>
                <a:effectLst/>
                <a:latin typeface="Arial" pitchFamily="34" charset="0"/>
                <a:ea typeface="Calibri" pitchFamily="34" charset="0"/>
                <a:cs typeface="Arial" pitchFamily="34" charset="0"/>
              </a:rPr>
              <a:t>громад, які проживали в цих країнах. </a:t>
            </a:r>
            <a:endParaRPr kumimoji="0" lang="uk-UA" b="0" i="0" u="none" strike="noStrike" cap="none" normalizeH="0" baseline="0" dirty="0" smtClean="0">
              <a:ln>
                <a:noFill/>
              </a:ln>
              <a:solidFill>
                <a:srgbClr val="660066"/>
              </a:solidFill>
              <a:effectLst/>
              <a:latin typeface="Arial" pitchFamily="34" charset="0"/>
              <a:cs typeface="Arial" pitchFamily="34" charset="0"/>
            </a:endParaRPr>
          </a:p>
        </p:txBody>
      </p:sp>
      <p:pic>
        <p:nvPicPr>
          <p:cNvPr id="203783" name="Picture 7" descr="http://yashkulshcola-inter.ru/upload/iblock/968/968edd9aae5a53ad23372e3cc2b3cbd2.jpg"/>
          <p:cNvPicPr>
            <a:picLocks noChangeAspect="1" noChangeArrowheads="1"/>
          </p:cNvPicPr>
          <p:nvPr/>
        </p:nvPicPr>
        <p:blipFill>
          <a:blip r:embed="rId4"/>
          <a:srcRect/>
          <a:stretch>
            <a:fillRect/>
          </a:stretch>
        </p:blipFill>
        <p:spPr bwMode="auto">
          <a:xfrm>
            <a:off x="2071670" y="4857760"/>
            <a:ext cx="2362200" cy="1771651"/>
          </a:xfrm>
          <a:prstGeom prst="rect">
            <a:avLst/>
          </a:prstGeom>
          <a:noFill/>
        </p:spPr>
      </p:pic>
      <p:pic>
        <p:nvPicPr>
          <p:cNvPr id="203781" name="Picture 5" descr="http://portal-kultura.ru/upload/medialibrary/0a0/DEPORTATSIYA-5.jpg"/>
          <p:cNvPicPr>
            <a:picLocks noChangeAspect="1" noChangeArrowheads="1"/>
          </p:cNvPicPr>
          <p:nvPr/>
        </p:nvPicPr>
        <p:blipFill>
          <a:blip r:embed="rId5"/>
          <a:srcRect/>
          <a:stretch>
            <a:fillRect/>
          </a:stretch>
        </p:blipFill>
        <p:spPr bwMode="auto">
          <a:xfrm>
            <a:off x="4786314" y="1714488"/>
            <a:ext cx="4000528" cy="2880381"/>
          </a:xfrm>
          <a:prstGeom prst="rect">
            <a:avLst/>
          </a:prstGeom>
          <a:noFill/>
        </p:spPr>
      </p:pic>
      <p:sp>
        <p:nvSpPr>
          <p:cNvPr id="16" name="Прямоугольник 15"/>
          <p:cNvSpPr/>
          <p:nvPr/>
        </p:nvSpPr>
        <p:spPr>
          <a:xfrm>
            <a:off x="4786314" y="4786322"/>
            <a:ext cx="3929090" cy="1477328"/>
          </a:xfrm>
          <a:prstGeom prst="rect">
            <a:avLst/>
          </a:prstGeom>
        </p:spPr>
        <p:txBody>
          <a:bodyPr wrap="square">
            <a:spAutoFit/>
          </a:bodyPr>
          <a:lstStyle/>
          <a:p>
            <a:pPr indent="452438" algn="just"/>
            <a:r>
              <a:rPr lang="uk-UA" dirty="0" smtClean="0">
                <a:solidFill>
                  <a:srgbClr val="000066"/>
                </a:solidFill>
              </a:rPr>
              <a:t>До сих пір не вирішено «німецьке питання». В суспільстві, серед вчених і політиків немає єдиної думки, що це було: «геноцид» або «етнічна чистка».</a:t>
            </a:r>
            <a:endParaRPr lang="uk-UA" dirty="0">
              <a:solidFill>
                <a:srgbClr val="000066"/>
              </a:solidFill>
            </a:endParaRPr>
          </a:p>
        </p:txBody>
      </p:sp>
      <p:pic>
        <p:nvPicPr>
          <p:cNvPr id="14" name="Picture 4" descr="http://3.bp.blogspot.com/-nDbqDLCjb3Y/UP8JLkFM0KI/AAAAAAAAI0o/th0h7rozssc/s640/%D0%9D%D0%B5%D0%BC%D0%B5%D1%86%D0%BA%D0%B8%D1%85+%D0%B1%D0%B5%D0%B6%D0%B5%D0%BD%D1%86%D0%B5%D0%B2+%D0%B2+%D0%91%D0%B5%D1%80%D0%BB%D0%B8%D0%BD%D0%B5.+1945+expelled-Germans-1945.jpg"/>
          <p:cNvPicPr>
            <a:picLocks noChangeAspect="1" noChangeArrowheads="1"/>
          </p:cNvPicPr>
          <p:nvPr/>
        </p:nvPicPr>
        <p:blipFill>
          <a:blip r:embed="rId6"/>
          <a:srcRect/>
          <a:stretch>
            <a:fillRect/>
          </a:stretch>
        </p:blipFill>
        <p:spPr bwMode="auto">
          <a:xfrm>
            <a:off x="500034" y="1928802"/>
            <a:ext cx="4186299" cy="3143272"/>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1709738"/>
            <a:ext cx="9144000" cy="0"/>
          </a:xfrm>
          <a:prstGeom prst="rect">
            <a:avLst/>
          </a:prstGeom>
          <a:noFill/>
          <a:ln w="9525">
            <a:noFill/>
            <a:miter lim="800000"/>
            <a:headEnd/>
            <a:tailEnd/>
          </a:ln>
          <a:effectLst/>
        </p:spPr>
        <p:txBody>
          <a:bodyPr wrap="none" anchor="ctr">
            <a:spAutoFit/>
          </a:bodyPr>
          <a:lstStyle/>
          <a:p>
            <a:endParaRPr lang="ru-RU" dirty="0"/>
          </a:p>
        </p:txBody>
      </p:sp>
      <p:graphicFrame>
        <p:nvGraphicFramePr>
          <p:cNvPr id="129027" name="Object 3"/>
          <p:cNvGraphicFramePr>
            <a:graphicFrameLocks noChangeAspect="1"/>
          </p:cNvGraphicFramePr>
          <p:nvPr/>
        </p:nvGraphicFramePr>
        <p:xfrm>
          <a:off x="0" y="-4763"/>
          <a:ext cx="9144000" cy="6862763"/>
        </p:xfrm>
        <a:graphic>
          <a:graphicData uri="http://schemas.openxmlformats.org/presentationml/2006/ole">
            <p:oleObj spid="_x0000_s211970" name="Слайд" r:id="rId3" imgW="4571967" imgH="3429053" progId="PowerPoint.Slide.8">
              <p:embed/>
            </p:oleObj>
          </a:graphicData>
        </a:graphic>
      </p:graphicFrame>
      <p:sp>
        <p:nvSpPr>
          <p:cNvPr id="5" name="Прямоугольник 4"/>
          <p:cNvSpPr/>
          <p:nvPr/>
        </p:nvSpPr>
        <p:spPr>
          <a:xfrm>
            <a:off x="571472" y="5286388"/>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7572396" y="5357826"/>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5892" name="AutoShape 4"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65894" name="AutoShape 6"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65896" name="AutoShape 8"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11971" name="Rectangle 3"/>
          <p:cNvSpPr>
            <a:spLocks noChangeArrowheads="1"/>
          </p:cNvSpPr>
          <p:nvPr/>
        </p:nvSpPr>
        <p:spPr bwMode="auto">
          <a:xfrm>
            <a:off x="285720" y="357166"/>
            <a:ext cx="507209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539750" algn="just"/>
            <a:r>
              <a:rPr kumimoji="0" lang="uk-UA" b="0" i="0" u="none" strike="noStrike" cap="none" normalizeH="0" baseline="0" dirty="0" smtClean="0">
                <a:ln>
                  <a:noFill/>
                </a:ln>
                <a:solidFill>
                  <a:srgbClr val="660066"/>
                </a:solidFill>
                <a:effectLst/>
                <a:latin typeface="Arial" pitchFamily="34" charset="0"/>
                <a:ea typeface="Calibri" pitchFamily="34" charset="0"/>
                <a:cs typeface="Arial" pitchFamily="34" charset="0"/>
              </a:rPr>
              <a:t>На мою думку, терміни </a:t>
            </a:r>
            <a:r>
              <a:rPr lang="uk-UA" dirty="0" smtClean="0">
                <a:solidFill>
                  <a:srgbClr val="660066"/>
                </a:solidFill>
              </a:rPr>
              <a:t>«геноцид» та «етнічна чистка»</a:t>
            </a:r>
            <a:r>
              <a:rPr kumimoji="0" lang="uk-UA" b="0" i="0" u="none" strike="noStrike" cap="none" normalizeH="0" baseline="0" dirty="0" smtClean="0">
                <a:ln>
                  <a:noFill/>
                </a:ln>
                <a:solidFill>
                  <a:srgbClr val="660066"/>
                </a:solidFill>
                <a:effectLst/>
                <a:latin typeface="Arial" pitchFamily="34" charset="0"/>
                <a:ea typeface="Calibri" pitchFamily="34" charset="0"/>
                <a:cs typeface="Arial" pitchFamily="34" charset="0"/>
              </a:rPr>
              <a:t> не слід розглядати як взаємовиключні, а як такі, що доповнюються або перекриваються. Варто відзначити, що в літературі їх часто вживають як синоніми. Яскравим прикладом цього є резолюція Генеральної Асамблеї Організації Об’єднаних Націй від 18 грудня 1992 р., де йдеться про «покарання за злочинну політику «етнічних чисток», які є однією з форм геноциду».</a:t>
            </a:r>
            <a:endParaRPr kumimoji="0" lang="uk-UA" b="0" i="0" u="none" strike="noStrike" cap="none" normalizeH="0" baseline="0" dirty="0" smtClean="0">
              <a:ln>
                <a:noFill/>
              </a:ln>
              <a:solidFill>
                <a:srgbClr val="660066"/>
              </a:solidFill>
              <a:effectLst/>
              <a:latin typeface="Arial" pitchFamily="34" charset="0"/>
              <a:cs typeface="Arial" pitchFamily="34" charset="0"/>
            </a:endParaRPr>
          </a:p>
        </p:txBody>
      </p:sp>
      <p:sp>
        <p:nvSpPr>
          <p:cNvPr id="11" name="Прямоугольник 10"/>
          <p:cNvSpPr/>
          <p:nvPr/>
        </p:nvSpPr>
        <p:spPr>
          <a:xfrm>
            <a:off x="4786314" y="4643446"/>
            <a:ext cx="4000528" cy="1754326"/>
          </a:xfrm>
          <a:prstGeom prst="rect">
            <a:avLst/>
          </a:prstGeom>
        </p:spPr>
        <p:txBody>
          <a:bodyPr wrap="square">
            <a:spAutoFit/>
          </a:bodyPr>
          <a:lstStyle/>
          <a:p>
            <a:pPr indent="452438" algn="just"/>
            <a:r>
              <a:rPr lang="ru-RU" b="1" dirty="0" smtClean="0">
                <a:solidFill>
                  <a:srgbClr val="990000"/>
                </a:solidFill>
              </a:rPr>
              <a:t>Вважаю, що звинувачення в злочинах, скоєних окремими людьми,  всього народу, покарання за національною ознакою, є злочином проти людства тобто геноцидом.</a:t>
            </a:r>
            <a:endParaRPr lang="uk-UA" b="1" dirty="0">
              <a:solidFill>
                <a:srgbClr val="990000"/>
              </a:solidFill>
            </a:endParaRPr>
          </a:p>
        </p:txBody>
      </p:sp>
      <p:pic>
        <p:nvPicPr>
          <p:cNvPr id="211973" name="Picture 5" descr="http://www.novayagazeta.ru/storage/c/2014/11/03/1415094405_904004_18.jpg"/>
          <p:cNvPicPr>
            <a:picLocks noChangeAspect="1" noChangeArrowheads="1"/>
          </p:cNvPicPr>
          <p:nvPr/>
        </p:nvPicPr>
        <p:blipFill>
          <a:blip r:embed="rId4"/>
          <a:srcRect/>
          <a:stretch>
            <a:fillRect/>
          </a:stretch>
        </p:blipFill>
        <p:spPr bwMode="auto">
          <a:xfrm>
            <a:off x="500034" y="3429000"/>
            <a:ext cx="4263837" cy="2857520"/>
          </a:xfrm>
          <a:prstGeom prst="rect">
            <a:avLst/>
          </a:prstGeom>
          <a:noFill/>
        </p:spPr>
      </p:pic>
      <p:pic>
        <p:nvPicPr>
          <p:cNvPr id="211977" name="Picture 9" descr="http://opolicii.ru/uploads/posts/2012-10/1349686873_vozmojny-li-v-rossii-personalnye-repressii.jpeg"/>
          <p:cNvPicPr>
            <a:picLocks noChangeAspect="1" noChangeArrowheads="1"/>
          </p:cNvPicPr>
          <p:nvPr/>
        </p:nvPicPr>
        <p:blipFill>
          <a:blip r:embed="rId5"/>
          <a:srcRect/>
          <a:stretch>
            <a:fillRect/>
          </a:stretch>
        </p:blipFill>
        <p:spPr bwMode="auto">
          <a:xfrm>
            <a:off x="5357818" y="428604"/>
            <a:ext cx="3541239" cy="2357454"/>
          </a:xfrm>
          <a:prstGeom prst="rect">
            <a:avLst/>
          </a:prstGeom>
          <a:noFill/>
        </p:spPr>
      </p:pic>
      <p:pic>
        <p:nvPicPr>
          <p:cNvPr id="211979" name="Picture 11" descr="http://topreferat.znate.ru/pars_docs/refs/65/64319/64319-95_1.png"/>
          <p:cNvPicPr>
            <a:picLocks noChangeAspect="1" noChangeArrowheads="1"/>
          </p:cNvPicPr>
          <p:nvPr/>
        </p:nvPicPr>
        <p:blipFill>
          <a:blip r:embed="rId6"/>
          <a:srcRect/>
          <a:stretch>
            <a:fillRect/>
          </a:stretch>
        </p:blipFill>
        <p:spPr bwMode="auto">
          <a:xfrm>
            <a:off x="5429256" y="3000372"/>
            <a:ext cx="2793674" cy="1643074"/>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1709738"/>
            <a:ext cx="9144000" cy="0"/>
          </a:xfrm>
          <a:prstGeom prst="rect">
            <a:avLst/>
          </a:prstGeom>
          <a:noFill/>
          <a:ln w="9525">
            <a:noFill/>
            <a:miter lim="800000"/>
            <a:headEnd/>
            <a:tailEnd/>
          </a:ln>
          <a:effectLst/>
        </p:spPr>
        <p:txBody>
          <a:bodyPr wrap="none" anchor="ctr">
            <a:spAutoFit/>
          </a:bodyPr>
          <a:lstStyle/>
          <a:p>
            <a:endParaRPr lang="ru-RU" dirty="0"/>
          </a:p>
        </p:txBody>
      </p:sp>
      <p:graphicFrame>
        <p:nvGraphicFramePr>
          <p:cNvPr id="129027" name="Object 3"/>
          <p:cNvGraphicFramePr>
            <a:graphicFrameLocks noChangeAspect="1"/>
          </p:cNvGraphicFramePr>
          <p:nvPr/>
        </p:nvGraphicFramePr>
        <p:xfrm>
          <a:off x="0" y="-4763"/>
          <a:ext cx="9144000" cy="6862763"/>
        </p:xfrm>
        <a:graphic>
          <a:graphicData uri="http://schemas.openxmlformats.org/presentationml/2006/ole">
            <p:oleObj spid="_x0000_s208898" name="Слайд" r:id="rId3" imgW="4571967" imgH="3429053" progId="PowerPoint.Slide.8">
              <p:embed/>
            </p:oleObj>
          </a:graphicData>
        </a:graphic>
      </p:graphicFrame>
      <p:sp>
        <p:nvSpPr>
          <p:cNvPr id="5" name="Прямоугольник 4"/>
          <p:cNvSpPr/>
          <p:nvPr/>
        </p:nvSpPr>
        <p:spPr>
          <a:xfrm>
            <a:off x="571472" y="5286388"/>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7572396" y="5357826"/>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5892" name="AutoShape 4"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65894" name="AutoShape 6"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65896" name="AutoShape 8"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208902" name="Picture 6" descr="http://s017.radikal.ru/i441/1208/d3/490902ac5b19.jpg"/>
          <p:cNvPicPr>
            <a:picLocks noChangeAspect="1" noChangeArrowheads="1"/>
          </p:cNvPicPr>
          <p:nvPr/>
        </p:nvPicPr>
        <p:blipFill>
          <a:blip r:embed="rId4"/>
          <a:srcRect/>
          <a:stretch>
            <a:fillRect/>
          </a:stretch>
        </p:blipFill>
        <p:spPr bwMode="auto">
          <a:xfrm>
            <a:off x="500034" y="1928802"/>
            <a:ext cx="2997203" cy="4598567"/>
          </a:xfrm>
          <a:prstGeom prst="rect">
            <a:avLst/>
          </a:prstGeom>
          <a:noFill/>
        </p:spPr>
      </p:pic>
      <p:sp>
        <p:nvSpPr>
          <p:cNvPr id="14" name="Прямоугольник 13"/>
          <p:cNvSpPr/>
          <p:nvPr/>
        </p:nvSpPr>
        <p:spPr>
          <a:xfrm>
            <a:off x="357158" y="357166"/>
            <a:ext cx="8358246" cy="1569660"/>
          </a:xfrm>
          <a:prstGeom prst="rect">
            <a:avLst/>
          </a:prstGeom>
        </p:spPr>
        <p:txBody>
          <a:bodyPr wrap="square">
            <a:spAutoFit/>
          </a:bodyPr>
          <a:lstStyle/>
          <a:p>
            <a:pPr algn="ctr"/>
            <a:r>
              <a:rPr lang="uk-UA" sz="3200" b="1" i="1" dirty="0" smtClean="0">
                <a:solidFill>
                  <a:srgbClr val="660033"/>
                </a:solidFill>
                <a:effectLst>
                  <a:outerShdw blurRad="38100" dist="38100" dir="2700000" algn="tl">
                    <a:srgbClr val="000000">
                      <a:alpha val="43137"/>
                    </a:srgbClr>
                  </a:outerShdw>
                </a:effectLst>
              </a:rPr>
              <a:t>Пам'ять сильніша за час. Треба завжди пам'ятати про страждання інших заради життя і справедливості !!!</a:t>
            </a:r>
          </a:p>
        </p:txBody>
      </p:sp>
      <p:pic>
        <p:nvPicPr>
          <p:cNvPr id="17" name="Picture 4" descr="Фото дня: День памяти"/>
          <p:cNvPicPr>
            <a:picLocks noChangeAspect="1" noChangeArrowheads="1"/>
          </p:cNvPicPr>
          <p:nvPr/>
        </p:nvPicPr>
        <p:blipFill>
          <a:blip r:embed="rId5"/>
          <a:srcRect/>
          <a:stretch>
            <a:fillRect/>
          </a:stretch>
        </p:blipFill>
        <p:spPr bwMode="auto">
          <a:xfrm>
            <a:off x="3643306" y="2571744"/>
            <a:ext cx="5214973" cy="2928958"/>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1709738"/>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129027" name="Object 3"/>
          <p:cNvGraphicFramePr>
            <a:graphicFrameLocks noChangeAspect="1"/>
          </p:cNvGraphicFramePr>
          <p:nvPr/>
        </p:nvGraphicFramePr>
        <p:xfrm>
          <a:off x="0" y="-4763"/>
          <a:ext cx="9144000" cy="6862763"/>
        </p:xfrm>
        <a:graphic>
          <a:graphicData uri="http://schemas.openxmlformats.org/presentationml/2006/ole">
            <p:oleObj spid="_x0000_s176130" name="Слайд" r:id="rId3" imgW="4571967" imgH="3429053" progId="PowerPoint.Slide.8">
              <p:embed/>
            </p:oleObj>
          </a:graphicData>
        </a:graphic>
      </p:graphicFrame>
      <p:sp>
        <p:nvSpPr>
          <p:cNvPr id="5" name="Прямоугольник 4"/>
          <p:cNvSpPr/>
          <p:nvPr/>
        </p:nvSpPr>
        <p:spPr>
          <a:xfrm>
            <a:off x="571472" y="5286388"/>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572396" y="5357826"/>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4"/>
          <p:cNvPicPr>
            <a:picLocks noChangeAspect="1" noChangeArrowheads="1"/>
          </p:cNvPicPr>
          <p:nvPr/>
        </p:nvPicPr>
        <p:blipFill>
          <a:blip r:embed="rId4"/>
          <a:srcRect/>
          <a:stretch>
            <a:fillRect/>
          </a:stretch>
        </p:blipFill>
        <p:spPr bwMode="auto">
          <a:xfrm rot="183930">
            <a:off x="733438" y="497210"/>
            <a:ext cx="2658270" cy="3456807"/>
          </a:xfrm>
          <a:prstGeom prst="rect">
            <a:avLst/>
          </a:prstGeom>
          <a:noFill/>
          <a:ln w="9525">
            <a:noFill/>
            <a:miter lim="800000"/>
            <a:headEnd/>
            <a:tailEnd/>
          </a:ln>
        </p:spPr>
      </p:pic>
      <p:sp>
        <p:nvSpPr>
          <p:cNvPr id="11" name="Rectangle 5"/>
          <p:cNvSpPr>
            <a:spLocks noChangeArrowheads="1"/>
          </p:cNvSpPr>
          <p:nvPr/>
        </p:nvSpPr>
        <p:spPr bwMode="auto">
          <a:xfrm>
            <a:off x="3643306" y="571480"/>
            <a:ext cx="4572000" cy="1962845"/>
          </a:xfrm>
          <a:prstGeom prst="rect">
            <a:avLst/>
          </a:prstGeom>
          <a:noFill/>
          <a:ln w="9525">
            <a:noFill/>
            <a:miter lim="800000"/>
            <a:headEnd/>
            <a:tailEnd/>
          </a:ln>
          <a:effectLst/>
        </p:spPr>
        <p:txBody>
          <a:bodyPr>
            <a:spAutoFit/>
          </a:bodyPr>
          <a:lstStyle/>
          <a:p>
            <a:pPr>
              <a:lnSpc>
                <a:spcPct val="130000"/>
              </a:lnSpc>
              <a:defRPr/>
            </a:pPr>
            <a:r>
              <a:rPr lang="uk-UA" sz="2400" b="1" i="1" dirty="0">
                <a:solidFill>
                  <a:srgbClr val="000066"/>
                </a:solidFill>
                <a:latin typeface="Arial" pitchFamily="34" charset="0"/>
                <a:cs typeface="Arial" pitchFamily="34" charset="0"/>
              </a:rPr>
              <a:t>Виконав:</a:t>
            </a:r>
          </a:p>
          <a:p>
            <a:pPr>
              <a:lnSpc>
                <a:spcPct val="130000"/>
              </a:lnSpc>
              <a:defRPr/>
            </a:pPr>
            <a:r>
              <a:rPr lang="uk-UA" sz="2400" b="1" i="1" dirty="0">
                <a:solidFill>
                  <a:srgbClr val="660033"/>
                </a:solidFill>
                <a:latin typeface="Arial" pitchFamily="34" charset="0"/>
                <a:cs typeface="Arial" pitchFamily="34" charset="0"/>
              </a:rPr>
              <a:t>учень </a:t>
            </a:r>
            <a:r>
              <a:rPr lang="uk-UA" sz="2400" b="1" i="1" dirty="0" smtClean="0">
                <a:solidFill>
                  <a:srgbClr val="660033"/>
                </a:solidFill>
                <a:latin typeface="Arial" pitchFamily="34" charset="0"/>
                <a:cs typeface="Arial" pitchFamily="34" charset="0"/>
              </a:rPr>
              <a:t>10-Б </a:t>
            </a:r>
            <a:r>
              <a:rPr lang="uk-UA" sz="2400" b="1" i="1" dirty="0">
                <a:solidFill>
                  <a:srgbClr val="660033"/>
                </a:solidFill>
                <a:latin typeface="Arial" pitchFamily="34" charset="0"/>
                <a:cs typeface="Arial" pitchFamily="34" charset="0"/>
              </a:rPr>
              <a:t>класу</a:t>
            </a:r>
          </a:p>
          <a:p>
            <a:pPr>
              <a:lnSpc>
                <a:spcPct val="130000"/>
              </a:lnSpc>
              <a:defRPr/>
            </a:pPr>
            <a:r>
              <a:rPr lang="uk-UA" sz="2400" b="1" i="1" dirty="0">
                <a:solidFill>
                  <a:srgbClr val="660033"/>
                </a:solidFill>
                <a:latin typeface="Arial" pitchFamily="34" charset="0"/>
                <a:cs typeface="Arial" pitchFamily="34" charset="0"/>
              </a:rPr>
              <a:t>Миколаївської гімназії №4</a:t>
            </a:r>
          </a:p>
          <a:p>
            <a:pPr>
              <a:lnSpc>
                <a:spcPct val="130000"/>
              </a:lnSpc>
              <a:defRPr/>
            </a:pPr>
            <a:r>
              <a:rPr lang="uk-UA" sz="2400" b="1" i="1" dirty="0" err="1">
                <a:solidFill>
                  <a:srgbClr val="660066"/>
                </a:solidFill>
                <a:latin typeface="Arial" pitchFamily="34" charset="0"/>
                <a:cs typeface="Arial" pitchFamily="34" charset="0"/>
              </a:rPr>
              <a:t>Волянський</a:t>
            </a:r>
            <a:r>
              <a:rPr lang="uk-UA" sz="2400" b="1" i="1" dirty="0">
                <a:solidFill>
                  <a:srgbClr val="660066"/>
                </a:solidFill>
                <a:latin typeface="Arial" pitchFamily="34" charset="0"/>
                <a:cs typeface="Arial" pitchFamily="34" charset="0"/>
              </a:rPr>
              <a:t> Юліан</a:t>
            </a:r>
          </a:p>
        </p:txBody>
      </p:sp>
      <p:pic>
        <p:nvPicPr>
          <p:cNvPr id="12" name="Picture 6"/>
          <p:cNvPicPr>
            <a:picLocks noChangeAspect="1" noChangeArrowheads="1"/>
          </p:cNvPicPr>
          <p:nvPr/>
        </p:nvPicPr>
        <p:blipFill>
          <a:blip r:embed="rId5"/>
          <a:srcRect l="75098" t="18626" r="4231" b="44768"/>
          <a:stretch>
            <a:fillRect/>
          </a:stretch>
        </p:blipFill>
        <p:spPr bwMode="auto">
          <a:xfrm rot="516712">
            <a:off x="5954693" y="2899569"/>
            <a:ext cx="2726784" cy="3406660"/>
          </a:xfrm>
          <a:prstGeom prst="rect">
            <a:avLst/>
          </a:prstGeom>
          <a:noFill/>
          <a:ln w="9525">
            <a:noFill/>
            <a:miter lim="800000"/>
            <a:headEnd/>
            <a:tailEnd/>
          </a:ln>
        </p:spPr>
      </p:pic>
      <p:sp>
        <p:nvSpPr>
          <p:cNvPr id="13" name="Подзаголовок 2"/>
          <p:cNvSpPr>
            <a:spLocks/>
          </p:cNvSpPr>
          <p:nvPr/>
        </p:nvSpPr>
        <p:spPr bwMode="auto">
          <a:xfrm>
            <a:off x="642910" y="4643446"/>
            <a:ext cx="5500726" cy="2495550"/>
          </a:xfrm>
          <a:prstGeom prst="rect">
            <a:avLst/>
          </a:prstGeom>
          <a:noFill/>
          <a:ln w="9525">
            <a:noFill/>
            <a:miter lim="800000"/>
            <a:headEnd/>
            <a:tailEnd/>
          </a:ln>
        </p:spPr>
        <p:txBody>
          <a:bodyPr tIns="0" rIns="45720" bIns="0" anchor="b"/>
          <a:lstStyle/>
          <a:p>
            <a:pPr>
              <a:spcBef>
                <a:spcPct val="20000"/>
              </a:spcBef>
              <a:buClr>
                <a:schemeClr val="accent1"/>
              </a:buClr>
              <a:buSzPct val="80000"/>
              <a:buFont typeface="Wingdings 2" pitchFamily="18" charset="2"/>
              <a:buNone/>
              <a:defRPr/>
            </a:pPr>
            <a:r>
              <a:rPr lang="uk-UA" sz="2400" b="1" i="1" dirty="0" smtClean="0">
                <a:solidFill>
                  <a:srgbClr val="000066"/>
                </a:solidFill>
                <a:latin typeface="Arial" pitchFamily="34" charset="0"/>
                <a:cs typeface="Arial" pitchFamily="34" charset="0"/>
              </a:rPr>
              <a:t>Керівник</a:t>
            </a:r>
            <a:r>
              <a:rPr lang="uk-UA" sz="2400" b="1" i="1" dirty="0">
                <a:solidFill>
                  <a:srgbClr val="000066"/>
                </a:solidFill>
                <a:latin typeface="Arial" pitchFamily="34" charset="0"/>
                <a:cs typeface="Arial" pitchFamily="34" charset="0"/>
              </a:rPr>
              <a:t>:</a:t>
            </a:r>
          </a:p>
          <a:p>
            <a:pPr>
              <a:spcBef>
                <a:spcPct val="20000"/>
              </a:spcBef>
              <a:buClr>
                <a:schemeClr val="accent1"/>
              </a:buClr>
              <a:buSzPct val="80000"/>
              <a:buFont typeface="Wingdings 2" pitchFamily="18" charset="2"/>
              <a:buNone/>
              <a:defRPr/>
            </a:pPr>
            <a:r>
              <a:rPr lang="uk-UA" sz="2400" b="1" i="1" dirty="0" smtClean="0">
                <a:solidFill>
                  <a:srgbClr val="993366"/>
                </a:solidFill>
                <a:latin typeface="Arial" pitchFamily="34" charset="0"/>
                <a:cs typeface="Arial" pitchFamily="34" charset="0"/>
              </a:rPr>
              <a:t>учитель </a:t>
            </a:r>
            <a:r>
              <a:rPr lang="uk-UA" sz="2400" b="1" i="1" dirty="0" smtClean="0">
                <a:solidFill>
                  <a:srgbClr val="993366"/>
                </a:solidFill>
                <a:latin typeface="Arial" pitchFamily="34" charset="0"/>
                <a:cs typeface="Arial" pitchFamily="34" charset="0"/>
              </a:rPr>
              <a:t>історії та правознавства</a:t>
            </a:r>
            <a:endParaRPr lang="uk-UA" sz="2400" b="1" i="1" dirty="0">
              <a:solidFill>
                <a:srgbClr val="993366"/>
              </a:solidFill>
              <a:latin typeface="Arial" pitchFamily="34" charset="0"/>
              <a:cs typeface="Arial" pitchFamily="34" charset="0"/>
            </a:endParaRPr>
          </a:p>
          <a:p>
            <a:pPr>
              <a:spcBef>
                <a:spcPct val="20000"/>
              </a:spcBef>
              <a:buClr>
                <a:schemeClr val="accent1"/>
              </a:buClr>
              <a:buSzPct val="80000"/>
              <a:defRPr/>
            </a:pPr>
            <a:r>
              <a:rPr lang="uk-UA" sz="2400" b="1" i="1" dirty="0">
                <a:solidFill>
                  <a:srgbClr val="993366"/>
                </a:solidFill>
                <a:latin typeface="Arial" pitchFamily="34" charset="0"/>
                <a:cs typeface="Arial" pitchFamily="34" charset="0"/>
              </a:rPr>
              <a:t>Миколаївської гімназії №</a:t>
            </a:r>
            <a:r>
              <a:rPr lang="uk-UA" sz="2400" b="1" i="1" dirty="0" smtClean="0">
                <a:solidFill>
                  <a:srgbClr val="993366"/>
                </a:solidFill>
                <a:latin typeface="Arial" pitchFamily="34" charset="0"/>
                <a:cs typeface="Arial" pitchFamily="34" charset="0"/>
              </a:rPr>
              <a:t>4</a:t>
            </a:r>
          </a:p>
          <a:p>
            <a:pPr>
              <a:spcBef>
                <a:spcPct val="20000"/>
              </a:spcBef>
              <a:buClr>
                <a:schemeClr val="accent1"/>
              </a:buClr>
              <a:buSzPct val="80000"/>
              <a:defRPr/>
            </a:pPr>
            <a:r>
              <a:rPr lang="uk-UA" sz="2400" b="1" i="1" dirty="0" smtClean="0">
                <a:solidFill>
                  <a:srgbClr val="66FF33"/>
                </a:solidFill>
                <a:effectLst>
                  <a:outerShdw blurRad="38100" dist="38100" dir="2700000" algn="tl">
                    <a:srgbClr val="000000">
                      <a:alpha val="43137"/>
                    </a:srgbClr>
                  </a:outerShdw>
                </a:effectLst>
                <a:latin typeface="Arial" pitchFamily="34" charset="0"/>
                <a:cs typeface="Arial" pitchFamily="34" charset="0"/>
              </a:rPr>
              <a:t>Аркуша Катерина Володимирівна</a:t>
            </a:r>
            <a:endParaRPr lang="uk-UA" sz="2400" b="1" i="1" dirty="0" smtClean="0">
              <a:solidFill>
                <a:srgbClr val="993366"/>
              </a:solidFill>
              <a:effectLst>
                <a:outerShdw blurRad="38100" dist="38100" dir="2700000" algn="tl">
                  <a:srgbClr val="000000">
                    <a:alpha val="43137"/>
                  </a:srgbClr>
                </a:outerShdw>
              </a:effectLst>
              <a:latin typeface="Arial" pitchFamily="34" charset="0"/>
              <a:cs typeface="Arial" pitchFamily="34" charset="0"/>
            </a:endParaRPr>
          </a:p>
          <a:p>
            <a:pPr>
              <a:spcBef>
                <a:spcPct val="20000"/>
              </a:spcBef>
              <a:buClr>
                <a:schemeClr val="accent1"/>
              </a:buClr>
              <a:buSzPct val="80000"/>
              <a:buFont typeface="Wingdings 2" pitchFamily="18" charset="2"/>
              <a:buNone/>
              <a:defRPr/>
            </a:pPr>
            <a:endParaRPr lang="uk-UA" sz="2400" b="1" i="1" dirty="0">
              <a:solidFill>
                <a:srgbClr val="993366"/>
              </a:solidFill>
              <a:latin typeface="Arial" pitchFamily="34" charset="0"/>
              <a:cs typeface="Arial" pitchFamily="34" charset="0"/>
            </a:endParaRPr>
          </a:p>
          <a:p>
            <a:pPr algn="r">
              <a:spcBef>
                <a:spcPct val="20000"/>
              </a:spcBef>
              <a:buClr>
                <a:schemeClr val="accent1"/>
              </a:buClr>
              <a:buSzPct val="80000"/>
              <a:buFont typeface="Wingdings 2" pitchFamily="18" charset="2"/>
              <a:buNone/>
              <a:defRPr/>
            </a:pPr>
            <a:endParaRPr lang="ru-RU" sz="2400" b="1" i="1" dirty="0">
              <a:solidFill>
                <a:srgbClr val="993366"/>
              </a:solidFill>
              <a:effectLst>
                <a:outerShdw blurRad="38100" dist="38100" dir="2700000" algn="tl">
                  <a:srgbClr val="000000"/>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1709738"/>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129027" name="Object 3"/>
          <p:cNvGraphicFramePr>
            <a:graphicFrameLocks noChangeAspect="1"/>
          </p:cNvGraphicFramePr>
          <p:nvPr/>
        </p:nvGraphicFramePr>
        <p:xfrm>
          <a:off x="0" y="-4763"/>
          <a:ext cx="9144000" cy="6862763"/>
        </p:xfrm>
        <a:graphic>
          <a:graphicData uri="http://schemas.openxmlformats.org/presentationml/2006/ole">
            <p:oleObj spid="_x0000_s129027" name="Слайд" r:id="rId3" imgW="4571967" imgH="3429053" progId="PowerPoint.Slide.8">
              <p:embed/>
            </p:oleObj>
          </a:graphicData>
        </a:graphic>
      </p:graphicFrame>
      <p:sp>
        <p:nvSpPr>
          <p:cNvPr id="129028" name="Rectangle 4"/>
          <p:cNvSpPr>
            <a:spLocks noChangeArrowheads="1"/>
          </p:cNvSpPr>
          <p:nvPr/>
        </p:nvSpPr>
        <p:spPr bwMode="auto">
          <a:xfrm>
            <a:off x="2357422" y="428604"/>
            <a:ext cx="628654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a:r>
              <a:rPr kumimoji="0" lang="uk-UA" sz="3200" b="1" i="1"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Мета роботи:</a:t>
            </a:r>
            <a:r>
              <a:rPr kumimoji="0" lang="uk-UA" sz="3200" b="1" i="1"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uk-UA" sz="3200" b="1" i="1" strike="noStrike" cap="none" normalizeH="0" dirty="0" smtClean="0">
                <a:ln>
                  <a:noFill/>
                </a:ln>
                <a:solidFill>
                  <a:srgbClr val="660066"/>
                </a:solidFill>
                <a:effectLst/>
                <a:latin typeface="Times New Roman" pitchFamily="18" charset="0"/>
                <a:ea typeface="Calibri" pitchFamily="34" charset="0"/>
                <a:cs typeface="Times New Roman" pitchFamily="18" charset="0"/>
              </a:rPr>
              <a:t>дослідити розмах репресій проти</a:t>
            </a:r>
            <a:r>
              <a:rPr lang="uk-UA" sz="3200" b="1" i="1" dirty="0" smtClean="0">
                <a:solidFill>
                  <a:srgbClr val="660066"/>
                </a:solidFill>
                <a:latin typeface="Times New Roman" pitchFamily="18" charset="0"/>
                <a:ea typeface="Calibri" pitchFamily="34" charset="0"/>
                <a:cs typeface="Times New Roman" pitchFamily="18" charset="0"/>
              </a:rPr>
              <a:t> етнічних німців з країн Східної Європи після Другої світової війни.</a:t>
            </a:r>
            <a:endParaRPr kumimoji="0" lang="uk-UA" sz="3200" b="1" i="1" u="none" strike="noStrike" cap="none" normalizeH="0" baseline="0" dirty="0" smtClean="0">
              <a:ln>
                <a:noFill/>
              </a:ln>
              <a:solidFill>
                <a:srgbClr val="660066"/>
              </a:solidFill>
              <a:effectLst/>
              <a:latin typeface="Arial" pitchFamily="34" charset="0"/>
            </a:endParaRPr>
          </a:p>
        </p:txBody>
      </p:sp>
      <p:sp>
        <p:nvSpPr>
          <p:cNvPr id="5" name="Прямоугольник 4"/>
          <p:cNvSpPr/>
          <p:nvPr/>
        </p:nvSpPr>
        <p:spPr>
          <a:xfrm>
            <a:off x="571472" y="5286388"/>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572396" y="5357826"/>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029" name="Rectangle 5"/>
          <p:cNvSpPr>
            <a:spLocks noChangeArrowheads="1"/>
          </p:cNvSpPr>
          <p:nvPr/>
        </p:nvSpPr>
        <p:spPr bwMode="auto">
          <a:xfrm>
            <a:off x="571472" y="2786058"/>
            <a:ext cx="8215370" cy="34009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uk-UA" sz="2400" b="1" i="1" u="none" strike="noStrike" cap="none" normalizeH="0" baseline="0" dirty="0" smtClean="0">
                <a:ln>
                  <a:noFill/>
                </a:ln>
                <a:solidFill>
                  <a:srgbClr val="003366"/>
                </a:solidFill>
                <a:effectLst/>
                <a:latin typeface="Times New Roman" pitchFamily="18" charset="0"/>
                <a:ea typeface="Calibri" pitchFamily="34" charset="0"/>
                <a:cs typeface="Times New Roman" pitchFamily="18" charset="0"/>
              </a:rPr>
              <a:t>Для досягнення мети роботи поставлено наступні задачі.</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636588" lvl="0" indent="-457200" algn="just" eaLnBrk="0" hangingPunct="0">
              <a:lnSpc>
                <a:spcPct val="130000"/>
              </a:lnSpc>
              <a:buAutoNum type="arabicPeriod"/>
            </a:pPr>
            <a:r>
              <a:rPr lang="uk-UA" sz="2000" dirty="0" smtClean="0">
                <a:solidFill>
                  <a:srgbClr val="000066"/>
                </a:solidFill>
                <a:latin typeface="Times New Roman" pitchFamily="18" charset="0"/>
                <a:cs typeface="Times New Roman" pitchFamily="18" charset="0"/>
              </a:rPr>
              <a:t>Дати загальну характеристику геноциду як явищу в світовій історії </a:t>
            </a:r>
            <a:r>
              <a:rPr lang="en-US" sz="2000" dirty="0" smtClean="0">
                <a:solidFill>
                  <a:srgbClr val="000066"/>
                </a:solidFill>
                <a:latin typeface="Times New Roman" pitchFamily="18" charset="0"/>
                <a:cs typeface="Times New Roman" pitchFamily="18" charset="0"/>
              </a:rPr>
              <a:t>XX</a:t>
            </a:r>
            <a:r>
              <a:rPr lang="uk-UA" sz="2000" dirty="0" smtClean="0">
                <a:solidFill>
                  <a:srgbClr val="000066"/>
                </a:solidFill>
                <a:latin typeface="Times New Roman" pitchFamily="18" charset="0"/>
                <a:cs typeface="Times New Roman" pitchFamily="18" charset="0"/>
              </a:rPr>
              <a:t> століття</a:t>
            </a:r>
            <a:r>
              <a:rPr kumimoji="0" lang="ru-RU" sz="2000" b="1" i="0" u="none" strike="noStrike" cap="none" normalizeH="0" baseline="0" dirty="0" smtClean="0">
                <a:ln>
                  <a:noFill/>
                </a:ln>
                <a:solidFill>
                  <a:srgbClr val="000066"/>
                </a:solidFill>
                <a:effectLst/>
                <a:latin typeface="Times New Roman" pitchFamily="18" charset="0"/>
                <a:ea typeface="Calibri" pitchFamily="34" charset="0"/>
                <a:cs typeface="Times New Roman" pitchFamily="18" charset="0"/>
              </a:rPr>
              <a:t>.</a:t>
            </a:r>
          </a:p>
          <a:p>
            <a:pPr marL="636588" lvl="0" indent="-457200" algn="just" eaLnBrk="0" hangingPunct="0">
              <a:lnSpc>
                <a:spcPct val="130000"/>
              </a:lnSpc>
              <a:buAutoNum type="arabicPeriod"/>
            </a:pPr>
            <a:r>
              <a:rPr lang="uk-UA" sz="2000" dirty="0" smtClean="0">
                <a:solidFill>
                  <a:srgbClr val="000066"/>
                </a:solidFill>
                <a:latin typeface="Times New Roman" pitchFamily="18" charset="0"/>
                <a:ea typeface="Calibri" pitchFamily="34" charset="0"/>
                <a:cs typeface="Times New Roman" pitchFamily="18" charset="0"/>
              </a:rPr>
              <a:t>Проаналізувати причини й передумови вигнання етнічних німців з країн Східної Європи після Другої світової війни.</a:t>
            </a:r>
          </a:p>
          <a:p>
            <a:pPr marL="636588" lvl="0" indent="-457200" algn="just" eaLnBrk="0" hangingPunct="0">
              <a:lnSpc>
                <a:spcPct val="130000"/>
              </a:lnSpc>
              <a:buAutoNum type="arabicPeriod"/>
            </a:pPr>
            <a:r>
              <a:rPr lang="uk-UA" sz="2000" dirty="0" smtClean="0">
                <a:solidFill>
                  <a:srgbClr val="000066"/>
                </a:solidFill>
                <a:latin typeface="Times New Roman" pitchFamily="18" charset="0"/>
                <a:ea typeface="Calibri" pitchFamily="34" charset="0"/>
                <a:cs typeface="Times New Roman" pitchFamily="18" charset="0"/>
              </a:rPr>
              <a:t>Навести</a:t>
            </a:r>
            <a:r>
              <a:rPr lang="uk-UA" sz="2000" dirty="0" smtClean="0">
                <a:solidFill>
                  <a:srgbClr val="000066"/>
                </a:solidFill>
                <a:latin typeface="Times New Roman" pitchFamily="18" charset="0"/>
                <a:ea typeface="Calibri" pitchFamily="34" charset="0"/>
                <a:cs typeface="Times New Roman" pitchFamily="18" charset="0"/>
              </a:rPr>
              <a:t> </a:t>
            </a:r>
            <a:r>
              <a:rPr lang="uk-UA" sz="2000" dirty="0" smtClean="0">
                <a:solidFill>
                  <a:srgbClr val="000066"/>
                </a:solidFill>
                <a:latin typeface="Times New Roman" pitchFamily="18" charset="0"/>
                <a:ea typeface="Calibri" pitchFamily="34" charset="0"/>
                <a:cs typeface="Times New Roman" pitchFamily="18" charset="0"/>
              </a:rPr>
              <a:t>історичні факти депортації </a:t>
            </a:r>
            <a:r>
              <a:rPr kumimoji="0" lang="uk-UA" sz="2000" u="none" strike="noStrike" cap="none" normalizeH="0" dirty="0" smtClean="0">
                <a:ln>
                  <a:noFill/>
                </a:ln>
                <a:solidFill>
                  <a:srgbClr val="000066"/>
                </a:solidFill>
                <a:effectLst/>
                <a:latin typeface="Times New Roman" pitchFamily="18" charset="0"/>
                <a:ea typeface="Calibri" pitchFamily="34" charset="0"/>
                <a:cs typeface="Times New Roman" pitchFamily="18" charset="0"/>
              </a:rPr>
              <a:t>українських німців.</a:t>
            </a:r>
            <a:endParaRPr kumimoji="0" lang="ru-RU" sz="2000" b="1" i="0" u="none" strike="noStrike" cap="none" normalizeH="0" baseline="0" dirty="0" smtClean="0">
              <a:ln>
                <a:noFill/>
              </a:ln>
              <a:solidFill>
                <a:srgbClr val="000066"/>
              </a:solidFill>
              <a:effectLst/>
              <a:latin typeface="Times New Roman" pitchFamily="18" charset="0"/>
              <a:ea typeface="Calibri" pitchFamily="34" charset="0"/>
              <a:cs typeface="Times New Roman" pitchFamily="18" charset="0"/>
            </a:endParaRPr>
          </a:p>
          <a:p>
            <a:pPr marL="636588" lvl="0" indent="-457200" algn="just" eaLnBrk="0" hangingPunct="0">
              <a:lnSpc>
                <a:spcPct val="130000"/>
              </a:lnSpc>
              <a:buAutoNum type="arabicPeriod"/>
            </a:pPr>
            <a:r>
              <a:rPr lang="uk-UA" sz="2000" dirty="0" smtClean="0">
                <a:solidFill>
                  <a:srgbClr val="000066"/>
                </a:solidFill>
                <a:latin typeface="Times New Roman" pitchFamily="18" charset="0"/>
                <a:ea typeface="Calibri" pitchFamily="34" charset="0"/>
                <a:cs typeface="Times New Roman" pitchFamily="18" charset="0"/>
              </a:rPr>
              <a:t>Зробити висновок про розуміння людством наслідків геноциду.</a:t>
            </a:r>
            <a:endParaRPr kumimoji="0" lang="ru-RU" sz="2000" i="0" u="none" strike="noStrike" cap="none" normalizeH="0" baseline="0" dirty="0" smtClean="0">
              <a:ln>
                <a:noFill/>
              </a:ln>
              <a:solidFill>
                <a:srgbClr val="000066"/>
              </a:solidFill>
              <a:effectLst/>
              <a:latin typeface="Times New Roman" pitchFamily="18" charset="0"/>
              <a:ea typeface="Calibri" pitchFamily="34" charset="0"/>
              <a:cs typeface="Times New Roman" pitchFamily="18" charset="0"/>
            </a:endParaRPr>
          </a:p>
          <a:p>
            <a:pPr marL="636588" lvl="0" indent="-457200" algn="just" eaLnBrk="0" hangingPunct="0">
              <a:lnSpc>
                <a:spcPct val="130000"/>
              </a:lnSpc>
              <a:buAutoNum type="arabicPeriod"/>
            </a:pPr>
            <a:endParaRPr kumimoji="0" lang="ru-RU" sz="2000" b="1" i="0" u="none" strike="noStrike" cap="none" normalizeH="0" baseline="0" dirty="0" smtClean="0">
              <a:ln>
                <a:noFill/>
              </a:ln>
              <a:solidFill>
                <a:srgbClr val="C00000"/>
              </a:solidFill>
              <a:effectLst/>
              <a:latin typeface="Arial" pitchFamily="34" charset="0"/>
            </a:endParaRPr>
          </a:p>
        </p:txBody>
      </p:sp>
      <p:pic>
        <p:nvPicPr>
          <p:cNvPr id="9" name="Picture 12" descr="25232634"/>
          <p:cNvPicPr>
            <a:picLocks noChangeAspect="1" noChangeArrowheads="1"/>
          </p:cNvPicPr>
          <p:nvPr/>
        </p:nvPicPr>
        <p:blipFill>
          <a:blip r:embed="rId4"/>
          <a:srcRect/>
          <a:stretch>
            <a:fillRect/>
          </a:stretch>
        </p:blipFill>
        <p:spPr bwMode="auto">
          <a:xfrm>
            <a:off x="714348" y="428604"/>
            <a:ext cx="1714512" cy="212307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1709738"/>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129027" name="Object 3"/>
          <p:cNvGraphicFramePr>
            <a:graphicFrameLocks noChangeAspect="1"/>
          </p:cNvGraphicFramePr>
          <p:nvPr/>
        </p:nvGraphicFramePr>
        <p:xfrm>
          <a:off x="0" y="-4763"/>
          <a:ext cx="9144000" cy="6862763"/>
        </p:xfrm>
        <a:graphic>
          <a:graphicData uri="http://schemas.openxmlformats.org/presentationml/2006/ole">
            <p:oleObj spid="_x0000_s161794" name="Слайд" r:id="rId3" imgW="4571967" imgH="3429053" progId="PowerPoint.Slide.8">
              <p:embed/>
            </p:oleObj>
          </a:graphicData>
        </a:graphic>
      </p:graphicFrame>
      <p:sp>
        <p:nvSpPr>
          <p:cNvPr id="5" name="Прямоугольник 4"/>
          <p:cNvSpPr/>
          <p:nvPr/>
        </p:nvSpPr>
        <p:spPr>
          <a:xfrm>
            <a:off x="571472" y="5286388"/>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572396" y="5357826"/>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500430" y="500042"/>
            <a:ext cx="5214974" cy="1200329"/>
          </a:xfrm>
          <a:prstGeom prst="rect">
            <a:avLst/>
          </a:prstGeom>
        </p:spPr>
        <p:txBody>
          <a:bodyPr wrap="square">
            <a:spAutoFit/>
          </a:bodyPr>
          <a:lstStyle/>
          <a:p>
            <a:pPr indent="363538" algn="just"/>
            <a:r>
              <a:rPr lang="ru-RU" dirty="0" smtClean="0">
                <a:solidFill>
                  <a:srgbClr val="660033"/>
                </a:solidFill>
              </a:rPr>
              <a:t>Після Другої світової війни в лексикон увійшло нове слово «геноцид», а Наукова Асоціація Дослідників Геноциду</a:t>
            </a:r>
            <a:r>
              <a:rPr lang="en-US" dirty="0" smtClean="0">
                <a:solidFill>
                  <a:srgbClr val="660033"/>
                </a:solidFill>
              </a:rPr>
              <a:t> </a:t>
            </a:r>
            <a:r>
              <a:rPr lang="ru-RU" dirty="0" smtClean="0">
                <a:solidFill>
                  <a:srgbClr val="660033"/>
                </a:solidFill>
              </a:rPr>
              <a:t>назвала ХХ століття «століттям геноциду».</a:t>
            </a:r>
            <a:endParaRPr lang="ru-RU" dirty="0">
              <a:solidFill>
                <a:srgbClr val="660033"/>
              </a:solidFill>
            </a:endParaRPr>
          </a:p>
        </p:txBody>
      </p:sp>
      <p:pic>
        <p:nvPicPr>
          <p:cNvPr id="161800" name="Picture 8" descr="http://www.multiontwerp.nlmyimgwww.whale.to/c/euroaaattroc78y.jpg"/>
          <p:cNvPicPr>
            <a:picLocks noChangeAspect="1" noChangeArrowheads="1"/>
          </p:cNvPicPr>
          <p:nvPr/>
        </p:nvPicPr>
        <p:blipFill>
          <a:blip r:embed="rId4"/>
          <a:srcRect/>
          <a:stretch>
            <a:fillRect/>
          </a:stretch>
        </p:blipFill>
        <p:spPr bwMode="auto">
          <a:xfrm>
            <a:off x="785786" y="2143116"/>
            <a:ext cx="5429288" cy="2714644"/>
          </a:xfrm>
          <a:prstGeom prst="rect">
            <a:avLst/>
          </a:prstGeom>
          <a:noFill/>
        </p:spPr>
      </p:pic>
      <p:sp>
        <p:nvSpPr>
          <p:cNvPr id="8" name="Прямоугольник 7"/>
          <p:cNvSpPr/>
          <p:nvPr/>
        </p:nvSpPr>
        <p:spPr>
          <a:xfrm>
            <a:off x="428596" y="4795897"/>
            <a:ext cx="8501122" cy="2062103"/>
          </a:xfrm>
          <a:prstGeom prst="rect">
            <a:avLst/>
          </a:prstGeom>
        </p:spPr>
        <p:txBody>
          <a:bodyPr wrap="square">
            <a:spAutoFit/>
          </a:bodyPr>
          <a:lstStyle/>
          <a:p>
            <a:pPr indent="447675" algn="just"/>
            <a:r>
              <a:rPr lang="ru-RU" sz="2000" b="1" dirty="0" smtClean="0">
                <a:solidFill>
                  <a:srgbClr val="660033"/>
                </a:solidFill>
              </a:rPr>
              <a:t>Геноцид</a:t>
            </a:r>
            <a:r>
              <a:rPr lang="ru-RU" dirty="0" smtClean="0"/>
              <a:t> (</a:t>
            </a:r>
            <a:r>
              <a:rPr lang="ru-RU" dirty="0" err="1" smtClean="0"/>
              <a:t>грец</a:t>
            </a:r>
            <a:r>
              <a:rPr lang="ru-RU" dirty="0" smtClean="0"/>
              <a:t>. </a:t>
            </a:r>
            <a:r>
              <a:rPr lang="en-US" dirty="0" err="1" smtClean="0"/>
              <a:t>genos</a:t>
            </a:r>
            <a:r>
              <a:rPr lang="en-US" dirty="0" smtClean="0"/>
              <a:t> — </a:t>
            </a:r>
            <a:r>
              <a:rPr lang="ru-RU" dirty="0" smtClean="0"/>
              <a:t>рід і лат. </a:t>
            </a:r>
            <a:r>
              <a:rPr lang="en-US" dirty="0" smtClean="0"/>
              <a:t>caedere — </a:t>
            </a:r>
            <a:r>
              <a:rPr lang="ru-RU" dirty="0" smtClean="0"/>
              <a:t>вбивати) — сукупність дій або політика, спрямована на винищення національної, етнічної, расової, релігійної або соціальної спільності людей. Здійснюється через убивства, завдання тяжких тілесних ушкоджень або спричинення розумового розладу, навмисне створення життєвих умов, розрахованих на повне або часткове фізичне знищення певної групи населення, запобігання народженню дітей тощо.</a:t>
            </a:r>
            <a:endParaRPr lang="ru-RU" dirty="0"/>
          </a:p>
        </p:txBody>
      </p:sp>
      <p:pic>
        <p:nvPicPr>
          <p:cNvPr id="2" name="Picture 4" descr="http://klubkom.net/static/upload/2/d/7/a/p-053ccf927aea14.f.jpg"/>
          <p:cNvPicPr>
            <a:picLocks noChangeAspect="1" noChangeArrowheads="1"/>
          </p:cNvPicPr>
          <p:nvPr/>
        </p:nvPicPr>
        <p:blipFill>
          <a:blip r:embed="rId5" cstate="print"/>
          <a:srcRect/>
          <a:stretch>
            <a:fillRect/>
          </a:stretch>
        </p:blipFill>
        <p:spPr bwMode="auto">
          <a:xfrm>
            <a:off x="6215074" y="1714488"/>
            <a:ext cx="2648814" cy="2743306"/>
          </a:xfrm>
          <a:prstGeom prst="rect">
            <a:avLst/>
          </a:prstGeom>
          <a:noFill/>
        </p:spPr>
      </p:pic>
      <p:pic>
        <p:nvPicPr>
          <p:cNvPr id="161802" name="Picture 10" descr="http://img-fotki.yandex.ru/get/6436/97833783.185/0_9b5fa_f3f570cb_XXXL.jpg"/>
          <p:cNvPicPr>
            <a:picLocks noChangeAspect="1" noChangeArrowheads="1"/>
          </p:cNvPicPr>
          <p:nvPr/>
        </p:nvPicPr>
        <p:blipFill>
          <a:blip r:embed="rId6"/>
          <a:srcRect/>
          <a:stretch>
            <a:fillRect/>
          </a:stretch>
        </p:blipFill>
        <p:spPr bwMode="auto">
          <a:xfrm>
            <a:off x="285720" y="214290"/>
            <a:ext cx="3011901" cy="2122449"/>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1709738"/>
            <a:ext cx="9144000" cy="0"/>
          </a:xfrm>
          <a:prstGeom prst="rect">
            <a:avLst/>
          </a:prstGeom>
          <a:noFill/>
          <a:ln w="9525">
            <a:noFill/>
            <a:miter lim="800000"/>
            <a:headEnd/>
            <a:tailEnd/>
          </a:ln>
          <a:effectLst/>
        </p:spPr>
        <p:txBody>
          <a:bodyPr wrap="none" anchor="ctr">
            <a:spAutoFit/>
          </a:bodyPr>
          <a:lstStyle/>
          <a:p>
            <a:endParaRPr lang="ru-RU" dirty="0"/>
          </a:p>
        </p:txBody>
      </p:sp>
      <p:graphicFrame>
        <p:nvGraphicFramePr>
          <p:cNvPr id="129027" name="Object 3"/>
          <p:cNvGraphicFramePr>
            <a:graphicFrameLocks noChangeAspect="1"/>
          </p:cNvGraphicFramePr>
          <p:nvPr/>
        </p:nvGraphicFramePr>
        <p:xfrm>
          <a:off x="0" y="-4763"/>
          <a:ext cx="9144000" cy="6862763"/>
        </p:xfrm>
        <a:graphic>
          <a:graphicData uri="http://schemas.openxmlformats.org/presentationml/2006/ole">
            <p:oleObj spid="_x0000_s201730" name="Слайд" r:id="rId3" imgW="4571967" imgH="3429053" progId="PowerPoint.Slide.8">
              <p:embed/>
            </p:oleObj>
          </a:graphicData>
        </a:graphic>
      </p:graphicFrame>
      <p:sp>
        <p:nvSpPr>
          <p:cNvPr id="5" name="Прямоугольник 4"/>
          <p:cNvSpPr/>
          <p:nvPr/>
        </p:nvSpPr>
        <p:spPr>
          <a:xfrm>
            <a:off x="571472" y="5286388"/>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7572396" y="5357826"/>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5892" name="AutoShape 4"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65894" name="AutoShape 6"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65896" name="AutoShape 8"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10" name="Picture 8" descr="http://ic.pics.livejournal.com/amarok_man/76821818/59994/59994_600.jpg"/>
          <p:cNvPicPr>
            <a:picLocks noChangeAspect="1" noChangeArrowheads="1"/>
          </p:cNvPicPr>
          <p:nvPr/>
        </p:nvPicPr>
        <p:blipFill>
          <a:blip r:embed="rId4"/>
          <a:srcRect/>
          <a:stretch>
            <a:fillRect/>
          </a:stretch>
        </p:blipFill>
        <p:spPr bwMode="auto">
          <a:xfrm>
            <a:off x="5143504" y="428604"/>
            <a:ext cx="3547928" cy="2643206"/>
          </a:xfrm>
          <a:prstGeom prst="rect">
            <a:avLst/>
          </a:prstGeom>
          <a:noFill/>
        </p:spPr>
      </p:pic>
      <p:sp>
        <p:nvSpPr>
          <p:cNvPr id="11" name="Прямоугольник 10"/>
          <p:cNvSpPr/>
          <p:nvPr/>
        </p:nvSpPr>
        <p:spPr>
          <a:xfrm>
            <a:off x="357158" y="4714884"/>
            <a:ext cx="3786214" cy="1477328"/>
          </a:xfrm>
          <a:prstGeom prst="rect">
            <a:avLst/>
          </a:prstGeom>
        </p:spPr>
        <p:txBody>
          <a:bodyPr wrap="square">
            <a:spAutoFit/>
          </a:bodyPr>
          <a:lstStyle/>
          <a:p>
            <a:pPr indent="452438" algn="just"/>
            <a:r>
              <a:rPr lang="ru-RU" dirty="0" smtClean="0">
                <a:solidFill>
                  <a:srgbClr val="003300"/>
                </a:solidFill>
              </a:rPr>
              <a:t>Політичне підґрунтя для депортації німців створила Потсдамська угода, укладена між державами-переможницями в 1946 р.</a:t>
            </a:r>
            <a:endParaRPr lang="uk-UA" dirty="0">
              <a:solidFill>
                <a:srgbClr val="003300"/>
              </a:solidFill>
            </a:endParaRPr>
          </a:p>
        </p:txBody>
      </p:sp>
      <p:sp>
        <p:nvSpPr>
          <p:cNvPr id="12" name="Прямоугольник 11"/>
          <p:cNvSpPr/>
          <p:nvPr/>
        </p:nvSpPr>
        <p:spPr>
          <a:xfrm>
            <a:off x="428596" y="357166"/>
            <a:ext cx="4572032" cy="1477328"/>
          </a:xfrm>
          <a:prstGeom prst="rect">
            <a:avLst/>
          </a:prstGeom>
        </p:spPr>
        <p:txBody>
          <a:bodyPr wrap="square">
            <a:spAutoFit/>
          </a:bodyPr>
          <a:lstStyle/>
          <a:p>
            <a:pPr indent="452438" algn="just"/>
            <a:r>
              <a:rPr lang="uk-UA" dirty="0" smtClean="0">
                <a:solidFill>
                  <a:srgbClr val="660033"/>
                </a:solidFill>
              </a:rPr>
              <a:t>Серед численних етносів</a:t>
            </a:r>
            <a:r>
              <a:rPr lang="ru-RU" dirty="0" smtClean="0">
                <a:solidFill>
                  <a:srgbClr val="660033"/>
                </a:solidFill>
              </a:rPr>
              <a:t>, </a:t>
            </a:r>
            <a:r>
              <a:rPr lang="uk-UA" dirty="0" smtClean="0">
                <a:solidFill>
                  <a:srgbClr val="660033"/>
                </a:solidFill>
              </a:rPr>
              <a:t>котрі зазнали жорстоких переслідувань </a:t>
            </a:r>
            <a:r>
              <a:rPr lang="ru-RU" dirty="0" smtClean="0">
                <a:solidFill>
                  <a:srgbClr val="660033"/>
                </a:solidFill>
              </a:rPr>
              <a:t>та </a:t>
            </a:r>
            <a:r>
              <a:rPr lang="uk-UA" dirty="0" smtClean="0">
                <a:solidFill>
                  <a:srgbClr val="660033"/>
                </a:solidFill>
              </a:rPr>
              <a:t>дискримінації</a:t>
            </a:r>
            <a:r>
              <a:rPr lang="ru-RU" dirty="0" smtClean="0">
                <a:solidFill>
                  <a:srgbClr val="660033"/>
                </a:solidFill>
              </a:rPr>
              <a:t> в ХХ </a:t>
            </a:r>
            <a:r>
              <a:rPr lang="uk-UA" dirty="0" smtClean="0">
                <a:solidFill>
                  <a:srgbClr val="660033"/>
                </a:solidFill>
              </a:rPr>
              <a:t>столітті</a:t>
            </a:r>
            <a:r>
              <a:rPr lang="ru-RU" dirty="0" smtClean="0">
                <a:solidFill>
                  <a:srgbClr val="660033"/>
                </a:solidFill>
              </a:rPr>
              <a:t>, </a:t>
            </a:r>
            <a:r>
              <a:rPr lang="uk-UA" dirty="0" smtClean="0">
                <a:solidFill>
                  <a:srgbClr val="660033"/>
                </a:solidFill>
              </a:rPr>
              <a:t>є німецький </a:t>
            </a:r>
            <a:r>
              <a:rPr lang="ru-RU" dirty="0" smtClean="0">
                <a:solidFill>
                  <a:srgbClr val="660033"/>
                </a:solidFill>
              </a:rPr>
              <a:t>народ. </a:t>
            </a:r>
          </a:p>
          <a:p>
            <a:pPr indent="452438" algn="just"/>
            <a:endParaRPr lang="uk-UA" dirty="0"/>
          </a:p>
        </p:txBody>
      </p:sp>
      <p:sp>
        <p:nvSpPr>
          <p:cNvPr id="13" name="Прямоугольник 12"/>
          <p:cNvSpPr/>
          <p:nvPr/>
        </p:nvSpPr>
        <p:spPr>
          <a:xfrm>
            <a:off x="4429124" y="3143248"/>
            <a:ext cx="4500594" cy="3139321"/>
          </a:xfrm>
          <a:prstGeom prst="rect">
            <a:avLst/>
          </a:prstGeom>
        </p:spPr>
        <p:txBody>
          <a:bodyPr wrap="square">
            <a:spAutoFit/>
          </a:bodyPr>
          <a:lstStyle/>
          <a:p>
            <a:pPr indent="452438" algn="just"/>
            <a:r>
              <a:rPr lang="uk-UA" dirty="0" smtClean="0">
                <a:solidFill>
                  <a:srgbClr val="000066"/>
                </a:solidFill>
              </a:rPr>
              <a:t>Вигнання етнічних німців – розплата нацистської Німеччини за ініційовану нею Другу світову війну, за створення системи концтаборів та таборів смерті, убивство 6 млн. євреїв, близько 0,5 млн. ромів, багато мільйонів жертв серед цивільного населення Польщі, Україні, Білорусі та Росії, за жахливий окупаційний терор, за голодну смерть мільйонів військових полонених, за створення системи примусової праці.</a:t>
            </a:r>
            <a:endParaRPr lang="uk-UA" dirty="0">
              <a:solidFill>
                <a:srgbClr val="000066"/>
              </a:solidFill>
            </a:endParaRPr>
          </a:p>
        </p:txBody>
      </p:sp>
      <p:pic>
        <p:nvPicPr>
          <p:cNvPr id="16" name="Picture 6" descr="https://v1.std3.ru/00/06/1431606329-0006b4e7daafe54b32774aced0ccb83b.jpg"/>
          <p:cNvPicPr>
            <a:picLocks noChangeAspect="1" noChangeArrowheads="1"/>
          </p:cNvPicPr>
          <p:nvPr/>
        </p:nvPicPr>
        <p:blipFill>
          <a:blip r:embed="rId5"/>
          <a:srcRect/>
          <a:stretch>
            <a:fillRect/>
          </a:stretch>
        </p:blipFill>
        <p:spPr bwMode="auto">
          <a:xfrm>
            <a:off x="500034" y="1571612"/>
            <a:ext cx="3934400" cy="2714644"/>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1709738"/>
            <a:ext cx="9144000" cy="0"/>
          </a:xfrm>
          <a:prstGeom prst="rect">
            <a:avLst/>
          </a:prstGeom>
          <a:noFill/>
          <a:ln w="9525">
            <a:noFill/>
            <a:miter lim="800000"/>
            <a:headEnd/>
            <a:tailEnd/>
          </a:ln>
          <a:effectLst/>
        </p:spPr>
        <p:txBody>
          <a:bodyPr wrap="none" anchor="ctr">
            <a:spAutoFit/>
          </a:bodyPr>
          <a:lstStyle/>
          <a:p>
            <a:endParaRPr lang="ru-RU" dirty="0"/>
          </a:p>
        </p:txBody>
      </p:sp>
      <p:graphicFrame>
        <p:nvGraphicFramePr>
          <p:cNvPr id="129027" name="Object 3"/>
          <p:cNvGraphicFramePr>
            <a:graphicFrameLocks noChangeAspect="1"/>
          </p:cNvGraphicFramePr>
          <p:nvPr/>
        </p:nvGraphicFramePr>
        <p:xfrm>
          <a:off x="0" y="-4763"/>
          <a:ext cx="9144000" cy="6862763"/>
        </p:xfrm>
        <a:graphic>
          <a:graphicData uri="http://schemas.openxmlformats.org/presentationml/2006/ole">
            <p:oleObj spid="_x0000_s200706" name="Слайд" r:id="rId3" imgW="4571967" imgH="3429053" progId="PowerPoint.Slide.8">
              <p:embed/>
            </p:oleObj>
          </a:graphicData>
        </a:graphic>
      </p:graphicFrame>
      <p:sp>
        <p:nvSpPr>
          <p:cNvPr id="5" name="Прямоугольник 4"/>
          <p:cNvSpPr/>
          <p:nvPr/>
        </p:nvSpPr>
        <p:spPr>
          <a:xfrm>
            <a:off x="571472" y="5286388"/>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7572396" y="5357826"/>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5892" name="AutoShape 4"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65894" name="AutoShape 6"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65896" name="AutoShape 8"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200708" name="Picture 4" descr="http://top10x.ru/wp-content/uploads/2013/05/german.jpg"/>
          <p:cNvPicPr>
            <a:picLocks noChangeAspect="1" noChangeArrowheads="1"/>
          </p:cNvPicPr>
          <p:nvPr/>
        </p:nvPicPr>
        <p:blipFill>
          <a:blip r:embed="rId4"/>
          <a:srcRect/>
          <a:stretch>
            <a:fillRect/>
          </a:stretch>
        </p:blipFill>
        <p:spPr bwMode="auto">
          <a:xfrm>
            <a:off x="4500562" y="3143248"/>
            <a:ext cx="4286250" cy="3248026"/>
          </a:xfrm>
          <a:prstGeom prst="rect">
            <a:avLst/>
          </a:prstGeom>
          <a:noFill/>
        </p:spPr>
      </p:pic>
      <p:sp>
        <p:nvSpPr>
          <p:cNvPr id="200709" name="Rectangle 5"/>
          <p:cNvSpPr>
            <a:spLocks noChangeArrowheads="1"/>
          </p:cNvSpPr>
          <p:nvPr/>
        </p:nvSpPr>
        <p:spPr bwMode="auto">
          <a:xfrm>
            <a:off x="357158" y="3071810"/>
            <a:ext cx="414340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uk-UA" dirty="0" smtClean="0">
                <a:solidFill>
                  <a:srgbClr val="663300"/>
                </a:solidFill>
                <a:ea typeface="Calibri" pitchFamily="34" charset="0"/>
                <a:cs typeface="Times New Roman" pitchFamily="18" charset="0"/>
              </a:rPr>
              <a:t>майна, розміщення в концентраційних </a:t>
            </a:r>
            <a:r>
              <a:rPr kumimoji="0" lang="uk-UA" b="0" i="0" u="none" strike="noStrike" cap="none" normalizeH="0" baseline="0" dirty="0" smtClean="0">
                <a:ln>
                  <a:noFill/>
                </a:ln>
                <a:solidFill>
                  <a:srgbClr val="663300"/>
                </a:solidFill>
                <a:effectLst/>
                <a:latin typeface="+mn-lt"/>
                <a:ea typeface="Calibri" pitchFamily="34" charset="0"/>
                <a:cs typeface="Times New Roman" pitchFamily="18" charset="0"/>
              </a:rPr>
              <a:t>таборах і депортацію – навіть незважаючи на те, що вже в серпні 1945</a:t>
            </a:r>
            <a:r>
              <a:rPr kumimoji="0" lang="uk-UA" b="0" i="0" u="none" strike="noStrike" cap="none" normalizeH="0" dirty="0" smtClean="0">
                <a:ln>
                  <a:noFill/>
                </a:ln>
                <a:solidFill>
                  <a:srgbClr val="663300"/>
                </a:solidFill>
                <a:effectLst/>
                <a:latin typeface="+mn-lt"/>
                <a:ea typeface="Calibri" pitchFamily="34" charset="0"/>
                <a:cs typeface="Times New Roman" pitchFamily="18" charset="0"/>
              </a:rPr>
              <a:t> </a:t>
            </a:r>
            <a:r>
              <a:rPr kumimoji="0" lang="uk-UA" b="0" i="0" u="none" strike="noStrike" cap="none" normalizeH="0" baseline="0" dirty="0" smtClean="0">
                <a:ln>
                  <a:noFill/>
                </a:ln>
                <a:solidFill>
                  <a:srgbClr val="663300"/>
                </a:solidFill>
                <a:effectLst/>
                <a:latin typeface="+mn-lt"/>
                <a:ea typeface="Calibri" pitchFamily="34" charset="0"/>
                <a:cs typeface="Times New Roman" pitchFamily="18" charset="0"/>
              </a:rPr>
              <a:t>р. статут міжнародного військового трибуналу в </a:t>
            </a:r>
            <a:r>
              <a:rPr kumimoji="0" lang="uk-UA" b="0" i="0" u="none" strike="noStrike" cap="none" normalizeH="0" baseline="0" dirty="0" err="1" smtClean="0">
                <a:ln>
                  <a:noFill/>
                </a:ln>
                <a:solidFill>
                  <a:srgbClr val="663300"/>
                </a:solidFill>
                <a:effectLst/>
                <a:latin typeface="+mn-lt"/>
                <a:ea typeface="Calibri" pitchFamily="34" charset="0"/>
                <a:cs typeface="Times New Roman" pitchFamily="18" charset="0"/>
              </a:rPr>
              <a:t>Нюрнберзі</a:t>
            </a:r>
            <a:r>
              <a:rPr kumimoji="0" lang="uk-UA" b="0" i="0" u="none" strike="noStrike" cap="none" normalizeH="0" baseline="0" dirty="0" smtClean="0">
                <a:ln>
                  <a:noFill/>
                </a:ln>
                <a:solidFill>
                  <a:srgbClr val="663300"/>
                </a:solidFill>
                <a:effectLst/>
                <a:latin typeface="+mn-lt"/>
                <a:ea typeface="Calibri" pitchFamily="34" charset="0"/>
                <a:cs typeface="Times New Roman" pitchFamily="18" charset="0"/>
              </a:rPr>
              <a:t> визнав депортацію народів злочином проти людства.</a:t>
            </a:r>
          </a:p>
          <a:p>
            <a:pPr lvl="0" indent="452438" algn="just"/>
            <a:r>
              <a:rPr lang="uk-UA" dirty="0" smtClean="0">
                <a:solidFill>
                  <a:srgbClr val="660033"/>
                </a:solidFill>
                <a:latin typeface="+mn-lt"/>
                <a:ea typeface="Calibri" pitchFamily="34" charset="0"/>
                <a:cs typeface="Times New Roman" pitchFamily="18" charset="0"/>
              </a:rPr>
              <a:t>Загалом зі Східної Європи примусово було виселено близько 14 млн. німців. Більш як 3</a:t>
            </a:r>
            <a:r>
              <a:rPr lang="uk-UA" dirty="0" smtClean="0">
                <a:solidFill>
                  <a:srgbClr val="660033"/>
                </a:solidFill>
              </a:rPr>
              <a:t> млн. при цьому загинуло.</a:t>
            </a:r>
            <a:endParaRPr kumimoji="0" lang="uk-UA" b="0" i="0" u="none" strike="noStrike" cap="none" normalizeH="0" baseline="0" dirty="0" smtClean="0">
              <a:ln>
                <a:noFill/>
              </a:ln>
              <a:solidFill>
                <a:srgbClr val="660033"/>
              </a:solidFill>
              <a:effectLst/>
              <a:latin typeface="+mn-lt"/>
            </a:endParaRPr>
          </a:p>
        </p:txBody>
      </p:sp>
      <p:sp>
        <p:nvSpPr>
          <p:cNvPr id="200710" name="Rectangle 6"/>
          <p:cNvSpPr>
            <a:spLocks noChangeArrowheads="1"/>
          </p:cNvSpPr>
          <p:nvPr/>
        </p:nvSpPr>
        <p:spPr bwMode="auto">
          <a:xfrm>
            <a:off x="4500562" y="285728"/>
            <a:ext cx="428628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7675" algn="just"/>
            <a:r>
              <a:rPr kumimoji="0" lang="uk-UA" b="0" i="0" u="none" strike="noStrike" cap="none" normalizeH="0" baseline="0" dirty="0" smtClean="0">
                <a:ln>
                  <a:noFill/>
                </a:ln>
                <a:solidFill>
                  <a:srgbClr val="663300"/>
                </a:solidFill>
                <a:effectLst/>
                <a:latin typeface="Arial" pitchFamily="34" charset="0"/>
                <a:ea typeface="Calibri" pitchFamily="34" charset="0"/>
                <a:cs typeface="Arial" pitchFamily="34" charset="0"/>
              </a:rPr>
              <a:t>Стаття XIII Потсдамської угоди зобов'язувала</a:t>
            </a:r>
            <a:r>
              <a:rPr kumimoji="0" lang="uk-UA" b="0" i="0" u="none" strike="noStrike" cap="none" normalizeH="0" dirty="0" smtClean="0">
                <a:ln>
                  <a:noFill/>
                </a:ln>
                <a:solidFill>
                  <a:srgbClr val="663300"/>
                </a:solidFill>
                <a:effectLst/>
                <a:latin typeface="Arial" pitchFamily="34" charset="0"/>
                <a:ea typeface="Calibri" pitchFamily="34" charset="0"/>
                <a:cs typeface="Arial" pitchFamily="34" charset="0"/>
              </a:rPr>
              <a:t> </a:t>
            </a:r>
            <a:r>
              <a:rPr kumimoji="0" lang="uk-UA" b="0" i="0" u="none" strike="noStrike" cap="none" normalizeH="0" baseline="0" dirty="0" smtClean="0">
                <a:ln>
                  <a:noFill/>
                </a:ln>
                <a:solidFill>
                  <a:srgbClr val="663300"/>
                </a:solidFill>
                <a:effectLst/>
                <a:latin typeface="Arial" pitchFamily="34" charset="0"/>
                <a:ea typeface="Calibri" pitchFamily="34" charset="0"/>
                <a:cs typeface="Arial" pitchFamily="34" charset="0"/>
              </a:rPr>
              <a:t> Польщу та інші держави, які бажали вислати німецьке населення, проводити так зване переселення «впорядковано і гуманно».</a:t>
            </a:r>
          </a:p>
          <a:p>
            <a:pPr indent="447675" algn="just"/>
            <a:r>
              <a:rPr lang="uk-UA" dirty="0" smtClean="0">
                <a:solidFill>
                  <a:srgbClr val="663300"/>
                </a:solidFill>
                <a:ea typeface="Calibri" pitchFamily="34" charset="0"/>
                <a:cs typeface="Times New Roman" pitchFamily="18" charset="0"/>
              </a:rPr>
              <a:t>Однак, вигнання німців зі Східної Європи супроводжувалося масштабним організованим насильством, включаючи конфіскацію</a:t>
            </a:r>
            <a:endParaRPr lang="uk-UA" dirty="0" smtClean="0">
              <a:solidFill>
                <a:srgbClr val="663300"/>
              </a:solidFill>
            </a:endParaRPr>
          </a:p>
          <a:p>
            <a:pPr marR="0" lvl="0" indent="447675" algn="just" defTabSz="914400" rtl="0" eaLnBrk="1" fontAlgn="base" latinLnBrk="0" hangingPunct="1">
              <a:lnSpc>
                <a:spcPct val="100000"/>
              </a:lnSpc>
              <a:spcBef>
                <a:spcPct val="0"/>
              </a:spcBef>
              <a:spcAft>
                <a:spcPct val="0"/>
              </a:spcAft>
              <a:buClrTx/>
              <a:buSzTx/>
              <a:buFontTx/>
              <a:buNone/>
              <a:tabLst/>
            </a:pPr>
            <a:endParaRPr kumimoji="0" lang="uk-UA" b="0" i="0" u="none" strike="noStrike" cap="none" normalizeH="0" baseline="0" dirty="0" smtClean="0">
              <a:ln>
                <a:noFill/>
              </a:ln>
              <a:solidFill>
                <a:srgbClr val="663300"/>
              </a:solidFill>
              <a:effectLst/>
              <a:latin typeface="Arial" pitchFamily="34" charset="0"/>
              <a:cs typeface="Arial" pitchFamily="34" charset="0"/>
            </a:endParaRPr>
          </a:p>
        </p:txBody>
      </p:sp>
      <p:pic>
        <p:nvPicPr>
          <p:cNvPr id="200714" name="Picture 10" descr="http://ic.pics.livejournal.com/amarok_man/76821818/60409/60409_600.jpg"/>
          <p:cNvPicPr>
            <a:picLocks noChangeAspect="1" noChangeArrowheads="1"/>
          </p:cNvPicPr>
          <p:nvPr/>
        </p:nvPicPr>
        <p:blipFill>
          <a:blip r:embed="rId5"/>
          <a:srcRect/>
          <a:stretch>
            <a:fillRect/>
          </a:stretch>
        </p:blipFill>
        <p:spPr bwMode="auto">
          <a:xfrm>
            <a:off x="500034" y="214290"/>
            <a:ext cx="3962983" cy="2714644"/>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1709738"/>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129027" name="Object 3"/>
          <p:cNvGraphicFramePr>
            <a:graphicFrameLocks noChangeAspect="1"/>
          </p:cNvGraphicFramePr>
          <p:nvPr/>
        </p:nvGraphicFramePr>
        <p:xfrm>
          <a:off x="0" y="0"/>
          <a:ext cx="9144000" cy="6862763"/>
        </p:xfrm>
        <a:graphic>
          <a:graphicData uri="http://schemas.openxmlformats.org/presentationml/2006/ole">
            <p:oleObj spid="_x0000_s199682" name="Слайд" r:id="rId3" imgW="4571967" imgH="3429053" progId="PowerPoint.Slide.8">
              <p:embed/>
            </p:oleObj>
          </a:graphicData>
        </a:graphic>
      </p:graphicFrame>
      <p:sp>
        <p:nvSpPr>
          <p:cNvPr id="5" name="Прямоугольник 4"/>
          <p:cNvSpPr/>
          <p:nvPr/>
        </p:nvSpPr>
        <p:spPr>
          <a:xfrm>
            <a:off x="571472" y="5286388"/>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572396" y="5357826"/>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892" name="AutoShape 4"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5894" name="AutoShape 6"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5896" name="AutoShape 8"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Прямоугольник 9"/>
          <p:cNvSpPr/>
          <p:nvPr/>
        </p:nvSpPr>
        <p:spPr>
          <a:xfrm>
            <a:off x="1857356" y="285728"/>
            <a:ext cx="5567550" cy="646331"/>
          </a:xfrm>
          <a:prstGeom prst="rect">
            <a:avLst/>
          </a:prstGeom>
        </p:spPr>
        <p:txBody>
          <a:bodyPr wrap="none">
            <a:spAutoFit/>
          </a:bodyPr>
          <a:lstStyle/>
          <a:p>
            <a:r>
              <a:rPr lang="uk-UA" sz="3600" b="1" i="1" dirty="0" err="1" smtClean="0">
                <a:solidFill>
                  <a:srgbClr val="660033"/>
                </a:solidFill>
                <a:effectLst>
                  <a:outerShdw blurRad="38100" dist="38100" dir="2700000" algn="tl">
                    <a:srgbClr val="000000">
                      <a:alpha val="43137"/>
                    </a:srgbClr>
                  </a:outerShdw>
                </a:effectLst>
              </a:rPr>
              <a:t>“Фольксдойче”</a:t>
            </a:r>
            <a:r>
              <a:rPr lang="uk-UA" sz="3600" b="1" i="1" dirty="0" smtClean="0">
                <a:solidFill>
                  <a:srgbClr val="660033"/>
                </a:solidFill>
                <a:effectLst>
                  <a:outerShdw blurRad="38100" dist="38100" dir="2700000" algn="tl">
                    <a:srgbClr val="000000">
                      <a:alpha val="43137"/>
                    </a:srgbClr>
                  </a:outerShdw>
                </a:effectLst>
              </a:rPr>
              <a:t> Польщі</a:t>
            </a:r>
            <a:endParaRPr lang="uk-UA" sz="3600" b="1" i="1" dirty="0">
              <a:solidFill>
                <a:srgbClr val="660033"/>
              </a:solidFill>
              <a:effectLst>
                <a:outerShdw blurRad="38100" dist="38100" dir="2700000" algn="tl">
                  <a:srgbClr val="000000">
                    <a:alpha val="43137"/>
                  </a:srgbClr>
                </a:outerShdw>
              </a:effectLst>
            </a:endParaRPr>
          </a:p>
        </p:txBody>
      </p:sp>
      <p:sp>
        <p:nvSpPr>
          <p:cNvPr id="11" name="Прямоугольник 10"/>
          <p:cNvSpPr/>
          <p:nvPr/>
        </p:nvSpPr>
        <p:spPr>
          <a:xfrm>
            <a:off x="357158" y="1000108"/>
            <a:ext cx="2571768" cy="2031325"/>
          </a:xfrm>
          <a:prstGeom prst="rect">
            <a:avLst/>
          </a:prstGeom>
        </p:spPr>
        <p:txBody>
          <a:bodyPr wrap="square">
            <a:spAutoFit/>
          </a:bodyPr>
          <a:lstStyle/>
          <a:p>
            <a:pPr indent="447675" algn="just"/>
            <a:r>
              <a:rPr lang="uk-UA" dirty="0" smtClean="0">
                <a:solidFill>
                  <a:schemeClr val="accent4">
                    <a:lumMod val="90000"/>
                    <a:lumOff val="10000"/>
                  </a:schemeClr>
                </a:solidFill>
              </a:rPr>
              <a:t>Найбільших масштабів вигнання німців досягло в Польщі. Наприкінці війни на території цієї країни проживало понад 4 млн. німців.</a:t>
            </a:r>
            <a:endParaRPr lang="uk-UA" dirty="0">
              <a:solidFill>
                <a:schemeClr val="accent4">
                  <a:lumMod val="90000"/>
                  <a:lumOff val="10000"/>
                </a:schemeClr>
              </a:solidFill>
            </a:endParaRPr>
          </a:p>
        </p:txBody>
      </p:sp>
      <p:sp>
        <p:nvSpPr>
          <p:cNvPr id="12" name="Прямоугольник 11"/>
          <p:cNvSpPr/>
          <p:nvPr/>
        </p:nvSpPr>
        <p:spPr>
          <a:xfrm>
            <a:off x="3357554" y="4786322"/>
            <a:ext cx="5500710" cy="1754326"/>
          </a:xfrm>
          <a:prstGeom prst="rect">
            <a:avLst/>
          </a:prstGeom>
        </p:spPr>
        <p:txBody>
          <a:bodyPr wrap="square">
            <a:spAutoFit/>
          </a:bodyPr>
          <a:lstStyle/>
          <a:p>
            <a:pPr indent="447675" algn="just"/>
            <a:r>
              <a:rPr lang="uk-UA" dirty="0" smtClean="0">
                <a:solidFill>
                  <a:srgbClr val="660033"/>
                </a:solidFill>
              </a:rPr>
              <a:t>У Польщі етнічні німці зазнали гоніння подібні до тих, що практикувалися в нацистській Німеччини щодо євреїв. Так, у багатьох містах етнічні німці були зобов'язані носити на одязі відмітні знаки, найчастіше білу пов'язку на рукаві, іноді зі свастикою.</a:t>
            </a:r>
            <a:endParaRPr lang="uk-UA" dirty="0">
              <a:solidFill>
                <a:srgbClr val="660033"/>
              </a:solidFill>
            </a:endParaRPr>
          </a:p>
        </p:txBody>
      </p:sp>
      <p:pic>
        <p:nvPicPr>
          <p:cNvPr id="199684" name="Picture 4" descr="http://www.ceskatelevize.cz/ct24/sites/default/files/styles/scale_950/public/images/1574108-651223.jpg?itok=3YqFojPb"/>
          <p:cNvPicPr>
            <a:picLocks noChangeAspect="1" noChangeArrowheads="1"/>
          </p:cNvPicPr>
          <p:nvPr/>
        </p:nvPicPr>
        <p:blipFill>
          <a:blip r:embed="rId4"/>
          <a:srcRect/>
          <a:stretch>
            <a:fillRect/>
          </a:stretch>
        </p:blipFill>
        <p:spPr bwMode="auto">
          <a:xfrm>
            <a:off x="3071802" y="928670"/>
            <a:ext cx="5848622" cy="3786214"/>
          </a:xfrm>
          <a:prstGeom prst="rect">
            <a:avLst/>
          </a:prstGeom>
          <a:noFill/>
        </p:spPr>
      </p:pic>
      <p:pic>
        <p:nvPicPr>
          <p:cNvPr id="199688" name="Picture 8" descr="http://1.bp.blogspot.com/-6nYJt7IfPLY/UUyaOanNBVI/AAAAAAAAPno/RHv1ecIKXS8/s1600/falsh_3_%D0%B3%D0%B5%D1%82%D1%82%D0%BE.jpg"/>
          <p:cNvPicPr>
            <a:picLocks noChangeAspect="1" noChangeArrowheads="1"/>
          </p:cNvPicPr>
          <p:nvPr/>
        </p:nvPicPr>
        <p:blipFill>
          <a:blip r:embed="rId5"/>
          <a:srcRect/>
          <a:stretch>
            <a:fillRect/>
          </a:stretch>
        </p:blipFill>
        <p:spPr bwMode="auto">
          <a:xfrm>
            <a:off x="214282" y="3643314"/>
            <a:ext cx="3214710" cy="213997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1709738"/>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129027" name="Object 3"/>
          <p:cNvGraphicFramePr>
            <a:graphicFrameLocks noChangeAspect="1"/>
          </p:cNvGraphicFramePr>
          <p:nvPr/>
        </p:nvGraphicFramePr>
        <p:xfrm>
          <a:off x="0" y="-4763"/>
          <a:ext cx="9144000" cy="6862763"/>
        </p:xfrm>
        <a:graphic>
          <a:graphicData uri="http://schemas.openxmlformats.org/presentationml/2006/ole">
            <p:oleObj spid="_x0000_s198658" name="Слайд" r:id="rId3" imgW="4571967" imgH="3429053" progId="PowerPoint.Slide.8">
              <p:embed/>
            </p:oleObj>
          </a:graphicData>
        </a:graphic>
      </p:graphicFrame>
      <p:sp>
        <p:nvSpPr>
          <p:cNvPr id="5" name="Прямоугольник 4"/>
          <p:cNvSpPr/>
          <p:nvPr/>
        </p:nvSpPr>
        <p:spPr>
          <a:xfrm>
            <a:off x="571472" y="5286388"/>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572396" y="5357826"/>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892" name="AutoShape 4"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5894" name="AutoShape 6"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5896" name="AutoShape 8"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8659" name="Rectangle 3"/>
          <p:cNvSpPr>
            <a:spLocks noChangeArrowheads="1"/>
          </p:cNvSpPr>
          <p:nvPr/>
        </p:nvSpPr>
        <p:spPr bwMode="auto">
          <a:xfrm>
            <a:off x="571472" y="500042"/>
            <a:ext cx="528641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47675"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mn-lt"/>
                <a:ea typeface="Calibri" pitchFamily="34" charset="0"/>
                <a:cs typeface="Times New Roman" pitchFamily="18" charset="0"/>
              </a:rPr>
              <a:t>Влітку 1945 р. польська влада почала зганяти етнічних німців до концентраційних таборів. У табори відправляли тільки дорослих, дітей</a:t>
            </a:r>
            <a:r>
              <a:rPr kumimoji="0" lang="uk-UA" b="0" i="0" u="none" strike="noStrike" cap="none" normalizeH="0" dirty="0" smtClean="0">
                <a:ln>
                  <a:noFill/>
                </a:ln>
                <a:solidFill>
                  <a:schemeClr val="tx1"/>
                </a:solidFill>
                <a:effectLst/>
                <a:latin typeface="+mn-lt"/>
                <a:ea typeface="Calibri" pitchFamily="34" charset="0"/>
                <a:cs typeface="Times New Roman" pitchFamily="18" charset="0"/>
              </a:rPr>
              <a:t> </a:t>
            </a:r>
            <a:r>
              <a:rPr kumimoji="0" lang="uk-UA" b="0" i="0" u="none" strike="noStrike" cap="none" normalizeH="0" baseline="0" dirty="0" smtClean="0">
                <a:ln>
                  <a:noFill/>
                </a:ln>
                <a:solidFill>
                  <a:schemeClr val="tx1"/>
                </a:solidFill>
                <a:effectLst/>
                <a:latin typeface="+mn-lt"/>
                <a:ea typeface="Calibri" pitchFamily="34" charset="0"/>
                <a:cs typeface="Times New Roman" pitchFamily="18" charset="0"/>
              </a:rPr>
              <a:t>відбирали у батьків і передавали або в притулки, або в польські сім'ї. Дорослі ж використовувалися на примусових роботах.</a:t>
            </a:r>
            <a:r>
              <a:rPr kumimoji="0" lang="uk-UA" b="0" i="0" u="none" strike="noStrike" cap="none" normalizeH="0" dirty="0" smtClean="0">
                <a:ln>
                  <a:noFill/>
                </a:ln>
                <a:solidFill>
                  <a:schemeClr val="tx1"/>
                </a:solidFill>
                <a:effectLst/>
                <a:latin typeface="+mn-lt"/>
                <a:ea typeface="Calibri" pitchFamily="34" charset="0"/>
                <a:cs typeface="Times New Roman" pitchFamily="18" charset="0"/>
              </a:rPr>
              <a:t> </a:t>
            </a:r>
            <a:r>
              <a:rPr lang="uk-UA" dirty="0" smtClean="0">
                <a:latin typeface="+mn-lt"/>
                <a:ea typeface="Calibri" pitchFamily="34" charset="0"/>
                <a:cs typeface="Times New Roman" pitchFamily="18" charset="0"/>
              </a:rPr>
              <a:t>В</a:t>
            </a:r>
            <a:r>
              <a:rPr kumimoji="0" lang="uk-UA" b="0" i="0" u="none" strike="noStrike" cap="none" normalizeH="0" baseline="0" dirty="0" smtClean="0">
                <a:ln>
                  <a:noFill/>
                </a:ln>
                <a:solidFill>
                  <a:schemeClr val="tx1"/>
                </a:solidFill>
                <a:effectLst/>
                <a:latin typeface="+mn-lt"/>
                <a:ea typeface="Calibri" pitchFamily="34" charset="0"/>
                <a:cs typeface="Times New Roman" pitchFamily="18" charset="0"/>
              </a:rPr>
              <a:t>зимку 1945-1946 </a:t>
            </a:r>
            <a:r>
              <a:rPr kumimoji="0" lang="uk-UA" b="0" i="0" u="none" strike="noStrike" cap="none" normalizeH="0" baseline="0" dirty="0" err="1" smtClean="0">
                <a:ln>
                  <a:noFill/>
                </a:ln>
                <a:solidFill>
                  <a:schemeClr val="tx1"/>
                </a:solidFill>
                <a:effectLst/>
                <a:latin typeface="+mn-lt"/>
                <a:ea typeface="Calibri" pitchFamily="34" charset="0"/>
                <a:cs typeface="Times New Roman" pitchFamily="18" charset="0"/>
              </a:rPr>
              <a:t>р.р</a:t>
            </a:r>
            <a:r>
              <a:rPr kumimoji="0" lang="uk-UA" b="0" i="0" u="none" strike="noStrike" cap="none" normalizeH="0" baseline="0" dirty="0" smtClean="0">
                <a:ln>
                  <a:noFill/>
                </a:ln>
                <a:solidFill>
                  <a:schemeClr val="tx1"/>
                </a:solidFill>
                <a:effectLst/>
                <a:latin typeface="+mn-lt"/>
                <a:ea typeface="Calibri" pitchFamily="34" charset="0"/>
                <a:cs typeface="Times New Roman" pitchFamily="18" charset="0"/>
              </a:rPr>
              <a:t>. смертність в таборах досягала 50%.</a:t>
            </a:r>
            <a:endParaRPr kumimoji="0" lang="uk-UA" b="0" i="0" u="none" strike="noStrike" cap="none" normalizeH="0" baseline="0" dirty="0" smtClean="0">
              <a:ln>
                <a:noFill/>
              </a:ln>
              <a:solidFill>
                <a:schemeClr val="tx1"/>
              </a:solidFill>
              <a:effectLst/>
              <a:latin typeface="+mn-lt"/>
            </a:endParaRPr>
          </a:p>
        </p:txBody>
      </p:sp>
      <p:sp>
        <p:nvSpPr>
          <p:cNvPr id="198660" name="Rectangle 4"/>
          <p:cNvSpPr>
            <a:spLocks noChangeArrowheads="1"/>
          </p:cNvSpPr>
          <p:nvPr/>
        </p:nvSpPr>
        <p:spPr bwMode="auto">
          <a:xfrm>
            <a:off x="6143636" y="4000504"/>
            <a:ext cx="264320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47675"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rgbClr val="660033"/>
                </a:solidFill>
                <a:effectLst/>
                <a:latin typeface="+mn-lt"/>
                <a:ea typeface="Calibri" pitchFamily="34" charset="0"/>
                <a:cs typeface="Times New Roman" pitchFamily="18" charset="0"/>
              </a:rPr>
              <a:t>За оцінками Союзу вигнанців, втрати німецького населення в ході депортації з Польщі склали близько 3 млн. осіб.</a:t>
            </a:r>
            <a:endParaRPr kumimoji="0" lang="uk-UA" b="0" i="0" u="none" strike="noStrike" cap="none" normalizeH="0" baseline="0" dirty="0" smtClean="0">
              <a:ln>
                <a:noFill/>
              </a:ln>
              <a:solidFill>
                <a:srgbClr val="660033"/>
              </a:solidFill>
              <a:effectLst/>
              <a:latin typeface="+mn-lt"/>
            </a:endParaRPr>
          </a:p>
        </p:txBody>
      </p:sp>
      <p:pic>
        <p:nvPicPr>
          <p:cNvPr id="198662" name="Picture 6" descr="http://i.cdn.turner.com/ireport/sm/prod/2013/09/13/WE01004935/2593182/lodzghettojpg-2593182_lg.jpg"/>
          <p:cNvPicPr>
            <a:picLocks noChangeAspect="1" noChangeArrowheads="1"/>
          </p:cNvPicPr>
          <p:nvPr/>
        </p:nvPicPr>
        <p:blipFill>
          <a:blip r:embed="rId4"/>
          <a:srcRect l="10045" r="11272"/>
          <a:stretch>
            <a:fillRect/>
          </a:stretch>
        </p:blipFill>
        <p:spPr bwMode="auto">
          <a:xfrm>
            <a:off x="5857884" y="500042"/>
            <a:ext cx="2982853" cy="2843211"/>
          </a:xfrm>
          <a:prstGeom prst="rect">
            <a:avLst/>
          </a:prstGeom>
          <a:noFill/>
        </p:spPr>
      </p:pic>
      <p:pic>
        <p:nvPicPr>
          <p:cNvPr id="198664" name="Picture 8" descr="http://www.moderni-dejiny.cz/PublicFiles/UserFiles/image/Metodika/07_CSR_1945-1948/800x800_Brno_1945.jpg"/>
          <p:cNvPicPr>
            <a:picLocks noChangeAspect="1" noChangeArrowheads="1"/>
          </p:cNvPicPr>
          <p:nvPr/>
        </p:nvPicPr>
        <p:blipFill>
          <a:blip r:embed="rId5"/>
          <a:srcRect/>
          <a:stretch>
            <a:fillRect/>
          </a:stretch>
        </p:blipFill>
        <p:spPr bwMode="auto">
          <a:xfrm>
            <a:off x="500034" y="2786058"/>
            <a:ext cx="5332696" cy="3786214"/>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1709738"/>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129027" name="Object 3"/>
          <p:cNvGraphicFramePr>
            <a:graphicFrameLocks noChangeAspect="1"/>
          </p:cNvGraphicFramePr>
          <p:nvPr/>
        </p:nvGraphicFramePr>
        <p:xfrm>
          <a:off x="0" y="0"/>
          <a:ext cx="9144000" cy="6862763"/>
        </p:xfrm>
        <a:graphic>
          <a:graphicData uri="http://schemas.openxmlformats.org/presentationml/2006/ole">
            <p:oleObj spid="_x0000_s197634" name="Слайд" r:id="rId3" imgW="4571967" imgH="3429053" progId="PowerPoint.Slide.8">
              <p:embed/>
            </p:oleObj>
          </a:graphicData>
        </a:graphic>
      </p:graphicFrame>
      <p:sp>
        <p:nvSpPr>
          <p:cNvPr id="5" name="Прямоугольник 4"/>
          <p:cNvSpPr/>
          <p:nvPr/>
        </p:nvSpPr>
        <p:spPr>
          <a:xfrm>
            <a:off x="571472" y="5286388"/>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572396" y="5357826"/>
            <a:ext cx="1000132" cy="928694"/>
          </a:xfrm>
          <a:prstGeom prst="rect">
            <a:avLst/>
          </a:prstGeom>
          <a:solidFill>
            <a:srgbClr val="FFFFFF"/>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892" name="AutoShape 4"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5894" name="AutoShape 6"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5896" name="AutoShape 8" descr="http://tr.stockfresh.com/thumbs/orensila/4932563_bayku%C5%9F-konu%C5%9Fmac%C4%B1-podyum-%C3%B6rnek-vekt%C3%B6r-form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Прямоугольник 9"/>
          <p:cNvSpPr/>
          <p:nvPr/>
        </p:nvSpPr>
        <p:spPr>
          <a:xfrm>
            <a:off x="1071538" y="214290"/>
            <a:ext cx="6811160" cy="1077218"/>
          </a:xfrm>
          <a:prstGeom prst="rect">
            <a:avLst/>
          </a:prstGeom>
        </p:spPr>
        <p:txBody>
          <a:bodyPr wrap="none">
            <a:spAutoFit/>
          </a:bodyPr>
          <a:lstStyle/>
          <a:p>
            <a:pPr algn="ctr"/>
            <a:r>
              <a:rPr lang="uk-UA" sz="3200" b="1" i="1" dirty="0" err="1" smtClean="0">
                <a:solidFill>
                  <a:srgbClr val="660033"/>
                </a:solidFill>
                <a:effectLst>
                  <a:outerShdw blurRad="38100" dist="38100" dir="2700000" algn="tl">
                    <a:srgbClr val="000000">
                      <a:alpha val="43137"/>
                    </a:srgbClr>
                  </a:outerShdw>
                </a:effectLst>
              </a:rPr>
              <a:t>“Фольксдойче”</a:t>
            </a:r>
            <a:r>
              <a:rPr lang="uk-UA" sz="3200" b="1" i="1" dirty="0" smtClean="0">
                <a:solidFill>
                  <a:srgbClr val="660033"/>
                </a:solidFill>
                <a:effectLst>
                  <a:outerShdw blurRad="38100" dist="38100" dir="2700000" algn="tl">
                    <a:srgbClr val="000000">
                      <a:alpha val="43137"/>
                    </a:srgbClr>
                  </a:outerShdw>
                </a:effectLst>
              </a:rPr>
              <a:t> Чехословаччини</a:t>
            </a:r>
          </a:p>
          <a:p>
            <a:pPr algn="ctr"/>
            <a:r>
              <a:rPr lang="uk-UA" sz="3200" b="1" i="1" dirty="0" smtClean="0">
                <a:solidFill>
                  <a:srgbClr val="660033"/>
                </a:solidFill>
                <a:effectLst>
                  <a:outerShdw blurRad="38100" dist="38100" dir="2700000" algn="tl">
                    <a:srgbClr val="000000">
                      <a:alpha val="43137"/>
                    </a:srgbClr>
                  </a:outerShdw>
                </a:effectLst>
              </a:rPr>
              <a:t>(</a:t>
            </a:r>
            <a:r>
              <a:rPr lang="uk-UA" sz="3200" b="1" i="1" dirty="0" err="1" smtClean="0">
                <a:solidFill>
                  <a:srgbClr val="660033"/>
                </a:solidFill>
                <a:effectLst>
                  <a:outerShdw blurRad="38100" dist="38100" dir="2700000" algn="tl">
                    <a:srgbClr val="000000">
                      <a:alpha val="43137"/>
                    </a:srgbClr>
                  </a:outerShdw>
                </a:effectLst>
              </a:rPr>
              <a:t>судетські</a:t>
            </a:r>
            <a:r>
              <a:rPr lang="uk-UA" sz="3200" b="1" i="1" dirty="0" smtClean="0">
                <a:solidFill>
                  <a:srgbClr val="660033"/>
                </a:solidFill>
                <a:effectLst>
                  <a:outerShdw blurRad="38100" dist="38100" dir="2700000" algn="tl">
                    <a:srgbClr val="000000">
                      <a:alpha val="43137"/>
                    </a:srgbClr>
                  </a:outerShdw>
                </a:effectLst>
              </a:rPr>
              <a:t> німці)</a:t>
            </a:r>
            <a:endParaRPr lang="uk-UA" sz="3200" b="1" i="1" dirty="0">
              <a:solidFill>
                <a:srgbClr val="660033"/>
              </a:solidFill>
              <a:effectLst>
                <a:outerShdw blurRad="38100" dist="38100" dir="2700000" algn="tl">
                  <a:srgbClr val="000000">
                    <a:alpha val="43137"/>
                  </a:srgbClr>
                </a:outerShdw>
              </a:effectLst>
            </a:endParaRPr>
          </a:p>
        </p:txBody>
      </p:sp>
      <p:sp>
        <p:nvSpPr>
          <p:cNvPr id="197636" name="Rectangle 4"/>
          <p:cNvSpPr>
            <a:spLocks noChangeArrowheads="1"/>
          </p:cNvSpPr>
          <p:nvPr/>
        </p:nvSpPr>
        <p:spPr bwMode="auto">
          <a:xfrm>
            <a:off x="285720" y="1214422"/>
            <a:ext cx="464347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7675" algn="just"/>
            <a:r>
              <a:rPr kumimoji="0" lang="ru-RU" sz="1700" b="0" i="0" u="none" strike="noStrike" cap="none" normalizeH="0" baseline="0" dirty="0" err="1" smtClean="0">
                <a:ln>
                  <a:noFill/>
                </a:ln>
                <a:solidFill>
                  <a:schemeClr val="tx1"/>
                </a:solidFill>
                <a:effectLst/>
                <a:latin typeface="+mn-lt"/>
                <a:ea typeface="Calibri" pitchFamily="34" charset="0"/>
                <a:cs typeface="Times New Roman" pitchFamily="18" charset="0"/>
              </a:rPr>
              <a:t>В</a:t>
            </a:r>
            <a:r>
              <a:rPr lang="ru-RU" sz="1700" dirty="0" err="1" smtClean="0">
                <a:latin typeface="+mn-lt"/>
                <a:ea typeface="Calibri" pitchFamily="34" charset="0"/>
                <a:cs typeface="Times New Roman" pitchFamily="18" charset="0"/>
              </a:rPr>
              <a:t>иселення</a:t>
            </a:r>
            <a:r>
              <a:rPr lang="ru-RU" sz="1700" dirty="0" smtClean="0">
                <a:latin typeface="+mn-lt"/>
                <a:ea typeface="Calibri" pitchFamily="34" charset="0"/>
                <a:cs typeface="Times New Roman" pitchFamily="18" charset="0"/>
              </a:rPr>
              <a:t> </a:t>
            </a:r>
            <a:r>
              <a:rPr lang="ru-RU" sz="1700" dirty="0" smtClean="0">
                <a:latin typeface="+mn-lt"/>
                <a:ea typeface="Calibri" pitchFamily="34" charset="0"/>
                <a:cs typeface="Times New Roman" pitchFamily="18" charset="0"/>
              </a:rPr>
              <a:t>німців з Чехословаччини визнано </a:t>
            </a:r>
            <a:r>
              <a:rPr lang="ru-RU" sz="1700" dirty="0" err="1" smtClean="0">
                <a:latin typeface="+mn-lt"/>
                <a:ea typeface="Calibri" pitchFamily="34" charset="0"/>
                <a:cs typeface="Times New Roman" pitchFamily="18" charset="0"/>
              </a:rPr>
              <a:t>найжорстокішим</a:t>
            </a:r>
            <a:r>
              <a:rPr lang="ru-RU" sz="1700" dirty="0" smtClean="0">
                <a:latin typeface="+mn-lt"/>
                <a:ea typeface="Calibri" pitchFamily="34" charset="0"/>
                <a:cs typeface="Times New Roman" pitchFamily="18" charset="0"/>
              </a:rPr>
              <a:t>. </a:t>
            </a:r>
            <a:r>
              <a:rPr lang="uk-UA" sz="1700" dirty="0" smtClean="0"/>
              <a:t>17 травня 1945 р. загін чеських військових увійшов в містечко </a:t>
            </a:r>
            <a:r>
              <a:rPr lang="uk-UA" sz="1700" dirty="0" err="1" smtClean="0"/>
              <a:t>Ландскрон</a:t>
            </a:r>
            <a:r>
              <a:rPr lang="uk-UA" sz="1700" dirty="0" smtClean="0"/>
              <a:t> (сьогодні </a:t>
            </a:r>
            <a:r>
              <a:rPr lang="uk-UA" sz="1700" dirty="0" err="1" smtClean="0"/>
              <a:t>Ланшкроун</a:t>
            </a:r>
            <a:r>
              <a:rPr lang="uk-UA" sz="1700" dirty="0" smtClean="0"/>
              <a:t>) і влаштував «суд» над його мешканцями, в ході якого протягом трьох діб до смерті засудили 121 людину – вироки приводилися в дію негайно.</a:t>
            </a:r>
          </a:p>
          <a:p>
            <a:pPr lvl="0" indent="447675" algn="just"/>
            <a:endParaRPr kumimoji="0" lang="uk-UA" b="0" i="0" u="none" strike="noStrike" cap="none" normalizeH="0" baseline="0" dirty="0" smtClean="0">
              <a:ln>
                <a:noFill/>
              </a:ln>
              <a:solidFill>
                <a:schemeClr val="tx1"/>
              </a:solidFill>
              <a:effectLst/>
              <a:latin typeface="+mn-lt"/>
            </a:endParaRPr>
          </a:p>
        </p:txBody>
      </p:sp>
      <p:pic>
        <p:nvPicPr>
          <p:cNvPr id="197638" name="Picture 6" descr="http://4.bp.blogspot.com/-g1h-CNhPHgM/UP74YgacTgI/AAAAAAAAIs8/m4IcDSa3OA0/s640/%25D0%2591%25D0%25B5%25D0%25B6%25D0%25B5%25D0%25BD%25D1%2586%25D1%258B-%25D1%2584%25D0%25BE%25D0%25BB%25D1%258C%25D0%25BA%25D1%2581%25D0%25B4%25D0%25BE%25D0%25B9%25D1%2587%25D0%25B5%252C+%25D1%2583%25D0%25B5%25D0%25B7%25D0%25B6%25D0%25B0%25D1%258E%25D1%2589%25D0%25B8%25D0%25B5+%25D0%25B8%25D0%25B7+%25D0%25A7%25D0%25B5%25D1%2585%25D0%25B8%25D0%25B8.+1945+%25D0%25B3%25D0%25BE%25D0%25B4.jpg"/>
          <p:cNvPicPr>
            <a:picLocks noChangeAspect="1" noChangeArrowheads="1"/>
          </p:cNvPicPr>
          <p:nvPr/>
        </p:nvPicPr>
        <p:blipFill>
          <a:blip r:embed="rId4"/>
          <a:srcRect/>
          <a:stretch>
            <a:fillRect/>
          </a:stretch>
        </p:blipFill>
        <p:spPr bwMode="auto">
          <a:xfrm>
            <a:off x="5072066" y="1214422"/>
            <a:ext cx="3810000" cy="2714626"/>
          </a:xfrm>
          <a:prstGeom prst="rect">
            <a:avLst/>
          </a:prstGeom>
          <a:noFill/>
        </p:spPr>
      </p:pic>
      <p:sp>
        <p:nvSpPr>
          <p:cNvPr id="20" name="Прямоугольник 19"/>
          <p:cNvSpPr/>
          <p:nvPr/>
        </p:nvSpPr>
        <p:spPr>
          <a:xfrm>
            <a:off x="5214942" y="4071942"/>
            <a:ext cx="3714744" cy="2446824"/>
          </a:xfrm>
          <a:prstGeom prst="rect">
            <a:avLst/>
          </a:prstGeom>
        </p:spPr>
        <p:txBody>
          <a:bodyPr wrap="square">
            <a:spAutoFit/>
          </a:bodyPr>
          <a:lstStyle/>
          <a:p>
            <a:pPr indent="452438" algn="just"/>
            <a:r>
              <a:rPr lang="uk-UA" sz="1700" dirty="0" smtClean="0">
                <a:solidFill>
                  <a:srgbClr val="003300"/>
                </a:solidFill>
              </a:rPr>
              <a:t>По офіційним чеським даним протягом 1945-1947 </a:t>
            </a:r>
            <a:r>
              <a:rPr lang="uk-UA" sz="1700" dirty="0" err="1" smtClean="0">
                <a:solidFill>
                  <a:srgbClr val="003300"/>
                </a:solidFill>
              </a:rPr>
              <a:t>р.р</a:t>
            </a:r>
            <a:r>
              <a:rPr lang="uk-UA" sz="1700" dirty="0" smtClean="0">
                <a:solidFill>
                  <a:srgbClr val="003300"/>
                </a:solidFill>
              </a:rPr>
              <a:t>. було депортовано близько 3 млн. 100 тис. німців. Кількість жертв геноциду німців склала 18 816 осіб, з яких вбито – 5 596, вчинили самогубство – 3 411, загинули в концентраційних і фільтраційних таборах – 6 </a:t>
            </a:r>
            <a:r>
              <a:rPr lang="uk-UA" sz="1700" dirty="0" smtClean="0">
                <a:solidFill>
                  <a:srgbClr val="003300"/>
                </a:solidFill>
              </a:rPr>
              <a:t>615</a:t>
            </a:r>
            <a:r>
              <a:rPr lang="uk-UA" sz="1700" dirty="0" smtClean="0">
                <a:solidFill>
                  <a:srgbClr val="003300"/>
                </a:solidFill>
              </a:rPr>
              <a:t>.</a:t>
            </a:r>
            <a:endParaRPr lang="uk-UA" sz="1700" dirty="0">
              <a:solidFill>
                <a:srgbClr val="003300"/>
              </a:solidFill>
            </a:endParaRPr>
          </a:p>
        </p:txBody>
      </p:sp>
      <p:pic>
        <p:nvPicPr>
          <p:cNvPr id="16" name="Picture 8" descr="http://1.bp.blogspot.com/-hOdDHMjHFK0/UP8Aubk5-0I/AAAAAAAAIxs/nTdnR_5VbsI/s400/expert_619_054_jpg_625x625_q85.jpg"/>
          <p:cNvPicPr>
            <a:picLocks noChangeAspect="1" noChangeArrowheads="1"/>
          </p:cNvPicPr>
          <p:nvPr/>
        </p:nvPicPr>
        <p:blipFill>
          <a:blip r:embed="rId5"/>
          <a:srcRect/>
          <a:stretch>
            <a:fillRect/>
          </a:stretch>
        </p:blipFill>
        <p:spPr bwMode="auto">
          <a:xfrm>
            <a:off x="428596" y="3357562"/>
            <a:ext cx="2143140" cy="3182563"/>
          </a:xfrm>
          <a:prstGeom prst="rect">
            <a:avLst/>
          </a:prstGeom>
          <a:noFill/>
        </p:spPr>
      </p:pic>
      <p:sp>
        <p:nvSpPr>
          <p:cNvPr id="17" name="Прямоугольник 16"/>
          <p:cNvSpPr/>
          <p:nvPr/>
        </p:nvSpPr>
        <p:spPr>
          <a:xfrm>
            <a:off x="2786050" y="3357562"/>
            <a:ext cx="2214578" cy="3231654"/>
          </a:xfrm>
          <a:prstGeom prst="rect">
            <a:avLst/>
          </a:prstGeom>
        </p:spPr>
        <p:txBody>
          <a:bodyPr wrap="square">
            <a:spAutoFit/>
          </a:bodyPr>
          <a:lstStyle/>
          <a:p>
            <a:pPr algn="just"/>
            <a:r>
              <a:rPr lang="uk-UA" sz="1700" dirty="0" smtClean="0">
                <a:solidFill>
                  <a:srgbClr val="660066"/>
                </a:solidFill>
              </a:rPr>
              <a:t>У </a:t>
            </a:r>
            <a:r>
              <a:rPr lang="uk-UA" sz="1700" dirty="0" err="1" smtClean="0">
                <a:solidFill>
                  <a:srgbClr val="660066"/>
                </a:solidFill>
              </a:rPr>
              <a:t>Постельберге</a:t>
            </a:r>
            <a:r>
              <a:rPr lang="uk-UA" sz="1700" dirty="0" smtClean="0">
                <a:solidFill>
                  <a:srgbClr val="660066"/>
                </a:solidFill>
              </a:rPr>
              <a:t> (сьогодні </a:t>
            </a:r>
            <a:r>
              <a:rPr lang="uk-UA" sz="1700" dirty="0" err="1" smtClean="0">
                <a:solidFill>
                  <a:srgbClr val="660066"/>
                </a:solidFill>
              </a:rPr>
              <a:t>Постолопрти</a:t>
            </a:r>
            <a:r>
              <a:rPr lang="uk-UA" sz="1700" dirty="0" smtClean="0">
                <a:solidFill>
                  <a:srgbClr val="660066"/>
                </a:solidFill>
              </a:rPr>
              <a:t>) протягом п'яти днів – з 3 по 7 червня 1945 р. – чехи закатували і розстріляли 760 німців у віці від 15 до 60 років, п'яту частину німецького населення міста.</a:t>
            </a:r>
            <a:endParaRPr lang="uk-UA" sz="1700" dirty="0">
              <a:solidFill>
                <a:srgbClr val="660066"/>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Капсулы">
  <a:themeElements>
    <a:clrScheme name="Капсулы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Капсулы">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апсулы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Капсулы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Капсулы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Капсулы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Капсулы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Капсулы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Капсулы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Капсулы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Сетка с тенью">
  <a:themeElements>
    <a:clrScheme name="Сетка с тенью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2_Сетка с тенью">
      <a:majorFont>
        <a:latin typeface=""/>
        <a:ea typeface=""/>
        <a:cs typeface=""/>
      </a:majorFont>
      <a:minorFont>
        <a:latin typefac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етка с тенью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Сетка с тенью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Сетка с тенью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Сетка с тенью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Сетка с тенью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етка с тенью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Сетка с тенью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Сетка с тенью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Сетка с тенью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Круги">
  <a:themeElements>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2_Круги">
      <a:majorFont>
        <a:latin typeface=""/>
        <a:ea typeface=""/>
        <a:cs typeface=""/>
      </a:majorFont>
      <a:minorFont>
        <a:latin typefac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уги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Круги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Круги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Круги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Круги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Круги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Круги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Круги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3018</TotalTime>
  <Words>1208</Words>
  <Application>Microsoft Office PowerPoint</Application>
  <PresentationFormat>Экран (4:3)</PresentationFormat>
  <Paragraphs>56</Paragraphs>
  <Slides>17</Slides>
  <Notes>0</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17</vt:i4>
      </vt:variant>
    </vt:vector>
  </HeadingPairs>
  <TitlesOfParts>
    <vt:vector size="21" baseType="lpstr">
      <vt:lpstr>Капсулы</vt:lpstr>
      <vt:lpstr>2_Сетка с тенью</vt:lpstr>
      <vt:lpstr>2_Круги</vt:lpstr>
      <vt:lpstr>Слайд</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анна</dc:creator>
  <cp:lastModifiedBy>JANA</cp:lastModifiedBy>
  <cp:revision>276</cp:revision>
  <dcterms:created xsi:type="dcterms:W3CDTF">2006-10-18T14:34:30Z</dcterms:created>
  <dcterms:modified xsi:type="dcterms:W3CDTF">2016-04-13T18:25:04Z</dcterms:modified>
</cp:coreProperties>
</file>