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6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8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ED859-1316-47B8-852B-065658B5D5C8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89E1E-91C9-4B4A-B311-CDC3C6BA3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19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89E1E-91C9-4B4A-B311-CDC3C6BA321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6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4D7-FDC5-488F-ADBB-83CE9DE3E827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C827-15A2-4672-9AA9-CDA2DE6A40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19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4D7-FDC5-488F-ADBB-83CE9DE3E827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C827-15A2-4672-9AA9-CDA2DE6A40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86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4D7-FDC5-488F-ADBB-83CE9DE3E827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C827-15A2-4672-9AA9-CDA2DE6A40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41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4D7-FDC5-488F-ADBB-83CE9DE3E827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C827-15A2-4672-9AA9-CDA2DE6A40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85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4D7-FDC5-488F-ADBB-83CE9DE3E827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C827-15A2-4672-9AA9-CDA2DE6A40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4D7-FDC5-488F-ADBB-83CE9DE3E827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C827-15A2-4672-9AA9-CDA2DE6A40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60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4D7-FDC5-488F-ADBB-83CE9DE3E827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C827-15A2-4672-9AA9-CDA2DE6A40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73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4D7-FDC5-488F-ADBB-83CE9DE3E827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C827-15A2-4672-9AA9-CDA2DE6A40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77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4D7-FDC5-488F-ADBB-83CE9DE3E827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C827-15A2-4672-9AA9-CDA2DE6A40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46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4D7-FDC5-488F-ADBB-83CE9DE3E827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C827-15A2-4672-9AA9-CDA2DE6A40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40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4D7-FDC5-488F-ADBB-83CE9DE3E827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C827-15A2-4672-9AA9-CDA2DE6A40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26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BF4D7-FDC5-488F-ADBB-83CE9DE3E827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C827-15A2-4672-9AA9-CDA2DE6A40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77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agazines.russ.ru/zvezda/2005/6/po8.html" TargetMode="External"/><Relationship Id="rId2" Type="http://schemas.openxmlformats.org/officeDocument/2006/relationships/hyperlink" Target="http://www.memo.ru/library/books/korni/Chapter13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CE%F1%F2%E0%F0%E1%E0%E9%F2%E5%F0%F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/>
          </a:bodyPr>
          <a:lstStyle/>
          <a:p>
            <a:r>
              <a:rPr lang="uk-UA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Остарбайтери, як феномен 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uk-UA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сторіччя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75028" y="3703271"/>
            <a:ext cx="6020972" cy="3255962"/>
          </a:xfrm>
        </p:spPr>
        <p:txBody>
          <a:bodyPr>
            <a:normAutofit/>
          </a:bodyPr>
          <a:lstStyle/>
          <a:p>
            <a:r>
              <a:rPr lang="uk-UA" dirty="0"/>
              <a:t>Робота учня 10 класу</a:t>
            </a:r>
          </a:p>
          <a:p>
            <a:r>
              <a:rPr lang="uk-UA" dirty="0"/>
              <a:t>Малоянисольської ЗОШ </a:t>
            </a:r>
          </a:p>
          <a:p>
            <a:r>
              <a:rPr lang="uk-UA" dirty="0"/>
              <a:t> </a:t>
            </a:r>
            <a:r>
              <a:rPr lang="en-US" dirty="0"/>
              <a:t>I-III </a:t>
            </a:r>
            <a:r>
              <a:rPr lang="uk-UA" dirty="0"/>
              <a:t>ступенів ім. В. В. Балабана</a:t>
            </a:r>
          </a:p>
          <a:p>
            <a:r>
              <a:rPr lang="uk-UA" dirty="0"/>
              <a:t>Галла Михайла Олексійовича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3703271"/>
            <a:ext cx="5861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Підготував учитель </a:t>
            </a:r>
            <a:r>
              <a:rPr lang="uk-UA" sz="2400" dirty="0" smtClean="0"/>
              <a:t>історії</a:t>
            </a:r>
            <a:endParaRPr lang="uk-UA" sz="2400" dirty="0"/>
          </a:p>
          <a:p>
            <a:pPr algn="ctr"/>
            <a:r>
              <a:rPr lang="uk-UA" sz="2400" dirty="0"/>
              <a:t>Малоянисольської ЗОШ </a:t>
            </a:r>
          </a:p>
          <a:p>
            <a:pPr algn="ctr"/>
            <a:r>
              <a:rPr lang="uk-UA" sz="2400" dirty="0"/>
              <a:t> </a:t>
            </a:r>
            <a:r>
              <a:rPr lang="en-US" sz="2400" dirty="0"/>
              <a:t>I-III </a:t>
            </a:r>
            <a:r>
              <a:rPr lang="uk-UA" sz="2400" dirty="0"/>
              <a:t>ступенів ім. В. В. Балабана</a:t>
            </a:r>
          </a:p>
          <a:p>
            <a:pPr algn="ctr"/>
            <a:r>
              <a:rPr lang="uk-UA" sz="2400" dirty="0" err="1" smtClean="0"/>
              <a:t>Пирожнікова</a:t>
            </a:r>
            <a:r>
              <a:rPr lang="uk-UA" sz="2400" dirty="0" smtClean="0"/>
              <a:t> </a:t>
            </a:r>
            <a:r>
              <a:rPr lang="uk-UA" sz="2400" dirty="0"/>
              <a:t>Тетяна </a:t>
            </a:r>
            <a:r>
              <a:rPr lang="uk-UA" sz="2400" dirty="0" err="1" smtClean="0"/>
              <a:t>Дмитріївна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732875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646460" y="12134286"/>
            <a:ext cx="2970046" cy="6216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6" name="Picture 4" descr="http://nv-backup.shalb.com/img/forall/users/0/12/history_02_aca3033e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01" y="3515782"/>
            <a:ext cx="3620001" cy="334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50" y="128588"/>
            <a:ext cx="12072450" cy="3387194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положення стосовно використання праці східних робітників були викладені в так званих Указах про остарбайтерів, які підготувала спеціальна комісія РСХА і підписав Генріх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Гіммлер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лютого 1942-го. Вони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бачали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над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їхньою працею, пересуванням, дозвіллям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Остарбайтерів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таборах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суворою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1942-го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листівки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з листопада 1943-го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табору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априкінці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1944-го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прирівняні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норм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залишалися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безправною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гнобленою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Рейху.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7488615" y="7548416"/>
            <a:ext cx="5183188" cy="823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ww.kordi.info/wp-content/uploads/2013/08/germ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0" y="3515782"/>
            <a:ext cx="3934389" cy="33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ucena-prace.cz/typo3temp/pics/542780a99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1" y="3515782"/>
            <a:ext cx="5005388" cy="33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227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31655" cy="6597748"/>
          </a:xfrm>
        </p:spPr>
        <p:txBody>
          <a:bodyPr>
            <a:noAutofit/>
          </a:bodyPr>
          <a:lstStyle/>
          <a:p>
            <a:pPr algn="ctr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даними статистики, середньомісячна смертність серед остарбайтерів у 1943-му сягала 1210 осіб на місяць.  Однак у 1944–1945-му вона була ще вищою внаслідок бомбардування авіації союзників. За дуже обережними підрахунками, у Рейху       померло від 80 до 100 тис. остарбайтерів. Одна з могил поховання радянських військовополонених і примусових робітників на лісовому цвинтарі Ванні-</a:t>
            </a:r>
            <a:r>
              <a:rPr lang="uk-UA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Айкель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місті Херне, земля Північний Рейн-</a:t>
            </a:r>
            <a:r>
              <a:rPr lang="uk-UA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Вестфалія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pobeda1945.su/upld/photoes/burial/57e7414aa781e84add62f1cc5d41c7e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16" y="2754141"/>
            <a:ext cx="5801784" cy="41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dokst.de/main/sites/default/files/friedhof_bilder/K.9_Kromlau_Friedhof_EG.o.N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941" y="0"/>
            <a:ext cx="5472333" cy="403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765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666473" cy="1266092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FF0000"/>
                </a:solidFill>
              </a:rPr>
              <a:t>Визволення остарбайтерів армією союзницьких </a:t>
            </a:r>
            <a:r>
              <a:rPr lang="uk-UA" sz="4000" dirty="0" smtClean="0">
                <a:solidFill>
                  <a:srgbClr val="FF0000"/>
                </a:solidFill>
              </a:rPr>
              <a:t>військ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0" y="1153551"/>
            <a:ext cx="6666471" cy="570445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 року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рейхсфюрер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циркуляр,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остарбайтерів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передбачалося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тілесні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СРСР, США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дня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потісняли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німців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ближче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Берліну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звільняли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полонених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остарбайтерів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загинуло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бомбардування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вбили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фашистськими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запроданцями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7" name="Рисунок 6" descr="http://s-mahat.org/pict/a_2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73" y="0"/>
            <a:ext cx="5525527" cy="393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belchas.by/Uploads/news/history/ostarbaitery-18-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35" y="3081322"/>
            <a:ext cx="5123401" cy="37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667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319" y="0"/>
            <a:ext cx="6966681" cy="2506661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err="1">
                <a:solidFill>
                  <a:srgbClr val="FF0000"/>
                </a:solidFill>
              </a:rPr>
              <a:t>Повоєнна</a:t>
            </a:r>
            <a:r>
              <a:rPr lang="ru-RU" sz="5400" i="1" dirty="0">
                <a:solidFill>
                  <a:srgbClr val="FF0000"/>
                </a:solidFill>
              </a:rPr>
              <a:t> </a:t>
            </a:r>
            <a:r>
              <a:rPr lang="ru-RU" sz="5400" i="1" dirty="0" err="1" smtClean="0">
                <a:solidFill>
                  <a:srgbClr val="FF0000"/>
                </a:solidFill>
              </a:rPr>
              <a:t>репатріація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1945-го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Сходу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таборах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837488"/>
            <a:ext cx="5500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угодами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союзниками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антигітлерівській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коаліції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Потсдамській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1945-му,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репатріацію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 СРСР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1939-го мешкали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Рад.</a:t>
            </a:r>
          </a:p>
        </p:txBody>
      </p:sp>
      <p:pic>
        <p:nvPicPr>
          <p:cNvPr id="1026" name="Picture 2" descr="http://www.kulturprojekte-berlin.de/uploads/tx_cal/pics/201305081523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4" y="0"/>
            <a:ext cx="5225320" cy="393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aralbum.ru/wp-content/uploads/2013/10/Zerstoerung-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26" y="2759114"/>
            <a:ext cx="6135974" cy="357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610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6363793" cy="6858000"/>
          </a:xfrm>
        </p:spPr>
        <p:txBody>
          <a:bodyPr>
            <a:noAutofit/>
          </a:bodyPr>
          <a:lstStyle/>
          <a:p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репатріантів проходили перевірку й фільтрацію у фронтових та армійських таборах або збірно-пересильних пунктах Наркомату оборони і </a:t>
            </a:r>
            <a:r>
              <a:rPr lang="uk-U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перевірочно</a:t>
            </a: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-фільтраційних пунктах НКВС, які проводили чекісти.  За її результатами тільки 58% з них повернулися у свої родини до попереднього місця проживання. 19% чоловіків були мобілізовані до Червоної армії, ще 14% –    до так званих трудових батальйонів,              6,5% передано в розпорядження НКВС, тобто арештовано, а 2% працювали в збірних таборах або інших радянських військових частинах за кордоном. Але й тим,             кому дозволили повернутися додому, потрібно було знову пройти перевірку в органах держбезпеки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hro2.org/files/images/vplen-udo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157163"/>
            <a:ext cx="5648325" cy="481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np.triforce.ru/upload/uploaded_image/2015-05-05/111111_0a5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925" y="3429000"/>
            <a:ext cx="4277193" cy="349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427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11448" cy="1757363"/>
          </a:xfrm>
        </p:spPr>
        <p:txBody>
          <a:bodyPr>
            <a:noAutofit/>
          </a:bodyPr>
          <a:lstStyle/>
          <a:p>
            <a:pPr algn="ctr"/>
            <a:r>
              <a:rPr lang="uk-UA" sz="4000" dirty="0">
                <a:solidFill>
                  <a:srgbClr val="FF0000"/>
                </a:solidFill>
              </a:rPr>
              <a:t>Ставлення радянського суспільства до репатріантів.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-1" y="1757363"/>
            <a:ext cx="5411449" cy="5100637"/>
          </a:xfrm>
        </p:spPr>
        <p:txBody>
          <a:bodyPr>
            <a:no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щоб спокійно жити і працювати у СРСР репатріанти мали приховувати своє колишнє, тому,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що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наказів НКВС були направлені на те, щоб цих людей було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ув'язнено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«збирання продовольства, фуражу та речей для потреб німецької армії, виконання наказів окупаційної влади та відбудови інфраструктури окупованих територій». Простий народ (більша його частина) також вважали репатріантів посібниками фашистів і ставили на них тавро  «зрадників батьківщини», яке залишалося на все життя.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fs00.infourok.ru/images/doc/317/316556/img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449" y="344775"/>
            <a:ext cx="6780552" cy="611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073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9774" y="1308100"/>
            <a:ext cx="5898864" cy="4592638"/>
          </a:xfrm>
        </p:spPr>
        <p:txBody>
          <a:bodyPr>
            <a:noAutofit/>
          </a:bodyPr>
          <a:lstStyle/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декларовані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радянським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урядом права і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репатріантів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у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реальному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не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відрізнявся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статусу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злочинців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з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НКВС,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міліції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столичних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074" name="Picture 2" descr="http://history.org.ua/LiberUA/978-966-02-6081-8/978-966-02-6081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02"/>
            <a:ext cx="5831174" cy="679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92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582" y="-575247"/>
            <a:ext cx="3932237" cy="1600200"/>
          </a:xfrm>
        </p:spPr>
        <p:txBody>
          <a:bodyPr>
            <a:normAutofit/>
          </a:bodyPr>
          <a:lstStyle/>
          <a:p>
            <a:r>
              <a:rPr lang="uk-UA" sz="7200" dirty="0">
                <a:solidFill>
                  <a:srgbClr val="FF0000"/>
                </a:solidFill>
              </a:rPr>
              <a:t>Висновки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0" y="1024953"/>
            <a:ext cx="5711253" cy="5817953"/>
          </a:xfrm>
        </p:spPr>
        <p:txBody>
          <a:bodyPr>
            <a:normAutofit fontScale="92500"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зробити такий висновок: 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остарбайтерів були примусово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вивезені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праці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окупантів. Вони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страждали і від фашистської і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радянської 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диктатури. Були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вимушені під час війни не за своєї волі працювати на окупантів, страждати від різних бід, а після їх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визволення 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повернення на батьківщину страждали від переслідування радянською владою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спецслужбами.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http://cp12.nevsepic.com.ua/83/thumbs/1350320092-0104826-www.nevsepic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53" y="224853"/>
            <a:ext cx="6285875" cy="639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47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1304143"/>
          </a:xfrm>
        </p:spPr>
        <p:txBody>
          <a:bodyPr>
            <a:normAutofit/>
          </a:bodyPr>
          <a:lstStyle/>
          <a:p>
            <a:r>
              <a:rPr lang="uk-UA" sz="6000" dirty="0">
                <a:solidFill>
                  <a:srgbClr val="FF0000"/>
                </a:solidFill>
              </a:rPr>
              <a:t>                Терміни та </a:t>
            </a:r>
            <a:r>
              <a:rPr lang="uk-UA" sz="6000" dirty="0" smtClean="0">
                <a:solidFill>
                  <a:srgbClr val="FF0000"/>
                </a:solidFill>
              </a:rPr>
              <a:t>поняття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019330"/>
            <a:ext cx="12192000" cy="583866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b="1" dirty="0"/>
              <a:t>1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військово-поліцейська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4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1925 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загони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загони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Націонал-соціалістичної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робітничої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4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1934— 8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парамілітарна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Брала участь 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Голокосту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НКВС (</a:t>
            </a:r>
            <a:r>
              <a:rPr lang="ru-RU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Народний</a:t>
            </a: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комісаріат</a:t>
            </a: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</a:t>
            </a:r>
            <a:r>
              <a:rPr lang="ru-RU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виконавчо-адміністративних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відомств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уряду СРСР союзно-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республіканського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підпорядкування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7 листопада 1917 р.; 19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1946 р.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перейменований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 СРСР. </a:t>
            </a:r>
          </a:p>
          <a:p>
            <a:pPr marL="0" indent="0" algn="just">
              <a:buNone/>
            </a:pP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Репатріа́ція</a:t>
            </a:r>
            <a:r>
              <a:rPr lang="ru-RU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поновленням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військовополонених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опинилися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перебували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поза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батьківщиною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РСХА</a:t>
            </a:r>
            <a:r>
              <a:rPr lang="uk-UA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(Головне </a:t>
            </a:r>
            <a:r>
              <a:rPr lang="ru-RU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імперської</a:t>
            </a: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1939 року.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з 12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СС. З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1939 по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травень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1942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РСХА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очолював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групенфюрер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СС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Гейдріх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Кальтенбруннер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1433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29192"/>
          </a:xfrm>
        </p:spPr>
        <p:txBody>
          <a:bodyPr>
            <a:noAutofit/>
          </a:bodyPr>
          <a:lstStyle/>
          <a:p>
            <a:pPr algn="ctr"/>
            <a:r>
              <a:rPr lang="uk-UA" sz="6000" dirty="0">
                <a:solidFill>
                  <a:srgbClr val="FF0000"/>
                </a:solidFill>
              </a:rPr>
              <a:t>Перелік використаних </a:t>
            </a:r>
            <a:r>
              <a:rPr lang="uk-UA" sz="6000" dirty="0" smtClean="0">
                <a:solidFill>
                  <a:srgbClr val="FF0000"/>
                </a:solidFill>
              </a:rPr>
              <a:t>матеріалів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00050" y="1229193"/>
            <a:ext cx="11430000" cy="5428782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Букалов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Денис.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Остарбайтеры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Донбасса. Донецк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Украина.- 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http://www.memo.ru/library/books/korni/Chapter13.htm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історії України (А – Я): Посібник для серед.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./за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ред. І. Підкови,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Шуста. – 2-ге вид.,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доопр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К.: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Генеза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2001. – С.542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lvl="0" indent="-51435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000" dirty="0"/>
              <a:t>Павел Полян</a:t>
            </a:r>
            <a:r>
              <a:rPr lang="uk-UA" sz="2000" dirty="0"/>
              <a:t>. </a:t>
            </a:r>
            <a:r>
              <a:rPr lang="uk-UA" sz="2000" dirty="0" err="1"/>
              <a:t>Остарбайтеры</a:t>
            </a:r>
            <a:r>
              <a:rPr lang="uk-UA" sz="2000" dirty="0"/>
              <a:t>. – </a:t>
            </a:r>
            <a:r>
              <a:rPr lang="ru-RU" sz="2000" dirty="0">
                <a:hlinkClick r:id="rId3"/>
              </a:rPr>
              <a:t> </a:t>
            </a:r>
            <a:r>
              <a:rPr lang="uk-UA" sz="2000" dirty="0" err="1">
                <a:hlinkClick r:id="rId3"/>
              </a:rPr>
              <a:t>Звезда</a:t>
            </a:r>
            <a:r>
              <a:rPr lang="uk-UA" sz="2000" dirty="0">
                <a:hlinkClick r:id="rId3"/>
              </a:rPr>
              <a:t>, 2005. - №6. – </a:t>
            </a:r>
            <a:r>
              <a:rPr lang="uk-UA" sz="2000" u="sng" dirty="0">
                <a:hlinkClick r:id="rId3"/>
              </a:rPr>
              <a:t>№6</a:t>
            </a:r>
            <a:r>
              <a:rPr lang="ru-RU" sz="2000" u="sng" dirty="0" err="1">
                <a:hlinkClick r:id="rId3"/>
              </a:rPr>
              <a:t>ttp</a:t>
            </a:r>
            <a:r>
              <a:rPr lang="uk-UA" sz="2000" u="sng" dirty="0">
                <a:hlinkClick r:id="rId3"/>
              </a:rPr>
              <a:t>://</a:t>
            </a:r>
            <a:r>
              <a:rPr lang="ru-RU" sz="2000" u="sng" dirty="0" err="1">
                <a:hlinkClick r:id="rId3"/>
              </a:rPr>
              <a:t>magazines</a:t>
            </a:r>
            <a:r>
              <a:rPr lang="uk-UA" sz="2000" u="sng" dirty="0">
                <a:hlinkClick r:id="rId3"/>
              </a:rPr>
              <a:t>.</a:t>
            </a:r>
            <a:r>
              <a:rPr lang="ru-RU" sz="2000" u="sng" dirty="0" err="1">
                <a:hlinkClick r:id="rId3"/>
              </a:rPr>
              <a:t>russ</a:t>
            </a:r>
            <a:r>
              <a:rPr lang="uk-UA" sz="2000" u="sng" dirty="0">
                <a:hlinkClick r:id="rId3"/>
              </a:rPr>
              <a:t>.</a:t>
            </a:r>
            <a:r>
              <a:rPr lang="ru-RU" sz="2000" u="sng" dirty="0" err="1">
                <a:hlinkClick r:id="rId3"/>
              </a:rPr>
              <a:t>ru</a:t>
            </a:r>
            <a:r>
              <a:rPr lang="uk-UA" sz="2000" u="sng" dirty="0">
                <a:hlinkClick r:id="rId3"/>
              </a:rPr>
              <a:t>/</a:t>
            </a:r>
            <a:r>
              <a:rPr lang="ru-RU" sz="2000" u="sng" dirty="0" err="1">
                <a:hlinkClick r:id="rId3"/>
              </a:rPr>
              <a:t>zvezda</a:t>
            </a:r>
            <a:r>
              <a:rPr lang="uk-UA" sz="2000" u="sng" dirty="0">
                <a:hlinkClick r:id="rId3"/>
              </a:rPr>
              <a:t>/2005/6/</a:t>
            </a:r>
            <a:r>
              <a:rPr lang="ru-RU" sz="2000" u="sng" dirty="0" err="1">
                <a:hlinkClick r:id="rId3"/>
              </a:rPr>
              <a:t>po</a:t>
            </a:r>
            <a:r>
              <a:rPr lang="uk-UA" sz="2000" u="sng" dirty="0">
                <a:hlinkClick r:id="rId3"/>
              </a:rPr>
              <a:t>8.</a:t>
            </a:r>
            <a:r>
              <a:rPr lang="ru-RU" sz="2000" u="sng" dirty="0" err="1">
                <a:hlinkClick r:id="rId3"/>
              </a:rPr>
              <a:t>html</a:t>
            </a:r>
            <a:endParaRPr lang="ru-RU" sz="2000" dirty="0"/>
          </a:p>
          <a:p>
            <a:pPr marL="514350" indent="-51435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Пастушенко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Будні українських остарбайтерів: боротьба за  виживання (на матеріалах спогадів колишніх примусових робітників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)/Т.В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Пастушенко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//Український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історичний журнал. – 2005. №6. – С. 160-176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Пастушенко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Остарбайтери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2004. - № 9-10. – С. 55-58.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Пастушенко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 що листувалися між собою українці примусові робітники в Німеччині в роки Другої світової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війни/Т.В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Пастушенко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//Сторінки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воєнної історії: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наук. ст. –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7. Ч. 1.– К., 2003. – С. 227-233.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Пастушенко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Т.В. Ульріх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Герберт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політику і практику «використання іноземців» у військовій економіці Третього рейху/Т.В.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Пастушенко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//Сторінки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воєнної історії: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наук. ст.–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8. Ч. 1. – К., 2004. – С. 59-75.</a:t>
            </a:r>
          </a:p>
          <a:p>
            <a:pPr marL="514350" indent="-51435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«Остарбайтери» України – раби Гітлера, ізгої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Сталіна//Політика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час. – 1998. - № 9. – С. 74-82.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Остарбайтеры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 из Википедии —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свободн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энциклопеди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я. –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http://ru.wikipedia.org/wiki/%CE%F1%F2%E0%F0%E1%E0%E9%F2%E5%F0%FB</a:t>
            </a:r>
            <a:r>
              <a:rPr lang="ru-RU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uk-U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sz="2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uk-UA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334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Малоянисольська ЗОШ І – ІІІ ступенів </a:t>
            </a:r>
            <a:br>
              <a:rPr lang="uk-UA" b="1" dirty="0" smtClean="0">
                <a:solidFill>
                  <a:srgbClr val="7030A0"/>
                </a:solidFill>
              </a:rPr>
            </a:br>
            <a:r>
              <a:rPr lang="uk-UA" b="1" dirty="0" smtClean="0">
                <a:solidFill>
                  <a:srgbClr val="7030A0"/>
                </a:solidFill>
              </a:rPr>
              <a:t>ім. В. В. Балабана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Учень 10 класу: Галла М. О.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60371" y="2697627"/>
            <a:ext cx="2916620" cy="3414931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Учитель: </a:t>
            </a:r>
            <a:r>
              <a:rPr lang="uk-UA" dirty="0" err="1" smtClean="0"/>
              <a:t>Пирожнікова</a:t>
            </a:r>
            <a:r>
              <a:rPr lang="uk-UA" dirty="0" smtClean="0"/>
              <a:t> Т. Д.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13409" y="2620525"/>
            <a:ext cx="2700769" cy="356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0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6170586"/>
          </a:xfrm>
        </p:spPr>
        <p:txBody>
          <a:bodyPr>
            <a:normAutofit/>
          </a:bodyPr>
          <a:lstStyle/>
          <a:p>
            <a:r>
              <a:rPr lang="uk-UA" sz="12500" b="1" i="1" dirty="0">
                <a:solidFill>
                  <a:srgbClr val="FF0000"/>
                </a:solidFill>
              </a:rPr>
              <a:t> ДЯКУЮ ЗА УВАГУ!</a:t>
            </a:r>
            <a:endParaRPr lang="ru-RU" sz="125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55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 fontScale="90000"/>
          </a:bodyPr>
          <a:lstStyle/>
          <a:p>
            <a:r>
              <a:rPr lang="uk-UA" dirty="0"/>
              <a:t>                                      </a:t>
            </a:r>
            <a:r>
              <a:rPr lang="uk-UA" sz="7200" dirty="0">
                <a:solidFill>
                  <a:srgbClr val="FF0000"/>
                </a:solidFill>
              </a:rPr>
              <a:t>План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Мета роботи.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 Вербування та шлях до Німеччини.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 Плани гітлерівців що до «східних робітників».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 Правове становище остарбайтерів у Німеччині.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 Визволення.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 Повоєнна репатріація.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 Ставлення до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репатріантів на радній землі.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  Висновки.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 Терміни та поняття.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Використані матеріали.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42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952" y="1"/>
            <a:ext cx="6905296" cy="6738424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Мета </a:t>
            </a:r>
            <a:r>
              <a:rPr lang="uk-UA" sz="6000" dirty="0">
                <a:solidFill>
                  <a:srgbClr val="FF0000"/>
                </a:solidFill>
              </a:rPr>
              <a:t>роботи</a:t>
            </a:r>
            <a:r>
              <a:rPr lang="ru-RU" sz="6000" dirty="0">
                <a:solidFill>
                  <a:srgbClr val="FF0000"/>
                </a:solidFill>
              </a:rPr>
              <a:t>:</a:t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явище використання праці остарбайтерів з України в економіці Німеччини під час Другої світової війни. Вивчення маловідомих сторінок історії примусових робітників Третього Рейху в нелюдських умовах, втрата свободи та перетворення їх на рабів з позначкою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 descr="http://www.nihilist.li/wp-content/uploads/2015/05/Ostarbeiter-Abzeichen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48" y="365126"/>
            <a:ext cx="4973900" cy="6134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705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304986"/>
            <a:ext cx="6605305" cy="1676586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Вербування та транспортування остарбайтерів до Німеччини з території Сталінської </a:t>
            </a:r>
            <a:r>
              <a:rPr lang="uk-UA" dirty="0" smtClean="0">
                <a:solidFill>
                  <a:srgbClr val="FF0000"/>
                </a:solidFill>
              </a:rPr>
              <a:t>області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440436" y="4680485"/>
            <a:ext cx="1319193" cy="9682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nefakt.info/wp-content/uploads/2014/07/korrespondent-ot-sovetskogo-informbjuro-kak_2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170" y="3636125"/>
            <a:ext cx="3934227" cy="350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225689"/>
            <a:ext cx="66053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Особливість вербувальної компанії у тому, що на Донеччині, яку окупанти вважали стратегічною сировинною базою, вони довше «загравали» з населенням, намагалися переконати його в доцільності добровільно поїхати на працю до Німеччини.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Транспортували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східних робітників так: 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Закривали в цехах, великих приміщеннях, будинках культури і 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Відвозили до Німеччини на вантажних торгових поїздах;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Розвозили по великим містам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супроводі конвою;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Розподіляли людей на різних підприємствах та господарствах.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://www.aif.by/media/k2/items/cache/561f8b43872c4d65891098479e440333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06" y="282952"/>
            <a:ext cx="4989452" cy="335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12.nnm.me/0/2/8/7/c/b92efc2cbfcd6f96f3923dde3d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082" y="2259649"/>
            <a:ext cx="3470918" cy="374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63397" y="6009221"/>
            <a:ext cx="2228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err="1" smtClean="0"/>
              <a:t>Пропагандиські</a:t>
            </a:r>
            <a:r>
              <a:rPr lang="uk-UA" sz="1600" dirty="0" smtClean="0"/>
              <a:t> плакати- ще один засіб вербування людей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29131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13" y="0"/>
            <a:ext cx="6262686" cy="6857999"/>
          </a:xfrm>
        </p:spPr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виснажливої багатоденної дороги люди потрапляли до розподільчих таборів,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 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проходили дезінфекцію, реєстрацію, медичний огляд та розподілялися по сферах народного господарства, аукціонним способом.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 день у середньому тривав 10 – 12 годин на добу, а заробітна плата до 120 марок на місяць.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pic>
        <p:nvPicPr>
          <p:cNvPr id="1026" name="Picture 2" descr="http://www.dzr.by/wp-content/uploads/2011/12/0-715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6" y="288828"/>
            <a:ext cx="5400677" cy="56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422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19311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Етапи вивезення «східних робітників» та плани фашистів що до них та їх </a:t>
            </a:r>
            <a:r>
              <a:rPr lang="uk-UA" dirty="0" smtClean="0">
                <a:solidFill>
                  <a:srgbClr val="FF0000"/>
                </a:solidFill>
              </a:rPr>
              <a:t>майбутнього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364566"/>
            <a:ext cx="12192000" cy="5493434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 тема широкого використання у німецькій промисловості та сільському господарстві робочої сили з окупованих радянських територій обговорювалося на секретній нараді у Берліні 7 листопада 1941 року. Загалом примусовий вивіз людей на роботи до Німеччини проходив у три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1-й «епізодичний» від осені 1941р. до січня 1942р. і офіціально у той час вважався евакуацією людей від лінії фронту.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2-й «добровільний» тривав з 27 січня 1942р. і до осені того ж року, головний акцент робився на пропаганду.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3-й «примусовий» тривав з осені 1942р. і до 1943р. коли ці території були звільнені від окупантів. Характеризувався особливою жорстокістю, облавами та погрозами репресій і навіть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розстрілами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непокори.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42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143625" cy="6858000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Спершу нацистські функціонери покладали свої надії на кілька мільйонів радянських військовополонених.</a:t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 до кінця 1941-го з 3,5 млн червоноармійців, які потрапили в полон, унаслідок політики геноциду 60% бранців не пережило голодної зими         1941-1942-го. Відтак на захоплених територіях СРСР </a:t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зусилля німців були спрямовані на вербування цивільних робітників.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 було вивезено приблизно </a:t>
            </a:r>
            <a:r>
              <a:rPr lang="uk-UA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 мільйона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zwangsarbeit-in-niedersachsen.eu/uploads/images/ausstellung_virtuell/station_02/02103_g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0" y="2527981"/>
            <a:ext cx="5636455" cy="433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15138" y="0"/>
            <a:ext cx="510019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err="1">
                <a:solidFill>
                  <a:srgbClr val="FF0000"/>
                </a:solidFill>
              </a:rPr>
              <a:t>Відправка</a:t>
            </a:r>
            <a:r>
              <a:rPr lang="ru-RU" sz="4000" i="1" dirty="0">
                <a:solidFill>
                  <a:srgbClr val="FF0000"/>
                </a:solidFill>
              </a:rPr>
              <a:t> </a:t>
            </a:r>
            <a:r>
              <a:rPr lang="ru-RU" sz="4000" i="1" dirty="0" err="1">
                <a:solidFill>
                  <a:srgbClr val="FF0000"/>
                </a:solidFill>
              </a:rPr>
              <a:t>киян</a:t>
            </a:r>
            <a:r>
              <a:rPr lang="ru-RU" sz="4000" i="1" dirty="0">
                <a:solidFill>
                  <a:srgbClr val="FF0000"/>
                </a:solidFill>
              </a:rPr>
              <a:t> на роботу до </a:t>
            </a:r>
            <a:r>
              <a:rPr lang="ru-RU" sz="4000" i="1" dirty="0" err="1">
                <a:solidFill>
                  <a:srgbClr val="FF0000"/>
                </a:solidFill>
              </a:rPr>
              <a:t>Німеччини</a:t>
            </a:r>
            <a:r>
              <a:rPr lang="ru-RU" sz="4000" i="1" dirty="0">
                <a:solidFill>
                  <a:srgbClr val="FF0000"/>
                </a:solidFill>
              </a:rPr>
              <a:t> з головного вокзалу. м. </a:t>
            </a:r>
            <a:r>
              <a:rPr lang="ru-RU" sz="4000" i="1" dirty="0" err="1">
                <a:solidFill>
                  <a:srgbClr val="FF0000"/>
                </a:solidFill>
              </a:rPr>
              <a:t>Київ</a:t>
            </a:r>
            <a:r>
              <a:rPr lang="ru-RU" sz="4000" i="1" dirty="0">
                <a:solidFill>
                  <a:srgbClr val="FF0000"/>
                </a:solidFill>
              </a:rPr>
              <a:t>, 1942 р.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68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700838" cy="1547446"/>
          </a:xfrm>
        </p:spPr>
        <p:txBody>
          <a:bodyPr>
            <a:normAutofit/>
          </a:bodyPr>
          <a:lstStyle/>
          <a:p>
            <a:pPr algn="ctr"/>
            <a:r>
              <a:rPr lang="uk-UA" sz="4400" i="1" dirty="0" smtClean="0">
                <a:solidFill>
                  <a:srgbClr val="FF0000"/>
                </a:solidFill>
              </a:rPr>
              <a:t>Правове становище та умови праці</a:t>
            </a:r>
            <a:endParaRPr lang="uk-UA" sz="4400" dirty="0">
              <a:solidFill>
                <a:srgbClr val="FF0000"/>
              </a:solidFill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-1" y="1547447"/>
            <a:ext cx="7074745" cy="5310553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 України незалежно від того, поїхали вони до Рейху добровільно чи примусово,      мали однаковий соціальний і правовий статус –перебували в безправному становищі. Щоб забезпечити «чистоту німецької крові», запобігти поширенню впливу «більшовицької пропаганди» на німців і досягнути продуктивного використання вихідців зі східних окупованих територій, Головному управлінню безпеки Рейху (РСХА) було доручено розробити комплекс спеціальних документів, які регламентували б згаданий процес.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en.academic.ru/pictures/enwiki/66/Bundesarchiv_Bild_146-2007-0074%2C_IG-Farbenwerke_Auschwit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44" y="100014"/>
            <a:ext cx="4803021" cy="336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zabaka.ru/upload/gochat/2013_1/agitation/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218" y="2222890"/>
            <a:ext cx="3693865" cy="444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720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1130</Words>
  <Application>Microsoft Office PowerPoint</Application>
  <PresentationFormat>Произвольный</PresentationFormat>
  <Paragraphs>65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Остарбайтери, як феномен XX сторіччя</vt:lpstr>
      <vt:lpstr>Малоянисольська ЗОШ І – ІІІ ступенів  ім. В. В. Балабана</vt:lpstr>
      <vt:lpstr>                                      План  1.  Мета роботи.  2.  Вербування та шлях до Німеччини.  3.  Плани гітлерівців що до «східних робітників».  4.  Правове становище остарбайтерів у Німеччині.  5.  Визволення.  6.  Повоєнна репатріація.  7.  Ставлення до репатріантів на радній землі.  8.  Висновки.  9.  Терміни та поняття. 10. Використані матеріали. </vt:lpstr>
      <vt:lpstr>Мета роботи: дослідити явище використання праці остарбайтерів з України в економіці Німеччини під час Другої світової війни. Вивчення маловідомих сторінок історії примусових робітників Третього Рейху в нелюдських умовах, втрата свободи та перетворення їх на рабів з позначкою «OST».</vt:lpstr>
      <vt:lpstr>Вербування та транспортування остарбайтерів до Німеччини з території Сталінської області</vt:lpstr>
      <vt:lpstr>                Після виснажливої багатоденної дороги люди потрапляли до розподільчих таборів,  де  проходили дезінфекцію, реєстрацію, медичний огляд та розподілялися по сферах народного господарства, аукціонним способом.  Їх робочий день у середньому тривав 10 – 12 годин на добу, а заробітна плата до 120 марок на місяць.                 </vt:lpstr>
      <vt:lpstr>Етапи вивезення «східних робітників» та плани фашистів що до них та їх майбутнього</vt:lpstr>
      <vt:lpstr>Спершу нацистські функціонери покладали свої надії на кілька мільйонів радянських військовополонених. Однак до кінця 1941-го з 3,5 млн червоноармійців, які потрапили в полон, унаслідок політики геноциду 60% бранців не пережило голодної зими         1941-1942-го. Відтак на захоплених територіях СРСР  основні зусилля німців були спрямовані на вербування цивільних робітників. Загалом було вивезено приблизно 2,5 мільйона людей.</vt:lpstr>
      <vt:lpstr>Правове становище та умови праці</vt:lpstr>
      <vt:lpstr>Основні положення стосовно використання праці східних робітників були викладені в так званих Указах про остарбайтерів, які підготувала спеціальна комісія РСХА і підписав Генріх Гіммлер 20 лютого 1942-го. Вони передбачали контроль над їхньою працею, пересуванням, дозвіллям і навіть статевим життям. Остарбайтерів утримували в спеціальних таборах під суворою охороною. Наприкінці 1942-го їм дозволили листуватися з рідними (надсилати дві листівки на місяць), з листопада 1943-го – виходити за межі табору з відома керівництва. Наприкінці 1944-го норми харчування вихідців із Радянського Союзу були прирівняні до норм інших іноземців. Однак до завершення війни східні робітники залишалися найбільш безправною і гнобленою категорією у Третьому Рейху.</vt:lpstr>
      <vt:lpstr>За даними статистики, середньомісячна смертність серед остарбайтерів у 1943-му сягала 1210 осіб на місяць.  Однак у 1944–1945-му вона була ще вищою внаслідок бомбардування авіації союзників. За дуже обережними підрахунками, у Рейху       померло від 80 до 100 тис. остарбайтерів. Одна з могил поховання радянських військовополонених і примусових робітників на лісовому цвинтарі Ванні-Айкель в місті Херне, земля Північний Рейн-Вестфалія.</vt:lpstr>
      <vt:lpstr>Визволення остарбайтерів армією союзницьких військ</vt:lpstr>
      <vt:lpstr>Повоєнна репатріація  Після завершення бойових дій у Європі 1945-го більшість примусових робітників зі Сходу деякий час перебували в таборах переміщених осіб у Західній Німеччині. </vt:lpstr>
      <vt:lpstr>Більшість репатріантів проходили перевірку й фільтрацію у фронтових та армійських таборах або збірно-пересильних пунктах Наркомату оборони і перевірочно-фільтраційних пунктах НКВС, які проводили чекісти.  За її результатами тільки 58% з них повернулися у свої родини до попереднього місця проживання. 19% чоловіків були мобілізовані до Червоної армії, ще 14% –    до так званих трудових батальйонів,              6,5% передано в розпорядження НКВС, тобто арештовано, а 2% працювали в збірних таборах або інших радянських військових частинах за кордоном. Але й тим,             кому дозволили повернутися додому, потрібно було знову пройти перевірку в органах держбезпеки.</vt:lpstr>
      <vt:lpstr>Ставлення радянського суспільства до репатріантів.</vt:lpstr>
      <vt:lpstr>Таким чином, незважаючи на декларовані радянським урядом права і свободи репатріантів,              у реальному житті політичний статус цих людей фактично майже                       не відрізнявся від статусу кримінальних злочинців (бесіди         з працівниками НКВС, відкриття спеціальних справ, обов’язкова реєстрація в міліції, заборона проживання в столичних містах).</vt:lpstr>
      <vt:lpstr>Висновки</vt:lpstr>
      <vt:lpstr>                Терміни та поняття</vt:lpstr>
      <vt:lpstr>Перелік використаних матеріалів</vt:lpstr>
      <vt:lpstr> 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Миша Галла</dc:creator>
  <cp:lastModifiedBy>School</cp:lastModifiedBy>
  <cp:revision>52</cp:revision>
  <dcterms:created xsi:type="dcterms:W3CDTF">2016-03-31T13:32:53Z</dcterms:created>
  <dcterms:modified xsi:type="dcterms:W3CDTF">2016-04-14T11:08:10Z</dcterms:modified>
</cp:coreProperties>
</file>