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7" r:id="rId2"/>
    <p:sldId id="258" r:id="rId3"/>
    <p:sldId id="259" r:id="rId4"/>
    <p:sldId id="270" r:id="rId5"/>
    <p:sldId id="260" r:id="rId6"/>
    <p:sldId id="271" r:id="rId7"/>
    <p:sldId id="273" r:id="rId8"/>
    <p:sldId id="262" r:id="rId9"/>
    <p:sldId id="263" r:id="rId10"/>
    <p:sldId id="264" r:id="rId11"/>
    <p:sldId id="265" r:id="rId12"/>
    <p:sldId id="266" r:id="rId13"/>
    <p:sldId id="272" r:id="rId14"/>
    <p:sldId id="268" r:id="rId15"/>
    <p:sldId id="26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94660"/>
  </p:normalViewPr>
  <p:slideViewPr>
    <p:cSldViewPr snapToGrid="0">
      <p:cViewPr varScale="1">
        <p:scale>
          <a:sx n="110" d="100"/>
          <a:sy n="110" d="100"/>
        </p:scale>
        <p:origin x="-48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2265966520"/>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301201975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3484162578"/>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4D16088-D96B-4C92-A11B-7A1B2FA269F9}" type="slidenum">
              <a:rPr lang="ru-RU" smtClean="0"/>
              <a:pPr/>
              <a:t>‹#›</a:t>
            </a:fld>
            <a:endParaRPr lang="ru-RU"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741505451"/>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1774875413"/>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2789298750"/>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677253992"/>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1537011319"/>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304813214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1822051935"/>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275040452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56933152"/>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1780172899"/>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3748725446"/>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382619088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28891574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A51391-6034-4D61-B48C-A57BA31BF138}" type="datetimeFigureOut">
              <a:rPr lang="ru-RU" smtClean="0"/>
              <a:pPr/>
              <a:t>01.04.2016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3605974292"/>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1A51391-6034-4D61-B48C-A57BA31BF138}" type="datetimeFigureOut">
              <a:rPr lang="ru-RU" smtClean="0"/>
              <a:pPr/>
              <a:t>01.04.2016</a:t>
            </a:fld>
            <a:endParaRPr lang="ru-RU"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4D16088-D96B-4C92-A11B-7A1B2FA269F9}" type="slidenum">
              <a:rPr lang="ru-RU" smtClean="0"/>
              <a:pPr/>
              <a:t>‹#›</a:t>
            </a:fld>
            <a:endParaRPr lang="ru-RU" dirty="0"/>
          </a:p>
        </p:txBody>
      </p:sp>
    </p:spTree>
    <p:extLst>
      <p:ext uri="{BB962C8B-B14F-4D97-AF65-F5344CB8AC3E}">
        <p14:creationId xmlns="" xmlns:p14="http://schemas.microsoft.com/office/powerpoint/2010/main" val="203184518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ransition>
    <p:dissolve/>
  </p:transition>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9793" y="0"/>
            <a:ext cx="5870713" cy="1323439"/>
          </a:xfrm>
          <a:prstGeom prst="rect">
            <a:avLst/>
          </a:prstGeom>
          <a:noFill/>
        </p:spPr>
        <p:txBody>
          <a:bodyPr wrap="square" rtlCol="0">
            <a:spAutoFit/>
          </a:bodyPr>
          <a:lstStyle/>
          <a:p>
            <a:pPr algn="ctr"/>
            <a:r>
              <a:rPr lang="ru-RU" sz="4000" b="1" dirty="0" smtClean="0">
                <a:solidFill>
                  <a:srgbClr val="C00000"/>
                </a:solidFill>
                <a:latin typeface="Times New Roman" pitchFamily="18" charset="0"/>
                <a:cs typeface="Times New Roman" pitchFamily="18" charset="0"/>
              </a:rPr>
              <a:t>Участь </a:t>
            </a:r>
            <a:r>
              <a:rPr lang="uk-UA" sz="4000" b="1" dirty="0" smtClean="0">
                <a:solidFill>
                  <a:srgbClr val="C00000"/>
                </a:solidFill>
                <a:latin typeface="Times New Roman" pitchFamily="18" charset="0"/>
                <a:cs typeface="Times New Roman" pitchFamily="18" charset="0"/>
              </a:rPr>
              <a:t>українців у атиєврейських акціях</a:t>
            </a:r>
            <a:endParaRPr lang="ru-RU" sz="4000" b="1" dirty="0">
              <a:solidFill>
                <a:srgbClr val="C00000"/>
              </a:solidFill>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9947" y="1456711"/>
            <a:ext cx="4823791" cy="5133466"/>
          </a:xfrm>
          <a:prstGeom prst="rect">
            <a:avLst/>
          </a:prstGeom>
          <a:ln>
            <a:noFill/>
          </a:ln>
          <a:effectLst>
            <a:softEdge rad="112500"/>
          </a:effectLst>
        </p:spPr>
      </p:pic>
    </p:spTree>
    <p:extLst>
      <p:ext uri="{BB962C8B-B14F-4D97-AF65-F5344CB8AC3E}">
        <p14:creationId xmlns="" xmlns:p14="http://schemas.microsoft.com/office/powerpoint/2010/main" val="3986104914"/>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1"/>
          </a:xfrm>
          <a:prstGeom prst="rect">
            <a:avLst/>
          </a:prstGeom>
        </p:spPr>
      </p:pic>
    </p:spTree>
    <p:extLst>
      <p:ext uri="{BB962C8B-B14F-4D97-AF65-F5344CB8AC3E}">
        <p14:creationId xmlns="" xmlns:p14="http://schemas.microsoft.com/office/powerpoint/2010/main" val="2224637727"/>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304" y="212036"/>
            <a:ext cx="10601739" cy="923330"/>
          </a:xfrm>
          <a:prstGeom prst="rect">
            <a:avLst/>
          </a:prstGeom>
          <a:noFill/>
        </p:spPr>
        <p:txBody>
          <a:bodyPr wrap="square" rtlCol="0">
            <a:spAutoFit/>
          </a:bodyPr>
          <a:lstStyle/>
          <a:p>
            <a:r>
              <a:rPr lang="uk-UA" dirty="0" smtClean="0">
                <a:latin typeface="Times New Roman" pitchFamily="18" charset="0"/>
                <a:cs typeface="Times New Roman" pitchFamily="18" charset="0"/>
              </a:rPr>
              <a:t>Страчених було дуже багато(43 000), М.Ізопеску наказав спалювати трупи,намагаючись приховати сліди злочину. Для цього він підібрав 200 здорових в'язнів. Трупи спалювалися протягом двох місяців,знищуючи сліди злочину Ізопеску .Після завершення цієї операції 150 з 200 в'язнів    розстріляли. </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090908"/>
            <a:ext cx="12192000" cy="5767092"/>
          </a:xfrm>
          <a:prstGeom prst="rect">
            <a:avLst/>
          </a:prstGeom>
          <a:ln>
            <a:noFill/>
          </a:ln>
          <a:effectLst>
            <a:softEdge rad="112500"/>
          </a:effectLst>
        </p:spPr>
      </p:pic>
    </p:spTree>
    <p:extLst>
      <p:ext uri="{BB962C8B-B14F-4D97-AF65-F5344CB8AC3E}">
        <p14:creationId xmlns="" xmlns:p14="http://schemas.microsoft.com/office/powerpoint/2010/main" val="2547651033"/>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1284499" cy="923330"/>
          </a:xfrm>
          <a:prstGeom prst="rect">
            <a:avLst/>
          </a:prstGeom>
          <a:noFill/>
        </p:spPr>
        <p:txBody>
          <a:bodyPr wrap="none" rtlCol="0">
            <a:spAutoFit/>
          </a:bodyPr>
          <a:lstStyle/>
          <a:p>
            <a:r>
              <a:rPr lang="uk-UA" b="1" dirty="0" smtClean="0">
                <a:solidFill>
                  <a:schemeClr val="bg1"/>
                </a:solidFill>
                <a:latin typeface="Times New Roman" pitchFamily="18" charset="0"/>
                <a:cs typeface="Times New Roman" pitchFamily="18" charset="0"/>
              </a:rPr>
              <a:t>Місцеві жителі Миколаївщини намагалися передати євреям їжу та воду,обминаючи охорону. У той час не </a:t>
            </a:r>
          </a:p>
          <a:p>
            <a:r>
              <a:rPr lang="uk-UA" b="1" dirty="0" smtClean="0">
                <a:solidFill>
                  <a:schemeClr val="bg1"/>
                </a:solidFill>
                <a:latin typeface="Times New Roman" pitchFamily="18" charset="0"/>
                <a:cs typeface="Times New Roman" pitchFamily="18" charset="0"/>
              </a:rPr>
              <a:t>Тільки допомагати євреям,але навіть виявляти симпатію до них було смертельно небезпечно. Люди</a:t>
            </a:r>
          </a:p>
          <a:p>
            <a:r>
              <a:rPr lang="uk-UA" b="1" dirty="0" smtClean="0">
                <a:solidFill>
                  <a:schemeClr val="bg1"/>
                </a:solidFill>
                <a:latin typeface="Times New Roman" pitchFamily="18" charset="0"/>
                <a:cs typeface="Times New Roman" pitchFamily="18" charset="0"/>
              </a:rPr>
              <a:t> розуміли,що допомога євреям означає ризик власного життя.</a:t>
            </a:r>
            <a:endParaRPr lang="ru-RU" b="1"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96845048"/>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7256" y="148304"/>
            <a:ext cx="6096000" cy="1477328"/>
          </a:xfrm>
          <a:prstGeom prst="rect">
            <a:avLst/>
          </a:prstGeom>
        </p:spPr>
        <p:txBody>
          <a:bodyPr>
            <a:spAutoFit/>
          </a:bodyPr>
          <a:lstStyle/>
          <a:p>
            <a:r>
              <a:rPr lang="ru-RU" b="1" dirty="0" smtClean="0">
                <a:latin typeface="Times New Roman" pitchFamily="18" charset="0"/>
                <a:cs typeface="Times New Roman" pitchFamily="18" charset="0"/>
              </a:rPr>
              <a:t>Пам’ять про Голокост необхідна нам, щоб наші діти ніколи не були жертвами або байдужими спостерігачами проявів ворожнечі. Тепер, коли Голокост відходить у минуле, нинішнє покоління має продовжити естафету пам’яті і відстоювати гідність людини</a:t>
            </a:r>
            <a:endParaRPr lang="ru-RU" b="1" dirty="0">
              <a:latin typeface="Times New Roman" pitchFamily="18" charset="0"/>
              <a:cs typeface="Times New Roman" pitchFamily="18" charset="0"/>
            </a:endParaRPr>
          </a:p>
        </p:txBody>
      </p:sp>
      <p:pic>
        <p:nvPicPr>
          <p:cNvPr id="33794" name="Picture 2" descr="http://www.moria.hut1.ru/ru/almanah_03/alphoto/32_03_01.jpg"/>
          <p:cNvPicPr>
            <a:picLocks noChangeAspect="1" noChangeArrowheads="1"/>
          </p:cNvPicPr>
          <p:nvPr/>
        </p:nvPicPr>
        <p:blipFill>
          <a:blip r:embed="rId2" cstate="print"/>
          <a:srcRect/>
          <a:stretch>
            <a:fillRect/>
          </a:stretch>
        </p:blipFill>
        <p:spPr bwMode="auto">
          <a:xfrm>
            <a:off x="7790688" y="0"/>
            <a:ext cx="4401313" cy="1905000"/>
          </a:xfrm>
          <a:prstGeom prst="rect">
            <a:avLst/>
          </a:prstGeom>
          <a:ln>
            <a:noFill/>
          </a:ln>
          <a:effectLst>
            <a:softEdge rad="112500"/>
          </a:effectLst>
        </p:spPr>
      </p:pic>
      <p:pic>
        <p:nvPicPr>
          <p:cNvPr id="33796" name="Picture 4" descr="http://photos.wikimapia.org/p/00/01/40/84/29_big.jpg"/>
          <p:cNvPicPr>
            <a:picLocks noChangeAspect="1" noChangeArrowheads="1"/>
          </p:cNvPicPr>
          <p:nvPr/>
        </p:nvPicPr>
        <p:blipFill>
          <a:blip r:embed="rId3" cstate="print"/>
          <a:srcRect/>
          <a:stretch>
            <a:fillRect/>
          </a:stretch>
        </p:blipFill>
        <p:spPr bwMode="auto">
          <a:xfrm>
            <a:off x="0" y="1847088"/>
            <a:ext cx="4014216" cy="5010912"/>
          </a:xfrm>
          <a:prstGeom prst="rect">
            <a:avLst/>
          </a:prstGeom>
          <a:ln>
            <a:noFill/>
          </a:ln>
          <a:effectLst>
            <a:softEdge rad="112500"/>
          </a:effectLst>
        </p:spPr>
      </p:pic>
      <p:pic>
        <p:nvPicPr>
          <p:cNvPr id="33798" name="Picture 6" descr="http://dumskaya.net/pics/b1/picturepicture_7514367176218_55526.jpg"/>
          <p:cNvPicPr>
            <a:picLocks noChangeAspect="1" noChangeArrowheads="1"/>
          </p:cNvPicPr>
          <p:nvPr/>
        </p:nvPicPr>
        <p:blipFill>
          <a:blip r:embed="rId4" cstate="print"/>
          <a:srcRect/>
          <a:stretch>
            <a:fillRect/>
          </a:stretch>
        </p:blipFill>
        <p:spPr bwMode="auto">
          <a:xfrm>
            <a:off x="7251192" y="1865376"/>
            <a:ext cx="4940808" cy="4992624"/>
          </a:xfrm>
          <a:prstGeom prst="rect">
            <a:avLst/>
          </a:prstGeom>
          <a:ln>
            <a:noFill/>
          </a:ln>
          <a:effectLst>
            <a:softEdge rad="112500"/>
          </a:effectLst>
        </p:spPr>
      </p:pic>
      <p:pic>
        <p:nvPicPr>
          <p:cNvPr id="33800" name="Picture 8" descr="http://www.haaretz.com/polopoly_fs/1.586707.1398176502!/image/3938793600.gif_gen/derivatives/headline_1434x807/3938793600.gif"/>
          <p:cNvPicPr>
            <a:picLocks noChangeAspect="1" noChangeArrowheads="1"/>
          </p:cNvPicPr>
          <p:nvPr/>
        </p:nvPicPr>
        <p:blipFill>
          <a:blip r:embed="rId5" cstate="print"/>
          <a:srcRect/>
          <a:stretch>
            <a:fillRect/>
          </a:stretch>
        </p:blipFill>
        <p:spPr bwMode="auto">
          <a:xfrm>
            <a:off x="3602736" y="1856232"/>
            <a:ext cx="3977640" cy="5001768"/>
          </a:xfrm>
          <a:prstGeom prst="rect">
            <a:avLst/>
          </a:prstGeom>
          <a:ln>
            <a:noFill/>
          </a:ln>
          <a:effectLst>
            <a:softEdge rad="112500"/>
          </a:effec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98504" y="0"/>
            <a:ext cx="7593495" cy="6858000"/>
          </a:xfrm>
          <a:prstGeom prst="rect">
            <a:avLst/>
          </a:prstGeom>
          <a:ln>
            <a:noFill/>
          </a:ln>
          <a:effectLst>
            <a:softEdge rad="112500"/>
          </a:effectLst>
        </p:spPr>
      </p:pic>
      <p:sp>
        <p:nvSpPr>
          <p:cNvPr id="6" name="Прямоугольник 5"/>
          <p:cNvSpPr/>
          <p:nvPr/>
        </p:nvSpPr>
        <p:spPr>
          <a:xfrm>
            <a:off x="265042" y="131370"/>
            <a:ext cx="6096000" cy="954107"/>
          </a:xfrm>
          <a:prstGeom prst="rect">
            <a:avLst/>
          </a:prstGeom>
        </p:spPr>
        <p:txBody>
          <a:bodyPr>
            <a:spAutoFit/>
          </a:bodyPr>
          <a:lstStyle/>
          <a:p>
            <a:r>
              <a:rPr lang="ru-RU" sz="1400" b="0" i="0" dirty="0" smtClean="0">
                <a:effectLst/>
                <a:latin typeface="Times New Roman" pitchFamily="18" charset="0"/>
                <a:cs typeface="Times New Roman" pitchFamily="18" charset="0"/>
              </a:rPr>
              <a:t>Холокост – коротке слово…</a:t>
            </a:r>
          </a:p>
          <a:p>
            <a:r>
              <a:rPr lang="ru-RU" sz="1400" b="0" i="0" dirty="0" smtClean="0">
                <a:effectLst/>
                <a:latin typeface="Times New Roman" pitchFamily="18" charset="0"/>
                <a:cs typeface="Times New Roman" pitchFamily="18" charset="0"/>
              </a:rPr>
              <a:t> Сіре, мов весняний лід, </a:t>
            </a:r>
          </a:p>
          <a:p>
            <a:r>
              <a:rPr lang="ru-RU" sz="1400" b="0" i="0" dirty="0" smtClean="0">
                <a:effectLst/>
                <a:latin typeface="Times New Roman" pitchFamily="18" charset="0"/>
                <a:cs typeface="Times New Roman" pitchFamily="18" charset="0"/>
              </a:rPr>
              <a:t>Та за ним людської крові</a:t>
            </a:r>
          </a:p>
          <a:p>
            <a:r>
              <a:rPr lang="ru-RU" sz="1400" b="0" i="0" dirty="0" smtClean="0">
                <a:effectLst/>
                <a:latin typeface="Times New Roman" pitchFamily="18" charset="0"/>
                <a:cs typeface="Times New Roman" pitchFamily="18" charset="0"/>
              </a:rPr>
              <a:t> Ріки тягнуться у слід…</a:t>
            </a:r>
            <a:endParaRPr lang="ru-RU" sz="1400" dirty="0">
              <a:latin typeface="Times New Roman" pitchFamily="18" charset="0"/>
              <a:cs typeface="Times New Roman" pitchFamily="18" charset="0"/>
            </a:endParaRPr>
          </a:p>
        </p:txBody>
      </p:sp>
      <p:sp>
        <p:nvSpPr>
          <p:cNvPr id="7" name="Прямоугольник 6"/>
          <p:cNvSpPr/>
          <p:nvPr/>
        </p:nvSpPr>
        <p:spPr>
          <a:xfrm>
            <a:off x="265042" y="1085477"/>
            <a:ext cx="6096000" cy="1815882"/>
          </a:xfrm>
          <a:prstGeom prst="rect">
            <a:avLst/>
          </a:prstGeom>
        </p:spPr>
        <p:txBody>
          <a:bodyPr>
            <a:spAutoFit/>
          </a:bodyPr>
          <a:lstStyle/>
          <a:p>
            <a:r>
              <a:rPr lang="ru-RU" sz="1400" b="0" i="0" dirty="0" smtClean="0">
                <a:effectLst/>
                <a:latin typeface="Times New Roman" pitchFamily="18" charset="0"/>
                <a:cs typeface="Times New Roman" pitchFamily="18" charset="0"/>
              </a:rPr>
              <a:t>«Холо» - то холоднокровність,</a:t>
            </a:r>
          </a:p>
          <a:p>
            <a:r>
              <a:rPr lang="ru-RU" sz="1400" b="0" i="0" dirty="0" smtClean="0">
                <a:effectLst/>
                <a:latin typeface="Times New Roman" pitchFamily="18" charset="0"/>
                <a:cs typeface="Times New Roman" pitchFamily="18" charset="0"/>
              </a:rPr>
              <a:t> «Кост» - то кошти за життя,</a:t>
            </a:r>
          </a:p>
          <a:p>
            <a:r>
              <a:rPr lang="ru-RU" sz="1400" b="0" i="0" dirty="0" smtClean="0">
                <a:effectLst/>
                <a:latin typeface="Times New Roman" pitchFamily="18" charset="0"/>
                <a:cs typeface="Times New Roman" pitchFamily="18" charset="0"/>
              </a:rPr>
              <a:t> До святого бездуховність- </a:t>
            </a:r>
          </a:p>
          <a:p>
            <a:r>
              <a:rPr lang="ru-RU" sz="1400" b="0" i="0" dirty="0" smtClean="0">
                <a:effectLst/>
                <a:latin typeface="Times New Roman" pitchFamily="18" charset="0"/>
                <a:cs typeface="Times New Roman" pitchFamily="18" charset="0"/>
              </a:rPr>
              <a:t>Їм неписана стаття.</a:t>
            </a:r>
          </a:p>
          <a:p>
            <a:r>
              <a:rPr lang="ru-RU" sz="1400" b="0" i="0" dirty="0" smtClean="0">
                <a:effectLst/>
                <a:latin typeface="Times New Roman" pitchFamily="18" charset="0"/>
                <a:cs typeface="Times New Roman" pitchFamily="18" charset="0"/>
              </a:rPr>
              <a:t> Певно, що самі не знали</a:t>
            </a:r>
          </a:p>
          <a:p>
            <a:r>
              <a:rPr lang="ru-RU" sz="1400" b="0" i="0" dirty="0" smtClean="0">
                <a:effectLst/>
                <a:latin typeface="Times New Roman" pitchFamily="18" charset="0"/>
                <a:cs typeface="Times New Roman" pitchFamily="18" charset="0"/>
              </a:rPr>
              <a:t> Ні любові, ні страждань </a:t>
            </a:r>
          </a:p>
          <a:p>
            <a:r>
              <a:rPr lang="ru-RU" sz="1400" b="0" i="0" dirty="0" smtClean="0">
                <a:effectLst/>
                <a:latin typeface="Times New Roman" pitchFamily="18" charset="0"/>
                <a:cs typeface="Times New Roman" pitchFamily="18" charset="0"/>
              </a:rPr>
              <a:t>Наче псів, людей вбивали</a:t>
            </a:r>
          </a:p>
          <a:p>
            <a:r>
              <a:rPr lang="ru-RU" sz="1400" b="0" i="0" dirty="0" smtClean="0">
                <a:effectLst/>
                <a:latin typeface="Times New Roman" pitchFamily="18" charset="0"/>
                <a:cs typeface="Times New Roman" pitchFamily="18" charset="0"/>
              </a:rPr>
              <a:t> І тягли до катувань…</a:t>
            </a:r>
            <a:endParaRPr lang="ru-RU" sz="1400" dirty="0">
              <a:latin typeface="Times New Roman" pitchFamily="18" charset="0"/>
              <a:cs typeface="Times New Roman" pitchFamily="18" charset="0"/>
            </a:endParaRPr>
          </a:p>
        </p:txBody>
      </p:sp>
      <p:sp>
        <p:nvSpPr>
          <p:cNvPr id="8" name="Прямоугольник 7"/>
          <p:cNvSpPr/>
          <p:nvPr/>
        </p:nvSpPr>
        <p:spPr>
          <a:xfrm>
            <a:off x="265042" y="3094575"/>
            <a:ext cx="6096000" cy="3754874"/>
          </a:xfrm>
          <a:prstGeom prst="rect">
            <a:avLst/>
          </a:prstGeom>
        </p:spPr>
        <p:txBody>
          <a:bodyPr>
            <a:spAutoFit/>
          </a:bodyPr>
          <a:lstStyle/>
          <a:p>
            <a:r>
              <a:rPr lang="ru-RU" sz="1400" b="0" i="0" dirty="0" smtClean="0">
                <a:effectLst/>
                <a:latin typeface="Times New Roman" pitchFamily="18" charset="0"/>
                <a:cs typeface="Times New Roman" pitchFamily="18" charset="0"/>
              </a:rPr>
              <a:t>Бачиш попіл під ногами?</a:t>
            </a:r>
          </a:p>
          <a:p>
            <a:r>
              <a:rPr lang="ru-RU" sz="1400" b="0" i="0" dirty="0" smtClean="0">
                <a:effectLst/>
                <a:latin typeface="Times New Roman" pitchFamily="18" charset="0"/>
                <a:cs typeface="Times New Roman" pitchFamily="18" charset="0"/>
              </a:rPr>
              <a:t> Чи свист чути із труби?</a:t>
            </a:r>
          </a:p>
          <a:p>
            <a:r>
              <a:rPr lang="ru-RU" sz="1400" b="0" i="0" dirty="0" smtClean="0">
                <a:effectLst/>
                <a:latin typeface="Times New Roman" pitchFamily="18" charset="0"/>
                <a:cs typeface="Times New Roman" pitchFamily="18" charset="0"/>
              </a:rPr>
              <a:t> Ми стоїм з тобою саме, </a:t>
            </a:r>
          </a:p>
          <a:p>
            <a:r>
              <a:rPr lang="ru-RU" sz="1400" b="0" i="0" dirty="0" smtClean="0">
                <a:effectLst/>
                <a:latin typeface="Times New Roman" pitchFamily="18" charset="0"/>
                <a:cs typeface="Times New Roman" pitchFamily="18" charset="0"/>
              </a:rPr>
              <a:t>Де повинні буть гроби. </a:t>
            </a:r>
          </a:p>
          <a:p>
            <a:r>
              <a:rPr lang="ru-RU" sz="1400" b="0" i="0" dirty="0" smtClean="0">
                <a:effectLst/>
                <a:latin typeface="Times New Roman" pitchFamily="18" charset="0"/>
                <a:cs typeface="Times New Roman" pitchFamily="18" charset="0"/>
              </a:rPr>
              <a:t>Але їм вони не треба,</a:t>
            </a:r>
          </a:p>
          <a:p>
            <a:r>
              <a:rPr lang="ru-RU" sz="1400" b="0" i="0" dirty="0" smtClean="0">
                <a:effectLst/>
                <a:latin typeface="Times New Roman" pitchFamily="18" charset="0"/>
                <a:cs typeface="Times New Roman" pitchFamily="18" charset="0"/>
              </a:rPr>
              <a:t> Їх ховати не будуть: </a:t>
            </a:r>
          </a:p>
          <a:p>
            <a:r>
              <a:rPr lang="ru-RU" sz="1400" b="0" i="0" dirty="0" smtClean="0">
                <a:effectLst/>
                <a:latin typeface="Times New Roman" pitchFamily="18" charset="0"/>
                <a:cs typeface="Times New Roman" pitchFamily="18" charset="0"/>
              </a:rPr>
              <a:t>Когось кинуть просто неба,</a:t>
            </a:r>
          </a:p>
          <a:p>
            <a:r>
              <a:rPr lang="ru-RU" sz="1400" b="0" i="0" dirty="0" smtClean="0">
                <a:effectLst/>
                <a:latin typeface="Times New Roman" pitchFamily="18" charset="0"/>
                <a:cs typeface="Times New Roman" pitchFamily="18" charset="0"/>
              </a:rPr>
              <a:t> Когось – зовсім не знайдуть! </a:t>
            </a:r>
          </a:p>
          <a:p>
            <a:r>
              <a:rPr lang="ru-RU" sz="1400" b="0" i="0" dirty="0" smtClean="0">
                <a:effectLst/>
                <a:latin typeface="Times New Roman" pitchFamily="18" charset="0"/>
                <a:cs typeface="Times New Roman" pitchFamily="18" charset="0"/>
              </a:rPr>
              <a:t>В крематоріях згорілі, </a:t>
            </a:r>
          </a:p>
          <a:p>
            <a:r>
              <a:rPr lang="ru-RU" sz="1400" b="0" i="0" dirty="0" smtClean="0">
                <a:effectLst/>
                <a:latin typeface="Times New Roman" pitchFamily="18" charset="0"/>
                <a:cs typeface="Times New Roman" pitchFamily="18" charset="0"/>
              </a:rPr>
              <a:t>Чи розстріляні в ярах…. </a:t>
            </a:r>
          </a:p>
          <a:p>
            <a:r>
              <a:rPr lang="ru-RU" sz="1400" b="0" i="0" dirty="0" smtClean="0">
                <a:effectLst/>
                <a:latin typeface="Times New Roman" pitchFamily="18" charset="0"/>
                <a:cs typeface="Times New Roman" pitchFamily="18" charset="0"/>
              </a:rPr>
              <a:t>Гірш напевно лиш вцілілим – </a:t>
            </a:r>
          </a:p>
          <a:p>
            <a:r>
              <a:rPr lang="ru-RU" sz="1400" b="0" i="0" dirty="0" smtClean="0">
                <a:effectLst/>
                <a:latin typeface="Times New Roman" pitchFamily="18" charset="0"/>
                <a:cs typeface="Times New Roman" pitchFamily="18" charset="0"/>
              </a:rPr>
              <a:t>Їх вже не відпустить страх. </a:t>
            </a:r>
          </a:p>
          <a:p>
            <a:r>
              <a:rPr lang="ru-RU" sz="1400" b="0" i="0" dirty="0" smtClean="0">
                <a:effectLst/>
                <a:latin typeface="Times New Roman" pitchFamily="18" charset="0"/>
                <a:cs typeface="Times New Roman" pitchFamily="18" charset="0"/>
              </a:rPr>
              <a:t>Як це можна все назвати?</a:t>
            </a:r>
          </a:p>
          <a:p>
            <a:r>
              <a:rPr lang="ru-RU" sz="1400" b="0" i="0" dirty="0" smtClean="0">
                <a:effectLst/>
                <a:latin typeface="Times New Roman" pitchFamily="18" charset="0"/>
                <a:cs typeface="Times New Roman" pitchFamily="18" charset="0"/>
              </a:rPr>
              <a:t> Не трагедія…Це – ЖАХ!</a:t>
            </a:r>
          </a:p>
          <a:p>
            <a:r>
              <a:rPr lang="ru-RU" sz="1400" b="0" i="0" dirty="0" smtClean="0">
                <a:effectLst/>
                <a:latin typeface="Times New Roman" pitchFamily="18" charset="0"/>
                <a:cs typeface="Times New Roman" pitchFamily="18" charset="0"/>
              </a:rPr>
              <a:t> Я не можу більш писати –</a:t>
            </a:r>
          </a:p>
          <a:p>
            <a:r>
              <a:rPr lang="ru-RU" sz="1400" b="0" i="0" dirty="0" smtClean="0">
                <a:effectLst/>
                <a:latin typeface="Times New Roman" pitchFamily="18" charset="0"/>
                <a:cs typeface="Times New Roman" pitchFamily="18" charset="0"/>
              </a:rPr>
              <a:t> В мене </a:t>
            </a:r>
          </a:p>
          <a:p>
            <a:r>
              <a:rPr lang="ru-RU" sz="1400" b="0" i="0" dirty="0" smtClean="0">
                <a:effectLst/>
                <a:latin typeface="Times New Roman" pitchFamily="18" charset="0"/>
                <a:cs typeface="Times New Roman" pitchFamily="18" charset="0"/>
              </a:rPr>
              <a:t> на очах</a:t>
            </a:r>
            <a:endParaRPr lang="ru-RU" sz="1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579341004"/>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110394588"/>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04660" y="118117"/>
            <a:ext cx="6096000" cy="1815882"/>
          </a:xfrm>
          <a:prstGeom prst="rect">
            <a:avLst/>
          </a:prstGeom>
        </p:spPr>
        <p:txBody>
          <a:bodyPr>
            <a:spAutoFit/>
          </a:bodyPr>
          <a:lstStyle/>
          <a:p>
            <a:r>
              <a:rPr lang="ru-RU" sz="2800" b="1" i="0" dirty="0" smtClean="0">
                <a:solidFill>
                  <a:srgbClr val="C00000"/>
                </a:solidFill>
                <a:effectLst/>
                <a:latin typeface="Times New Roman" pitchFamily="18" charset="0"/>
                <a:cs typeface="Times New Roman" pitchFamily="18" charset="0"/>
              </a:rPr>
              <a:t>Голокост в Украї́ні</a:t>
            </a:r>
            <a:r>
              <a:rPr lang="ru-RU" sz="2800" b="0" i="0" dirty="0" smtClean="0">
                <a:solidFill>
                  <a:srgbClr val="C00000"/>
                </a:solidFill>
                <a:effectLst/>
                <a:latin typeface="Times New Roman" pitchFamily="18" charset="0"/>
                <a:cs typeface="Times New Roman" pitchFamily="18" charset="0"/>
              </a:rPr>
              <a:t> — систематичне винищення євреїв на українських територіях, окупованих нацистською Німеччиною в 1941–1944 роках</a:t>
            </a:r>
            <a:endParaRPr lang="ru-RU" sz="2800" dirty="0">
              <a:solidFill>
                <a:srgbClr val="C00000"/>
              </a:solidFill>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06051" y="2143538"/>
            <a:ext cx="6285949" cy="4714462"/>
          </a:xfrm>
          <a:prstGeom prst="rect">
            <a:avLst/>
          </a:prstGeom>
          <a:ln>
            <a:noFill/>
          </a:ln>
          <a:effectLst>
            <a:softEdge rad="112500"/>
          </a:effectLst>
        </p:spPr>
      </p:pic>
    </p:spTree>
    <p:extLst>
      <p:ext uri="{BB962C8B-B14F-4D97-AF65-F5344CB8AC3E}">
        <p14:creationId xmlns="" xmlns:p14="http://schemas.microsoft.com/office/powerpoint/2010/main" val="992071267"/>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25" y="371061"/>
            <a:ext cx="12186349" cy="2120645"/>
          </a:xfrm>
          <a:prstGeom prst="rect">
            <a:avLst/>
          </a:prstGeom>
          <a:noFill/>
        </p:spPr>
        <p:txBody>
          <a:bodyPr wrap="none" rtlCol="0">
            <a:spAutoFit/>
          </a:bodyPr>
          <a:lstStyle/>
          <a:p>
            <a:pPr marL="285750" indent="-285750" algn="just">
              <a:lnSpc>
                <a:spcPct val="150000"/>
              </a:lnSpc>
              <a:buFont typeface="Arial" panose="020B0604020202020204" pitchFamily="34" charset="0"/>
              <a:buChar char="•"/>
            </a:pPr>
            <a:r>
              <a:rPr lang="uk-UA" b="1" dirty="0" smtClean="0">
                <a:solidFill>
                  <a:srgbClr val="C00000"/>
                </a:solidFill>
                <a:latin typeface="Times New Roman" pitchFamily="18" charset="0"/>
                <a:cs typeface="Times New Roman" pitchFamily="18" charset="0"/>
              </a:rPr>
              <a:t>Багато українців ,ризикуючи життям,рятували євреїв відзнищення.Для порятунку євреїв зробила Українська</a:t>
            </a:r>
          </a:p>
          <a:p>
            <a:pPr algn="just">
              <a:lnSpc>
                <a:spcPct val="150000"/>
              </a:lnSpc>
            </a:pPr>
            <a:r>
              <a:rPr lang="uk-UA" b="1" dirty="0" smtClean="0">
                <a:solidFill>
                  <a:srgbClr val="C00000"/>
                </a:solidFill>
                <a:latin typeface="Times New Roman" pitchFamily="18" charset="0"/>
                <a:cs typeface="Times New Roman" pitchFamily="18" charset="0"/>
              </a:rPr>
              <a:t>Греко-католицька церква. Греко-католицькі свяженники вихрещували євреїв,щоб дати їм християнські посвід-</a:t>
            </a:r>
          </a:p>
          <a:p>
            <a:pPr algn="just">
              <a:lnSpc>
                <a:spcPct val="150000"/>
              </a:lnSpc>
            </a:pPr>
            <a:r>
              <a:rPr lang="uk-UA" b="1" dirty="0" smtClean="0">
                <a:solidFill>
                  <a:srgbClr val="C00000"/>
                </a:solidFill>
                <a:latin typeface="Times New Roman" pitchFamily="18" charset="0"/>
                <a:cs typeface="Times New Roman" pitchFamily="18" charset="0"/>
              </a:rPr>
              <a:t>чення.За згодою Шептицького значна кількість євреїв переховувалась у греко-католицьких монастирях і навіть у</a:t>
            </a:r>
          </a:p>
          <a:p>
            <a:pPr algn="just">
              <a:lnSpc>
                <a:spcPct val="150000"/>
              </a:lnSpc>
            </a:pPr>
            <a:r>
              <a:rPr lang="uk-UA" b="1" dirty="0" smtClean="0">
                <a:solidFill>
                  <a:srgbClr val="C00000"/>
                </a:solidFill>
                <a:latin typeface="Times New Roman" pitchFamily="18" charset="0"/>
                <a:cs typeface="Times New Roman" pitchFamily="18" charset="0"/>
              </a:rPr>
              <a:t>Митрополітичній резиденції.</a:t>
            </a:r>
          </a:p>
          <a:p>
            <a:pPr algn="just">
              <a:lnSpc>
                <a:spcPct val="150000"/>
              </a:lnSpc>
            </a:pPr>
            <a:r>
              <a:rPr lang="uk-UA" b="1" dirty="0" smtClean="0">
                <a:solidFill>
                  <a:srgbClr val="C00000"/>
                </a:solidFill>
                <a:latin typeface="Times New Roman" pitchFamily="18" charset="0"/>
                <a:cs typeface="Times New Roman" pitchFamily="18" charset="0"/>
              </a:rPr>
              <a:t>У рятуванні євреїв Шептицькому допомогала сестра Йозифа Вітер ,і рідний брат климент.</a:t>
            </a: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2491578"/>
            <a:ext cx="12192000" cy="4366422"/>
          </a:xfrm>
          <a:prstGeom prst="rect">
            <a:avLst/>
          </a:prstGeom>
          <a:ln>
            <a:noFill/>
          </a:ln>
          <a:effectLst>
            <a:softEdge rad="112500"/>
          </a:effectLst>
        </p:spPr>
      </p:pic>
    </p:spTree>
    <p:extLst>
      <p:ext uri="{BB962C8B-B14F-4D97-AF65-F5344CB8AC3E}">
        <p14:creationId xmlns="" xmlns:p14="http://schemas.microsoft.com/office/powerpoint/2010/main" val="1971309853"/>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48409"/>
            <a:ext cx="6583680" cy="5188238"/>
          </a:xfrm>
          <a:prstGeom prst="rect">
            <a:avLst/>
          </a:prstGeom>
        </p:spPr>
        <p:txBody>
          <a:bodyPr wrap="square">
            <a:spAutoFit/>
          </a:bodyPr>
          <a:lstStyle/>
          <a:p>
            <a:r>
              <a:rPr lang="ru-RU" dirty="0" smtClean="0">
                <a:latin typeface="Times New Roman" pitchFamily="18" charset="0"/>
                <a:cs typeface="Times New Roman" pitchFamily="18" charset="0"/>
              </a:rPr>
              <a:t>Єврейському меморіальному музеєві Яд Вашем та ентузіастам вдалося встановити 2 363 прізвища рятівників-українців, які одержали почесне звання «Праведник народів світу»</a:t>
            </a:r>
          </a:p>
          <a:p>
            <a:r>
              <a:rPr lang="ru-RU" dirty="0" smtClean="0">
                <a:latin typeface="Times New Roman" pitchFamily="18" charset="0"/>
                <a:cs typeface="Times New Roman" pitchFamily="18" charset="0"/>
              </a:rPr>
              <a:t>Відомий випадок, коли в Галичині було страчено 100 українців за те, що вони намагалися порятувати євреїв. Були випадки, коли вся громада села рятувала єврейські родини. Окремі організації, що співпрацювали з німцями, також намагалися допомогти євреям. У листопаді 1941 року Український крайовий комітет у Львові надіслав німецькій владі меморандум з протестом проти організації гетто у Львові. Цим же комітетом був створений українсько-польсько-єврейський координаційний орган для допомоги ув'язненим.</a:t>
            </a:r>
          </a:p>
          <a:p>
            <a:r>
              <a:rPr lang="ru-RU" dirty="0" smtClean="0">
                <a:latin typeface="Times New Roman" pitchFamily="18" charset="0"/>
                <a:cs typeface="Times New Roman" pitchFamily="18" charset="0"/>
              </a:rPr>
              <a:t>Член ОУН-б Іван Равлик, який займався організацією поліції на Львівщині, різко виступав проти єврейських погромі, за що разом з родиною був страчений гестапо. Йому інкримінувалася відмова від співпраці на антипольському та антиєврейському напрямку</a:t>
            </a:r>
            <a:endParaRPr lang="ru-RU" dirty="0">
              <a:latin typeface="Times New Roman" pitchFamily="18" charset="0"/>
              <a:cs typeface="Times New Roman" pitchFamily="18" charset="0"/>
            </a:endParaRPr>
          </a:p>
        </p:txBody>
      </p:sp>
      <p:pic>
        <p:nvPicPr>
          <p:cNvPr id="1026" name="Picture 2" descr="http://oursociety.ru/_nw/2/67495696.jpg"/>
          <p:cNvPicPr>
            <a:picLocks noChangeAspect="1" noChangeArrowheads="1"/>
          </p:cNvPicPr>
          <p:nvPr/>
        </p:nvPicPr>
        <p:blipFill>
          <a:blip r:embed="rId2" cstate="print"/>
          <a:srcRect/>
          <a:stretch>
            <a:fillRect/>
          </a:stretch>
        </p:blipFill>
        <p:spPr bwMode="auto">
          <a:xfrm>
            <a:off x="6547104" y="0"/>
            <a:ext cx="6429807" cy="6858000"/>
          </a:xfrm>
          <a:prstGeom prst="rect">
            <a:avLst/>
          </a:prstGeom>
          <a:noFill/>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0945" y="207818"/>
            <a:ext cx="3293915" cy="584775"/>
          </a:xfrm>
          <a:prstGeom prst="rect">
            <a:avLst/>
          </a:prstGeom>
          <a:noFill/>
        </p:spPr>
        <p:txBody>
          <a:bodyPr wrap="none" rtlCol="0">
            <a:spAutoFit/>
          </a:bodyPr>
          <a:lstStyle/>
          <a:p>
            <a:r>
              <a:rPr lang="uk-UA" sz="3200" dirty="0" smtClean="0">
                <a:latin typeface="Times New Roman" pitchFamily="18" charset="0"/>
                <a:cs typeface="Times New Roman" pitchFamily="18" charset="0"/>
              </a:rPr>
              <a:t>На Миколаївщині</a:t>
            </a:r>
            <a:endParaRPr lang="ru-RU" sz="3200" dirty="0">
              <a:latin typeface="Times New Roman" pitchFamily="18" charset="0"/>
              <a:cs typeface="Times New Roman" pitchFamily="18" charset="0"/>
            </a:endParaRPr>
          </a:p>
        </p:txBody>
      </p:sp>
      <p:sp>
        <p:nvSpPr>
          <p:cNvPr id="4" name="TextBox 3"/>
          <p:cNvSpPr txBox="1"/>
          <p:nvPr/>
        </p:nvSpPr>
        <p:spPr>
          <a:xfrm>
            <a:off x="221673" y="1094509"/>
            <a:ext cx="11443854" cy="2585323"/>
          </a:xfrm>
          <a:prstGeom prst="rect">
            <a:avLst/>
          </a:prstGeom>
          <a:noFill/>
        </p:spPr>
        <p:txBody>
          <a:bodyPr wrap="square" rtlCol="0">
            <a:spAutoFit/>
          </a:bodyPr>
          <a:lstStyle/>
          <a:p>
            <a:pPr marL="285750" indent="-285750">
              <a:buFont typeface="Arial" panose="020B0604020202020204" pitchFamily="34" charset="0"/>
              <a:buChar char="•"/>
            </a:pPr>
            <a:r>
              <a:rPr lang="uk-UA" b="1" dirty="0" smtClean="0">
                <a:latin typeface="Times New Roman" pitchFamily="18" charset="0"/>
                <a:cs typeface="Times New Roman" pitchFamily="18" charset="0"/>
              </a:rPr>
              <a:t>14 вересня 1941 року німецьким командуванням оприлюднено наказ про те,що всім євреям міста слід з'явитися  16 вересня для реєстрації з документами,грошами,цінностями.</a:t>
            </a:r>
          </a:p>
          <a:p>
            <a:pPr marL="285750" indent="-285750">
              <a:buFont typeface="Arial" panose="020B0604020202020204" pitchFamily="34" charset="0"/>
              <a:buChar char="•"/>
            </a:pPr>
            <a:r>
              <a:rPr lang="uk-UA" b="1" dirty="0" smtClean="0">
                <a:latin typeface="Times New Roman" pitchFamily="18" charset="0"/>
                <a:cs typeface="Times New Roman" pitchFamily="18" charset="0"/>
              </a:rPr>
              <a:t>«СД за минулий тиждень стратила 230 євреїв,що не зявилися на реєстрацію і закликали все населення Миколаєва не підкорятися німецьким військовим органам»</a:t>
            </a:r>
          </a:p>
          <a:p>
            <a:pPr marL="285750" indent="-285750">
              <a:buFont typeface="Arial" panose="020B0604020202020204" pitchFamily="34" charset="0"/>
              <a:buChar char="•"/>
            </a:pPr>
            <a:r>
              <a:rPr lang="uk-UA" b="1" dirty="0" smtClean="0">
                <a:latin typeface="Times New Roman" pitchFamily="18" charset="0"/>
                <a:cs typeface="Times New Roman" pitchFamily="18" charset="0"/>
              </a:rPr>
              <a:t>Щодня євреїв ,які утримувалися на кладовищі,водили до криниці,щоб вони могли набрати води.Цим скористалися кілька підлітків-жителів селища Водопій. Хлопці відводили увагу охорони, даючи можливість сховатися кільком в'язним євреям. Імена підлітків :Ф. Бондар,М.Буртиш, А.Горовенко, М.Цербина</a:t>
            </a:r>
          </a:p>
          <a:p>
            <a:pPr marL="285750" indent="-285750">
              <a:buFont typeface="Arial" panose="020B0604020202020204" pitchFamily="34" charset="0"/>
              <a:buChar char="•"/>
            </a:pPr>
            <a:endParaRPr lang="ru-RU" dirty="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42033" y="3182112"/>
            <a:ext cx="8611359" cy="3675888"/>
          </a:xfrm>
          <a:prstGeom prst="rect">
            <a:avLst/>
          </a:prstGeom>
          <a:ln>
            <a:noFill/>
          </a:ln>
          <a:effectLst>
            <a:softEdge rad="112500"/>
          </a:effectLst>
        </p:spPr>
      </p:pic>
    </p:spTree>
    <p:extLst>
      <p:ext uri="{BB962C8B-B14F-4D97-AF65-F5344CB8AC3E}">
        <p14:creationId xmlns="" xmlns:p14="http://schemas.microsoft.com/office/powerpoint/2010/main" val="2345861273"/>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992037"/>
            <a:ext cx="12192000" cy="4401205"/>
          </a:xfrm>
          <a:prstGeom prst="rect">
            <a:avLst/>
          </a:prstGeom>
        </p:spPr>
        <p:txBody>
          <a:bodyPr wrap="square">
            <a:spAutoFit/>
          </a:bodyPr>
          <a:lstStyle/>
          <a:p>
            <a:pPr>
              <a:buFont typeface="Arial" pitchFamily="34" charset="0"/>
              <a:buChar char="•"/>
            </a:pPr>
            <a:r>
              <a:rPr lang="ru-RU" sz="2000" dirty="0" smtClean="0">
                <a:latin typeface="Times New Roman" pitchFamily="18" charset="0"/>
                <a:cs typeface="Times New Roman" pitchFamily="18" charset="0"/>
              </a:rPr>
              <a:t>Знищення єврейського населення, яке направлялося в Миколаївську область з інших регіонів України, відбувалося і в інших районах Миколаївської області. В січні 1942 року на території Прибужанівської сільради, Вознесенський район, було пригнано 750 євреїв – старих, немічних людей, дітей та жінок з Одеси. Їх грабували, над ними знущалися, а 7 березня 1942 року зігнали місцеве населення, змусили везти займистий матеріал – солому, хмиз, керосин. Із цих матеріалів у балці склали величезне багаття і всіх нещасних підводили до балки, розстрілювали і кидали в полум’я. Так по- звірячому було вбито всіх 750 осіб. Від горіння людських тіл протягом декількох діб стояв нестерпний сморід. Оперативною командою був розроблений план доставки людей у Богданівку до місць страти за певними маршрутами. Колони приречених на загибель, від півтори до п’яти тисяч чоловік кожна. Знесилених людей охорона вела до місця страти аж двадцять три дні. У селі Врадіївкана території районної лікарні та МТС були створені  173 табори, куди звозили євреїв з інших регіонів. Ночами їх розстрілювали на березі р. Кодими . У таборах людей використовували на різних тяжких роботах, не забезпечуючи їх відповідним харчуванням. Як ми бачимо, на території Миколаївщини відбувалося методичне і організоване знищення євреїв. За чотири роки було знищено 23 тис. євреїв, із них 15 тис. місцевого населення</a:t>
            </a:r>
            <a:endParaRPr lang="ru-RU" sz="2000" dirty="0">
              <a:latin typeface="Times New Roman" pitchFamily="18" charset="0"/>
              <a:cs typeface="Times New Roman" pitchFamily="18"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http://www.kaniv.net/gal/2/8616.jpg"/>
          <p:cNvPicPr>
            <a:picLocks noChangeAspect="1" noChangeArrowheads="1"/>
          </p:cNvPicPr>
          <p:nvPr/>
        </p:nvPicPr>
        <p:blipFill>
          <a:blip r:embed="rId2" cstate="print"/>
          <a:srcRect/>
          <a:stretch>
            <a:fillRect/>
          </a:stretch>
        </p:blipFill>
        <p:spPr bwMode="auto">
          <a:xfrm>
            <a:off x="-1" y="0"/>
            <a:ext cx="4837177" cy="2048256"/>
          </a:xfrm>
          <a:prstGeom prst="rect">
            <a:avLst/>
          </a:prstGeom>
          <a:ln>
            <a:noFill/>
          </a:ln>
          <a:effectLst>
            <a:softEdge rad="112500"/>
          </a:effectLst>
        </p:spPr>
      </p:pic>
      <p:pic>
        <p:nvPicPr>
          <p:cNvPr id="32775" name="Picture 7" descr="http://erkivcinvo.ucoz.ua/Golodomor/DSC08131.jpg"/>
          <p:cNvPicPr>
            <a:picLocks noChangeAspect="1" noChangeArrowheads="1"/>
          </p:cNvPicPr>
          <p:nvPr/>
        </p:nvPicPr>
        <p:blipFill>
          <a:blip r:embed="rId3" cstate="print"/>
          <a:srcRect/>
          <a:stretch>
            <a:fillRect/>
          </a:stretch>
        </p:blipFill>
        <p:spPr bwMode="auto">
          <a:xfrm>
            <a:off x="4937760" y="2103120"/>
            <a:ext cx="7254240" cy="4754880"/>
          </a:xfrm>
          <a:prstGeom prst="rect">
            <a:avLst/>
          </a:prstGeom>
          <a:ln>
            <a:noFill/>
          </a:ln>
          <a:effectLst>
            <a:softEdge rad="112500"/>
          </a:effectLst>
        </p:spPr>
      </p:pic>
      <p:pic>
        <p:nvPicPr>
          <p:cNvPr id="32777" name="Picture 9" descr="http://storage2.peteava.ro/serve/thumbnail/126342/resize"/>
          <p:cNvPicPr>
            <a:picLocks noChangeAspect="1" noChangeArrowheads="1"/>
          </p:cNvPicPr>
          <p:nvPr/>
        </p:nvPicPr>
        <p:blipFill>
          <a:blip r:embed="rId4" cstate="print"/>
          <a:srcRect/>
          <a:stretch>
            <a:fillRect/>
          </a:stretch>
        </p:blipFill>
        <p:spPr bwMode="auto">
          <a:xfrm>
            <a:off x="0" y="2090928"/>
            <a:ext cx="4928616" cy="3019425"/>
          </a:xfrm>
          <a:prstGeom prst="rect">
            <a:avLst/>
          </a:prstGeom>
          <a:ln>
            <a:noFill/>
          </a:ln>
          <a:effectLst>
            <a:softEdge rad="112500"/>
          </a:effectLst>
        </p:spPr>
      </p:pic>
      <p:pic>
        <p:nvPicPr>
          <p:cNvPr id="32779" name="Picture 11" descr="http://ic.pics.livejournal.com/x_files_101/65599660/45647/45647_original.jpg"/>
          <p:cNvPicPr>
            <a:picLocks noChangeAspect="1" noChangeArrowheads="1"/>
          </p:cNvPicPr>
          <p:nvPr/>
        </p:nvPicPr>
        <p:blipFill>
          <a:blip r:embed="rId5" cstate="print"/>
          <a:srcRect/>
          <a:stretch>
            <a:fillRect/>
          </a:stretch>
        </p:blipFill>
        <p:spPr bwMode="auto">
          <a:xfrm>
            <a:off x="4864608" y="0"/>
            <a:ext cx="7327392" cy="2743200"/>
          </a:xfrm>
          <a:prstGeom prst="rect">
            <a:avLst/>
          </a:prstGeom>
          <a:ln>
            <a:noFill/>
          </a:ln>
          <a:effectLst>
            <a:softEdge rad="112500"/>
          </a:effectLst>
        </p:spPr>
      </p:pic>
      <p:pic>
        <p:nvPicPr>
          <p:cNvPr id="32783" name="Picture 15" descr="http://on2.docdat.com/tw_files2/urls_113/16/d-15978/7z-docs/1_html_421373c5.jpg"/>
          <p:cNvPicPr>
            <a:picLocks noChangeAspect="1" noChangeArrowheads="1"/>
          </p:cNvPicPr>
          <p:nvPr/>
        </p:nvPicPr>
        <p:blipFill>
          <a:blip r:embed="rId6" cstate="print"/>
          <a:srcRect/>
          <a:stretch>
            <a:fillRect/>
          </a:stretch>
        </p:blipFill>
        <p:spPr bwMode="auto">
          <a:xfrm>
            <a:off x="1" y="4681728"/>
            <a:ext cx="4956048" cy="2176272"/>
          </a:xfrm>
          <a:prstGeom prst="rect">
            <a:avLst/>
          </a:prstGeom>
          <a:ln>
            <a:noFill/>
          </a:ln>
          <a:effectLst>
            <a:softEdge rad="112500"/>
          </a:effectLst>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65" y="159026"/>
            <a:ext cx="11648661" cy="2062103"/>
          </a:xfrm>
          <a:prstGeom prst="rect">
            <a:avLst/>
          </a:prstGeom>
          <a:noFill/>
        </p:spPr>
        <p:txBody>
          <a:bodyPr wrap="square" rtlCol="0">
            <a:spAutoFit/>
          </a:bodyPr>
          <a:lstStyle/>
          <a:p>
            <a:pPr marL="457200" indent="-457200">
              <a:buFont typeface="Arial" panose="020B0604020202020204" pitchFamily="34" charset="0"/>
              <a:buChar char="•"/>
            </a:pPr>
            <a:r>
              <a:rPr lang="uk-UA" sz="3200" dirty="0" smtClean="0">
                <a:latin typeface="Times New Roman" pitchFamily="18" charset="0"/>
                <a:cs typeface="Times New Roman" pitchFamily="18" charset="0"/>
              </a:rPr>
              <a:t>У повоєнний період по всій Європі велися пошуки людей,що рятували євреїв від нацистського терору.Уряд Ізраїлю присвоїв їм звання «Праведників народів світу»,що є однією з найбільш почесних міжнародних відзнак у світію</a:t>
            </a:r>
            <a:endParaRPr lang="ru-RU" sz="3200"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27275" y="2725228"/>
            <a:ext cx="6866626" cy="3862477"/>
          </a:xfrm>
          <a:prstGeom prst="rect">
            <a:avLst/>
          </a:prstGeom>
          <a:ln>
            <a:noFill/>
          </a:ln>
          <a:effectLst>
            <a:softEdge rad="112500"/>
          </a:effectLst>
        </p:spPr>
      </p:pic>
    </p:spTree>
    <p:extLst>
      <p:ext uri="{BB962C8B-B14F-4D97-AF65-F5344CB8AC3E}">
        <p14:creationId xmlns="" xmlns:p14="http://schemas.microsoft.com/office/powerpoint/2010/main" val="3174406452"/>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741426" cy="1200329"/>
          </a:xfrm>
          <a:prstGeom prst="rect">
            <a:avLst/>
          </a:prstGeom>
          <a:noFill/>
        </p:spPr>
        <p:txBody>
          <a:bodyPr wrap="square" rtlCol="0">
            <a:spAutoFit/>
          </a:bodyPr>
          <a:lstStyle/>
          <a:p>
            <a:r>
              <a:rPr lang="uk-UA" dirty="0" smtClean="0">
                <a:latin typeface="Times New Roman" pitchFamily="18" charset="0"/>
                <a:cs typeface="Times New Roman" pitchFamily="18" charset="0"/>
              </a:rPr>
              <a:t>Про страшні знущання над євреями свідчить лист голови Федерації єврейських громад Румунії,адресований міністру внутрішніх справ Румунії від 14 жовтня 1943 року. В ньому йшлося таке6»Нещодавно 1000 євреїв з повіту Голта були вислані до Акмечетки на річці Буг,де в наявності лише 60 будинкі,де нема ні води,ні квартир,тому вони змущені жити у трьох свинарниках.Внаслідок нестачі житла,відсутності опалення,води,їжі та одягу 960 з 1000 померли» </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729118"/>
            <a:ext cx="9223513" cy="5128881"/>
          </a:xfrm>
          <a:prstGeom prst="rect">
            <a:avLst/>
          </a:prstGeom>
          <a:ln>
            <a:noFill/>
          </a:ln>
          <a:effectLst>
            <a:softEdge rad="112500"/>
          </a:effectLst>
        </p:spPr>
      </p:pic>
    </p:spTree>
    <p:extLst>
      <p:ext uri="{BB962C8B-B14F-4D97-AF65-F5344CB8AC3E}">
        <p14:creationId xmlns="" xmlns:p14="http://schemas.microsoft.com/office/powerpoint/2010/main" val="515037295"/>
      </p:ext>
    </p:extLst>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рифель">
  <a:themeElements>
    <a:clrScheme name="Грифель">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Грифель">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ифель">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FF747C5C-A8E8-4833-9E55-3D08FE4E487A}"/>
    </a:ext>
  </a:extLst>
</a:theme>
</file>

<file path=docProps/app.xml><?xml version="1.0" encoding="utf-8"?>
<Properties xmlns="http://schemas.openxmlformats.org/officeDocument/2006/extended-properties" xmlns:vt="http://schemas.openxmlformats.org/officeDocument/2006/docPropsVTypes">
  <Template>Грифель</Template>
  <TotalTime>116</TotalTime>
  <Words>761</Words>
  <Application>Microsoft Office PowerPoint</Application>
  <PresentationFormat>Произвольный</PresentationFormat>
  <Paragraphs>51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Грифель</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Вчитель</cp:lastModifiedBy>
  <cp:revision>14</cp:revision>
  <dcterms:created xsi:type="dcterms:W3CDTF">2016-03-31T15:42:00Z</dcterms:created>
  <dcterms:modified xsi:type="dcterms:W3CDTF">2016-04-01T07:32:11Z</dcterms:modified>
</cp:coreProperties>
</file>