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46" autoAdjust="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5B2D-F352-402F-AAEA-13EA67CB224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0E487-D2F3-4AB3-BE1C-481E8B373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2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E487-D2F3-4AB3-BE1C-481E8B3733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8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9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059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8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80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3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2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4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6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4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8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9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5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7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35B50-4582-4E92-BB67-E7041703EBF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FCB901-B36D-42BF-9E79-EAD1C4312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0%BE%D0%BB%D0%BE%D0%BA%D0%BE%D1%81%D1%82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%D0%9D%D1%96%D0%B4%D0%B5%D1%80%D0%BB%D0%B0%D0%BD%D0%B4%D1%81%D1%8C%D0%BA%D0%B8%D0%B9_%D0%B4%D0%B5%D1%80%D0%B6%D0%B0%D0%B2%D0%BD%D0%B8%D0%B9_%D1%96%D0%BD%D1%81%D1%82%D0%B8%D1%82%D1%83%D1%82_%D0%B2%D1%96%D0%B9%D1%81%D1%8C%D0%BA%D0%BE%D0%B2%D0%BE%D1%97_%D0%B4%D0%BE%D0%BA%D1%83%D0%BC%D0%B5%D0%BD%D1%82%D0%B0%D1%86%D1%96%D1%97&amp;action=edit&amp;redlink=1" TargetMode="External"/><Relationship Id="rId5" Type="http://schemas.openxmlformats.org/officeDocument/2006/relationships/hyperlink" Target="https://uk.wikipedia.org/wiki/1980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6" y="360341"/>
            <a:ext cx="6408712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7200800" cy="1224136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Геноцид очима дітей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2748" y="4739137"/>
            <a:ext cx="5825202" cy="2276872"/>
          </a:xfrm>
        </p:spPr>
        <p:txBody>
          <a:bodyPr/>
          <a:lstStyle/>
          <a:p>
            <a:r>
              <a:rPr lang="uk-UA" dirty="0" smtClean="0"/>
              <a:t>Робота</a:t>
            </a:r>
            <a:r>
              <a:rPr lang="uk-UA" dirty="0"/>
              <a:t> </a:t>
            </a:r>
            <a:r>
              <a:rPr lang="uk-UA" dirty="0" smtClean="0"/>
              <a:t>учениці 10 класу</a:t>
            </a:r>
            <a:br>
              <a:rPr lang="uk-UA" dirty="0" smtClean="0"/>
            </a:br>
            <a:r>
              <a:rPr lang="uk-UA" dirty="0" smtClean="0"/>
              <a:t>Миколаївського морського ліцею </a:t>
            </a:r>
            <a:r>
              <a:rPr lang="en-US" dirty="0" smtClean="0"/>
              <a:t>                                 </a:t>
            </a:r>
            <a:r>
              <a:rPr lang="uk-UA" dirty="0" smtClean="0"/>
              <a:t>ім. проф. М. Александрова</a:t>
            </a:r>
            <a:br>
              <a:rPr lang="uk-UA" dirty="0" smtClean="0"/>
            </a:br>
            <a:r>
              <a:rPr lang="uk-UA" dirty="0" smtClean="0"/>
              <a:t>Новицької Вероніки</a:t>
            </a:r>
            <a:r>
              <a:rPr lang="en-US" dirty="0" smtClean="0"/>
              <a:t> </a:t>
            </a:r>
            <a:r>
              <a:rPr lang="uk-UA" dirty="0" smtClean="0"/>
              <a:t>Олексіївни</a:t>
            </a:r>
            <a:br>
              <a:rPr lang="uk-UA" dirty="0" smtClean="0"/>
            </a:br>
            <a:r>
              <a:rPr lang="uk-UA" dirty="0" smtClean="0"/>
              <a:t>Керівник: Соколова Олена Павлівна                        (вчитель історії)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9578" y="128882"/>
            <a:ext cx="6504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Всеукраїнський комплексний інтерактивний конкурс</a:t>
            </a:r>
          </a:p>
          <a:p>
            <a:pPr algn="ctr"/>
            <a:r>
              <a:rPr lang="uk-UA" dirty="0" smtClean="0"/>
              <a:t>«Історик-Юніор 2016»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780568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«Геноцид як феномен ХХ </a:t>
            </a:r>
            <a:r>
              <a:rPr lang="uk-UA" b="1" dirty="0" smtClean="0"/>
              <a:t>сторіччя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8000"/>
            <a:ext cx="6447501" cy="1320800"/>
          </a:xfrm>
        </p:spPr>
        <p:txBody>
          <a:bodyPr/>
          <a:lstStyle/>
          <a:p>
            <a:pPr algn="ctr"/>
            <a:r>
              <a:rPr lang="uk-UA" dirty="0" smtClean="0"/>
              <a:t>Щоденник Анни Франк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340768"/>
            <a:ext cx="4111694" cy="388077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uk-UA" sz="2000" b="1" dirty="0" smtClean="0"/>
              <a:t>Запис 19 листопада 1942: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i="1" dirty="0" smtClean="0"/>
              <a:t>«Німці дзвонять у кожні двері і запитують чи не живуть в будинку євреї ... Увечері коли темно, я бачу колони людей з плачучими дітьми. Вони йдуть і йдуть, обсипані ударами і стусанами, які майже збивають їх з ніг. Нікого не залишилося-старі, діти, вагітні жінки, хворі - всі рушили в цей смертельний похід. »</a:t>
            </a:r>
            <a:br>
              <a:rPr lang="uk-UA" sz="2000" b="1" i="1" dirty="0" smtClean="0"/>
            </a:br>
            <a:endParaRPr lang="uk-UA" sz="2000" b="1" i="1" dirty="0"/>
          </a:p>
        </p:txBody>
      </p:sp>
      <p:pic>
        <p:nvPicPr>
          <p:cNvPr id="20482" name="Picture 2" descr="AnneFrankSchool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02433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764704"/>
            <a:ext cx="4320480" cy="338437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Її історія та щоденник стали прикладом  поневірянь жертв </a:t>
            </a:r>
            <a:r>
              <a:rPr lang="uk-UA" sz="2400" dirty="0" smtClean="0">
                <a:hlinkClick r:id="rId3" tooltip="Голокост"/>
              </a:rPr>
              <a:t>Голокосту</a:t>
            </a:r>
            <a:r>
              <a:rPr lang="uk-UA" sz="2400" dirty="0" smtClean="0"/>
              <a:t>. Переживання, занотовані у її щоденнику, говорять більш ніж сама статистика мільйонних жертв трагедії, адже ближчі вони для підліткового  розуміння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20688"/>
            <a:ext cx="3042855" cy="3881437"/>
          </a:xfrm>
        </p:spPr>
      </p:pic>
      <p:sp>
        <p:nvSpPr>
          <p:cNvPr id="5" name="TextBox 4"/>
          <p:cNvSpPr txBox="1"/>
          <p:nvPr/>
        </p:nvSpPr>
        <p:spPr>
          <a:xfrm>
            <a:off x="540141" y="505290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</a:t>
            </a:r>
            <a:r>
              <a:rPr lang="uk-UA" dirty="0" err="1" smtClean="0"/>
              <a:t>листопаді</a:t>
            </a:r>
            <a:r>
              <a:rPr lang="uk-UA" dirty="0" smtClean="0"/>
              <a:t> </a:t>
            </a:r>
            <a:r>
              <a:rPr lang="uk-UA" dirty="0" smtClean="0">
                <a:hlinkClick r:id="rId5" tooltip="1980"/>
              </a:rPr>
              <a:t>1980</a:t>
            </a:r>
            <a:r>
              <a:rPr lang="uk-UA" dirty="0" smtClean="0"/>
              <a:t> року всі папери Анни Франк відповідно до заповіту Отто Франка були передані в </a:t>
            </a:r>
            <a:r>
              <a:rPr lang="uk-UA" dirty="0" smtClean="0">
                <a:solidFill>
                  <a:srgbClr val="00B0F0"/>
                </a:solidFill>
                <a:hlinkClick r:id="rId6" tooltip="Нідерландський державний інститут військової документації (ще не написана)"/>
              </a:rPr>
              <a:t>Нідерландський державний інститут військової документації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4397380"/>
            <a:ext cx="3168352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96752"/>
            <a:ext cx="3823662" cy="3764491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Президент Нельсон </a:t>
            </a:r>
            <a:r>
              <a:rPr lang="uk-UA" sz="2400" b="1" i="1" dirty="0" err="1" smtClean="0"/>
              <a:t>Мандела</a:t>
            </a:r>
            <a:r>
              <a:rPr lang="uk-UA" sz="2400" b="1" i="1" dirty="0" smtClean="0"/>
              <a:t> під час відкриття виставки “Світ Анни Франк” в Південній Африці:</a:t>
            </a:r>
            <a:br>
              <a:rPr lang="uk-UA" sz="2400" b="1" i="1" dirty="0" smtClean="0"/>
            </a:br>
            <a:r>
              <a:rPr lang="uk-UA" sz="2400" b="1" i="1" dirty="0" smtClean="0"/>
              <a:t>“Багато з нас читали щоденник Анни Франк в тюрмі на Роббен-Айленд, і ця книга вселяла в нас мужність та рішучість.”</a:t>
            </a:r>
            <a:endParaRPr lang="ru-RU" sz="2400" b="1" i="1" dirty="0"/>
          </a:p>
        </p:txBody>
      </p:sp>
      <p:pic>
        <p:nvPicPr>
          <p:cNvPr id="27650" name="Picture 2" descr="Nelson Mandela-2008 (edi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81642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447501" cy="1320800"/>
          </a:xfrm>
        </p:spPr>
        <p:txBody>
          <a:bodyPr/>
          <a:lstStyle/>
          <a:p>
            <a:pPr algn="ctr"/>
            <a:r>
              <a:rPr lang="uk-UA" dirty="0" smtClean="0"/>
              <a:t>Вони пережили Голокост…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340768"/>
            <a:ext cx="5004048" cy="5040560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Більшість людей з тих, що пережили голокост й досі не розуміють чому саме вони.</a:t>
            </a:r>
          </a:p>
          <a:p>
            <a:endParaRPr lang="uk-UA" sz="2400" b="1" i="1" dirty="0" smtClean="0"/>
          </a:p>
          <a:p>
            <a:r>
              <a:rPr lang="uk-UA" sz="2400" b="1" i="1" dirty="0" smtClean="0"/>
              <a:t>Багато так і не змогли повернутися до звичайного життя.</a:t>
            </a:r>
          </a:p>
          <a:p>
            <a:pPr marL="0" indent="0">
              <a:buNone/>
            </a:pPr>
            <a:endParaRPr lang="uk-UA" sz="2400" b="1" i="1" dirty="0" smtClean="0"/>
          </a:p>
          <a:p>
            <a:r>
              <a:rPr lang="uk-UA" sz="2400" b="1" i="1" dirty="0" smtClean="0"/>
              <a:t>Але є люди, які вдячні долі за те, що в них з</a:t>
            </a:r>
            <a:r>
              <a:rPr lang="en-US" sz="2400" b="1" i="1" dirty="0" smtClean="0"/>
              <a:t>’</a:t>
            </a:r>
            <a:r>
              <a:rPr lang="ru-RU" sz="2400" b="1" i="1" dirty="0" err="1" smtClean="0"/>
              <a:t>явився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ще</a:t>
            </a:r>
            <a:r>
              <a:rPr lang="ru-RU" sz="2400" b="1" i="1" dirty="0" smtClean="0"/>
              <a:t> один шанс </a:t>
            </a:r>
            <a:r>
              <a:rPr lang="uk-UA" sz="2400" b="1" i="1" dirty="0" smtClean="0"/>
              <a:t>прожити своє життя.</a:t>
            </a:r>
            <a:endParaRPr lang="uk-UA" sz="2400" b="1" i="1" dirty="0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067944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х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882" y="0"/>
            <a:ext cx="9169881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p.vk.me/c633525/v633525950/1a69/SBaFhVvAV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42542"/>
            <a:ext cx="4248472" cy="5404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1607443"/>
            <a:ext cx="4499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Автор </a:t>
            </a:r>
            <a:r>
              <a:rPr lang="ru-RU" sz="2800" dirty="0" smtClean="0"/>
              <a:t>проекту</a:t>
            </a:r>
            <a:r>
              <a:rPr lang="en-US" sz="2800" dirty="0" smtClean="0"/>
              <a:t> </a:t>
            </a:r>
            <a:endParaRPr lang="uk-UA" sz="2800" dirty="0" smtClean="0"/>
          </a:p>
          <a:p>
            <a:pPr algn="ctr"/>
            <a:r>
              <a:rPr lang="uk-UA" sz="2800" dirty="0" smtClean="0"/>
              <a:t>Новицька Вероніка Олексіївна,</a:t>
            </a:r>
          </a:p>
          <a:p>
            <a:pPr algn="ctr"/>
            <a:r>
              <a:rPr lang="uk-UA" sz="2800" dirty="0" smtClean="0"/>
              <a:t>учениця</a:t>
            </a:r>
            <a:r>
              <a:rPr lang="ru-RU" sz="2800" dirty="0" smtClean="0"/>
              <a:t> </a:t>
            </a:r>
            <a:r>
              <a:rPr lang="uk-UA" sz="2800" dirty="0" smtClean="0"/>
              <a:t>Миколаївського морського ліцею</a:t>
            </a:r>
          </a:p>
          <a:p>
            <a:pPr algn="ctr"/>
            <a:r>
              <a:rPr lang="uk-UA" sz="2800" dirty="0" smtClean="0"/>
              <a:t> імені  проф.</a:t>
            </a:r>
          </a:p>
          <a:p>
            <a:pPr algn="ctr"/>
            <a:r>
              <a:rPr lang="uk-UA" sz="2800" dirty="0" smtClean="0"/>
              <a:t> М. Александрова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447501" cy="1320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Мета: </a:t>
            </a:r>
            <a:br>
              <a:rPr lang="uk-UA" dirty="0" smtClean="0"/>
            </a:br>
            <a:r>
              <a:rPr lang="uk-UA" dirty="0" smtClean="0"/>
              <a:t>Дослідити тему геноциду і дати відповіді на питання: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SzPct val="90000"/>
              <a:buFont typeface="Wingdings" pitchFamily="2" charset="2"/>
              <a:buChar char="G"/>
            </a:pPr>
            <a:r>
              <a:rPr lang="uk-UA" dirty="0" smtClean="0"/>
              <a:t> </a:t>
            </a:r>
            <a:r>
              <a:rPr lang="uk-UA" sz="2400" dirty="0" smtClean="0"/>
              <a:t>Чи ставали діти жертвами геноциду?</a:t>
            </a:r>
          </a:p>
          <a:p>
            <a:pPr>
              <a:buClr>
                <a:srgbClr val="FFFF00"/>
              </a:buClr>
              <a:buSzPct val="90000"/>
              <a:buFont typeface="Wingdings" pitchFamily="2" charset="2"/>
              <a:buChar char="G"/>
            </a:pPr>
            <a:r>
              <a:rPr lang="uk-UA" sz="2400" dirty="0" smtClean="0"/>
              <a:t>Чи розуміли діти що відбувалося? Як вони це сприймали?</a:t>
            </a:r>
          </a:p>
          <a:p>
            <a:pPr>
              <a:buClr>
                <a:srgbClr val="FFFF00"/>
              </a:buClr>
              <a:buSzPct val="90000"/>
              <a:buFont typeface="Wingdings" pitchFamily="2" charset="2"/>
              <a:buChar char="G"/>
            </a:pPr>
            <a:r>
              <a:rPr lang="uk-UA" sz="2400" dirty="0" smtClean="0"/>
              <a:t>Чи може голос дитини вплинути на політику глав держав щодо відношення до геноциду?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476672"/>
            <a:ext cx="4896544" cy="5256584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Голубь летит, голубь летит – белый.</a:t>
            </a:r>
            <a:br>
              <a:rPr lang="ru-RU" sz="2400" i="1" dirty="0" smtClean="0"/>
            </a:br>
            <a:r>
              <a:rPr lang="ru-RU" sz="2400" i="1" dirty="0" smtClean="0"/>
              <a:t>  Черный за ним ястреб летит в гневе.</a:t>
            </a:r>
            <a:br>
              <a:rPr lang="ru-RU" sz="2400" i="1" dirty="0" smtClean="0"/>
            </a:br>
            <a:r>
              <a:rPr lang="ru-RU" sz="2400" i="1" dirty="0" smtClean="0"/>
              <a:t>Мама, спаси, чудо со мной сделай,</a:t>
            </a:r>
            <a:br>
              <a:rPr lang="ru-RU" sz="2400" i="1" dirty="0" smtClean="0"/>
            </a:br>
            <a:r>
              <a:rPr lang="ru-RU" sz="2400" i="1" dirty="0" smtClean="0"/>
              <a:t>Сделай меня каплей дождя в небе!</a:t>
            </a:r>
            <a:br>
              <a:rPr lang="ru-RU" sz="2400" i="1" dirty="0" smtClean="0"/>
            </a:br>
            <a:r>
              <a:rPr lang="ru-RU" sz="2400" i="1" dirty="0" smtClean="0"/>
              <a:t>Эта война страшно длинна, страшно!</a:t>
            </a:r>
            <a:br>
              <a:rPr lang="ru-RU" sz="2400" i="1" dirty="0" smtClean="0"/>
            </a:br>
            <a:r>
              <a:rPr lang="ru-RU" sz="2400" i="1" dirty="0" smtClean="0"/>
              <a:t>С пулей в груди больно бежать, больно!</a:t>
            </a:r>
            <a:br>
              <a:rPr lang="ru-RU" sz="2400" i="1" dirty="0" smtClean="0"/>
            </a:br>
            <a:r>
              <a:rPr lang="ru-RU" sz="2400" i="1" dirty="0" smtClean="0"/>
              <a:t>Мне никогда в жизни не стать старше,</a:t>
            </a:r>
            <a:br>
              <a:rPr lang="ru-RU" sz="2400" i="1" dirty="0" smtClean="0"/>
            </a:br>
            <a:r>
              <a:rPr lang="ru-RU" sz="2400" i="1" dirty="0" smtClean="0"/>
              <a:t>Если сейчас ветром не стать вольным.</a:t>
            </a:r>
            <a:endParaRPr lang="ru-RU" sz="2400" i="1" dirty="0"/>
          </a:p>
        </p:txBody>
      </p:sp>
      <p:sp>
        <p:nvSpPr>
          <p:cNvPr id="10242" name="AutoShape 2" descr="Картинки по запросу дитина з голу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дитина з голу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20120305072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268760"/>
            <a:ext cx="3846140" cy="41746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65693" y="6078487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Ю. </a:t>
            </a:r>
            <a:r>
              <a:rPr lang="ru-RU" sz="2400" dirty="0" err="1"/>
              <a:t>Мориц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881" y="199346"/>
            <a:ext cx="6447501" cy="3880773"/>
          </a:xfrm>
        </p:spPr>
        <p:txBody>
          <a:bodyPr/>
          <a:lstStyle/>
          <a:p>
            <a:r>
              <a:rPr lang="uk-UA" i="1" dirty="0" smtClean="0"/>
              <a:t>Найбільш легко уразливими жертвами нацистів були діти. Згідно нацистської ідеології, вбивство дітей з "небажаних" або "небезпечних" груп, розглядалося як частина "расової боротьби", а також як превентивний захід захисту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53508" y="4573577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Таким чином, було вбито 1.5 мільйона дітей, включаючи понад мільйон євреїв і десятки тисяч циган, німецьких дітей з фізичними та розумовими вадами, які перебували в лікарнях, польських дітей і дітей, які проживали на окупованій території Радянського Союзу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87907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589240"/>
            <a:ext cx="35303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Виснажений дитина їсть на вулиці в </a:t>
            </a:r>
          </a:p>
          <a:p>
            <a:r>
              <a:rPr lang="uk-UA" sz="1400" dirty="0" smtClean="0"/>
              <a:t>Варшавському гетто. Варшава, </a:t>
            </a:r>
          </a:p>
          <a:p>
            <a:r>
              <a:rPr lang="uk-UA" sz="1400" dirty="0" smtClean="0"/>
              <a:t>Польща, між 1940 і 1943 роками</a:t>
            </a:r>
            <a:r>
              <a:rPr lang="ru-RU" sz="1400" dirty="0" smtClean="0"/>
              <a:t>.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- </a:t>
            </a:r>
            <a:r>
              <a:rPr lang="en-US" sz="1400" dirty="0"/>
              <a:t>US Holocaust Memorial Museum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854"/>
            <a:ext cx="4419600" cy="273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5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Анна Франк</a:t>
            </a:r>
            <a:endParaRPr lang="ru-RU" dirty="0"/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042855" cy="3881437"/>
          </a:xfrm>
        </p:spPr>
      </p:pic>
      <p:sp>
        <p:nvSpPr>
          <p:cNvPr id="5" name="TextBox 4"/>
          <p:cNvSpPr txBox="1"/>
          <p:nvPr/>
        </p:nvSpPr>
        <p:spPr>
          <a:xfrm>
            <a:off x="3779912" y="692696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Анна Франк була однією з мільйона єврейських дітей, які загинули під час Голокосту. </a:t>
            </a:r>
            <a:r>
              <a:rPr lang="uk-UA" sz="2400" dirty="0" err="1"/>
              <a:t>Аннелиз</a:t>
            </a:r>
            <a:r>
              <a:rPr lang="uk-UA" sz="2400" dirty="0"/>
              <a:t> Марія Франк народилася 12 червня 1929 року під Франкфурті (Німеччина) в сім'ї Отто і </a:t>
            </a:r>
            <a:r>
              <a:rPr lang="uk-UA" sz="2400" dirty="0" err="1"/>
              <a:t>Едіт</a:t>
            </a:r>
            <a:r>
              <a:rPr lang="uk-UA" sz="2400" dirty="0"/>
              <a:t> Франк.</a:t>
            </a:r>
          </a:p>
          <a:p>
            <a:r>
              <a:rPr lang="uk-UA" sz="2400" dirty="0" smtClean="0"/>
              <a:t>в 1933 році втекла в Амстердам зі своєю родиною. З 1942 по 1944 рік, протягом 25 місяців вела щоденник, в якому розповідала про усе, що відбувалося.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447501" cy="1320800"/>
          </a:xfrm>
        </p:spPr>
        <p:txBody>
          <a:bodyPr/>
          <a:lstStyle/>
          <a:p>
            <a:pPr algn="ctr"/>
            <a:r>
              <a:rPr lang="uk-UA" dirty="0" smtClean="0"/>
              <a:t>Єврейські діти України </a:t>
            </a:r>
            <a:r>
              <a:rPr lang="uk-UA" dirty="0" smtClean="0"/>
              <a:t>– жертви. </a:t>
            </a:r>
            <a:endParaRPr lang="ru-RU" dirty="0"/>
          </a:p>
        </p:txBody>
      </p:sp>
      <p:pic>
        <p:nvPicPr>
          <p:cNvPr id="14" name="Содержимое 13" descr="IMG_568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967214">
            <a:off x="-58366" y="2382320"/>
            <a:ext cx="4818336" cy="3881437"/>
          </a:xfrm>
        </p:spPr>
      </p:pic>
      <p:sp>
        <p:nvSpPr>
          <p:cNvPr id="15" name="TextBox 14"/>
          <p:cNvSpPr txBox="1"/>
          <p:nvPr/>
        </p:nvSpPr>
        <p:spPr>
          <a:xfrm>
            <a:off x="4573392" y="1988840"/>
            <a:ext cx="3599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Раїса Азарова мешкала в Києві по вул. Саксаганського. Це фото вона подарувала своїй подрузі Тамарі </a:t>
            </a:r>
            <a:r>
              <a:rPr lang="uk-UA" sz="2400" dirty="0" err="1" smtClean="0"/>
              <a:t>Щепихіній</a:t>
            </a:r>
            <a:r>
              <a:rPr lang="uk-UA" sz="2400" dirty="0" smtClean="0"/>
              <a:t> 27 вересня 1941 року. А 29 вересня разом з усіма євреями Києва вона загинула в Бабиному Яру…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447501" cy="1320800"/>
          </a:xfrm>
        </p:spPr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Кожен раз зі мною на допит їхали мої рятівники </a:t>
            </a:r>
            <a:r>
              <a:rPr lang="ru-RU" dirty="0" smtClean="0"/>
              <a:t>...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Содержимое 3" descr="IMG_5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44824"/>
            <a:ext cx="2546875" cy="3881437"/>
          </a:xfrm>
        </p:spPr>
      </p:pic>
      <p:sp>
        <p:nvSpPr>
          <p:cNvPr id="5" name="TextBox 4"/>
          <p:cNvSpPr txBox="1"/>
          <p:nvPr/>
        </p:nvSpPr>
        <p:spPr>
          <a:xfrm>
            <a:off x="251520" y="588934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Олександр </a:t>
            </a:r>
            <a:r>
              <a:rPr lang="uk-UA" dirty="0" err="1" smtClean="0"/>
              <a:t>Володинський</a:t>
            </a:r>
            <a:endParaRPr lang="ru-RU" dirty="0"/>
          </a:p>
        </p:txBody>
      </p:sp>
      <p:pic>
        <p:nvPicPr>
          <p:cNvPr id="6" name="Рисунок 5" descr="IMG_5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7441" y="1568728"/>
            <a:ext cx="2232248" cy="4869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1457" y="583634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Володимир </a:t>
            </a:r>
            <a:r>
              <a:rPr lang="uk-UA" dirty="0" err="1" smtClean="0"/>
              <a:t>Шаренко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341041"/>
            <a:ext cx="38164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 Саші </a:t>
            </a:r>
            <a:r>
              <a:rPr lang="uk-UA" sz="2000" dirty="0" err="1" smtClean="0"/>
              <a:t>Володинського</a:t>
            </a:r>
            <a:r>
              <a:rPr lang="uk-UA" sz="2000" dirty="0" smtClean="0"/>
              <a:t>, який жив до війни в селі </a:t>
            </a:r>
            <a:r>
              <a:rPr lang="uk-UA" sz="2000" dirty="0" err="1" smtClean="0"/>
              <a:t>Ойленбург</a:t>
            </a:r>
            <a:r>
              <a:rPr lang="uk-UA" sz="2000" dirty="0" smtClean="0"/>
              <a:t> </a:t>
            </a:r>
            <a:r>
              <a:rPr lang="uk-UA" sz="2000" dirty="0" err="1" smtClean="0"/>
              <a:t>Тельманского</a:t>
            </a:r>
            <a:r>
              <a:rPr lang="uk-UA" sz="2000" dirty="0" smtClean="0"/>
              <a:t> району, Німці вбили дідуся і бабусю за те, що вони були євреями. Батьків поряд не було, і Саші загрожувала смерть. Українець Володимир </a:t>
            </a:r>
            <a:r>
              <a:rPr lang="uk-UA" sz="2000" dirty="0" err="1" smtClean="0"/>
              <a:t>Шаренко</a:t>
            </a:r>
            <a:r>
              <a:rPr lang="uk-UA" sz="2000" dirty="0" smtClean="0"/>
              <a:t> з сусіднього села і його дружина Пелагея прихистили Сашу у себе. Кілька разів за доносом місцевих поліцаїв Сашу викликали в гестапо і кожен раз Володимир і Пелагея відстоювали хлопчика від неминучої смерті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315485"/>
            <a:ext cx="2808312" cy="4896544"/>
          </a:xfrm>
        </p:spPr>
        <p:txBody>
          <a:bodyPr>
            <a:noAutofit/>
          </a:bodyPr>
          <a:lstStyle/>
          <a:p>
            <a:r>
              <a:rPr lang="uk-UA" sz="2400" dirty="0" err="1" smtClean="0">
                <a:solidFill>
                  <a:schemeClr val="tx1"/>
                </a:solidFill>
              </a:rPr>
              <a:t>Арон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Кутерман</a:t>
            </a:r>
            <a:r>
              <a:rPr lang="uk-UA" sz="2400" dirty="0" smtClean="0">
                <a:solidFill>
                  <a:schemeClr val="tx1"/>
                </a:solidFill>
              </a:rPr>
              <a:t> – хлопчик, який знав, як вибратися з гетто, як добратися до румунської території. Він виводив групи дорослих людей. </a:t>
            </a:r>
            <a:r>
              <a:rPr lang="uk-UA" sz="2400" dirty="0">
                <a:solidFill>
                  <a:schemeClr val="tx1"/>
                </a:solidFill>
              </a:rPr>
              <a:t>Б</a:t>
            </a:r>
            <a:r>
              <a:rPr lang="uk-UA" sz="2400" dirty="0" smtClean="0">
                <a:solidFill>
                  <a:schemeClr val="tx1"/>
                </a:solidFill>
              </a:rPr>
              <a:t>ув розстріляний румунами. Поховали хлопця на березі Дністра.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5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452573"/>
            <a:ext cx="2832754" cy="4889549"/>
          </a:xfrm>
        </p:spPr>
      </p:pic>
      <p:sp>
        <p:nvSpPr>
          <p:cNvPr id="5" name="TextBox 4"/>
          <p:cNvSpPr txBox="1"/>
          <p:nvPr/>
        </p:nvSpPr>
        <p:spPr>
          <a:xfrm>
            <a:off x="683568" y="11663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Діти в гетто швидко ставали дорослими.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16961"/>
            <a:ext cx="26749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Але деякі єврейські діти знаходили спосіб вижити. Багато з них контрабандою доставляли в гетто продовольство і медикаменти. Деякі діти, члени молодіжного руху, брали участь в акціях підпільного опору. Багато з них здійснювали втечу з батьками або іншими </a:t>
            </a:r>
            <a:r>
              <a:rPr lang="ru-RU" sz="2000" dirty="0" smtClean="0"/>
              <a:t>родичами.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381</TotalTime>
  <Words>567</Words>
  <Application>Microsoft Office PowerPoint</Application>
  <PresentationFormat>Экран (4:3)</PresentationFormat>
  <Paragraphs>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Геноцид очима дітей</vt:lpstr>
      <vt:lpstr>Презентация PowerPoint</vt:lpstr>
      <vt:lpstr>Мета:  Дослідити тему геноциду і дати відповіді на питання:</vt:lpstr>
      <vt:lpstr>Презентация PowerPoint</vt:lpstr>
      <vt:lpstr>Презентация PowerPoint</vt:lpstr>
      <vt:lpstr> Анна Франк</vt:lpstr>
      <vt:lpstr>Єврейські діти України – жертви. </vt:lpstr>
      <vt:lpstr>“Кожен раз зі мною на допит їхали мої рятівники ...”</vt:lpstr>
      <vt:lpstr>Арон Кутерман – хлопчик, який знав, як вибратися з гетто, як добратися до румунської території. Він виводив групи дорослих людей. Був розстріляний румунами. Поховали хлопця на березі Дністра.</vt:lpstr>
      <vt:lpstr>Щоденник Анни Франк</vt:lpstr>
      <vt:lpstr>Її історія та щоденник стали прикладом  поневірянь жертв Голокосту. Переживання, занотовані у її щоденнику, говорять більш ніж сама статистика мільйонних жертв трагедії, адже ближчі вони для підліткового  розуміння.</vt:lpstr>
      <vt:lpstr>Презентация PowerPoint</vt:lpstr>
      <vt:lpstr>Вони пережили Голокост…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40</cp:revision>
  <dcterms:created xsi:type="dcterms:W3CDTF">2016-04-06T10:47:54Z</dcterms:created>
  <dcterms:modified xsi:type="dcterms:W3CDTF">2016-04-18T13:13:25Z</dcterms:modified>
</cp:coreProperties>
</file>