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5" r:id="rId3"/>
    <p:sldId id="274" r:id="rId4"/>
    <p:sldId id="301" r:id="rId5"/>
    <p:sldId id="302" r:id="rId6"/>
    <p:sldId id="304" r:id="rId7"/>
    <p:sldId id="307" r:id="rId8"/>
    <p:sldId id="305" r:id="rId9"/>
    <p:sldId id="311" r:id="rId10"/>
    <p:sldId id="308" r:id="rId11"/>
    <p:sldId id="309" r:id="rId12"/>
    <p:sldId id="306" r:id="rId13"/>
    <p:sldId id="31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FF99"/>
    <a:srgbClr val="FFFF99"/>
    <a:srgbClr val="0000FF"/>
    <a:srgbClr val="FFFFCC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73535" autoAdjust="0"/>
  </p:normalViewPr>
  <p:slideViewPr>
    <p:cSldViewPr>
      <p:cViewPr varScale="1">
        <p:scale>
          <a:sx n="79" d="100"/>
          <a:sy n="79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Темпе-ратура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Лист1!$B$2:$AF$2</c:f>
              <c:numCache>
                <c:formatCode>General</c:formatCode>
                <c:ptCount val="31"/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Вдень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Лист1!$B$3:$AF$3</c:f>
              <c:numCache>
                <c:formatCode>General</c:formatCode>
                <c:ptCount val="31"/>
                <c:pt idx="0">
                  <c:v>14</c:v>
                </c:pt>
                <c:pt idx="1">
                  <c:v>16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17</c:v>
                </c:pt>
                <c:pt idx="8">
                  <c:v>15</c:v>
                </c:pt>
                <c:pt idx="9">
                  <c:v>13</c:v>
                </c:pt>
                <c:pt idx="10">
                  <c:v>17</c:v>
                </c:pt>
                <c:pt idx="11">
                  <c:v>10</c:v>
                </c:pt>
                <c:pt idx="12">
                  <c:v>13</c:v>
                </c:pt>
                <c:pt idx="13">
                  <c:v>7</c:v>
                </c:pt>
                <c:pt idx="14">
                  <c:v>5</c:v>
                </c:pt>
                <c:pt idx="15">
                  <c:v>8</c:v>
                </c:pt>
                <c:pt idx="16">
                  <c:v>9</c:v>
                </c:pt>
                <c:pt idx="17">
                  <c:v>13</c:v>
                </c:pt>
                <c:pt idx="18">
                  <c:v>8</c:v>
                </c:pt>
                <c:pt idx="19">
                  <c:v>7</c:v>
                </c:pt>
                <c:pt idx="20">
                  <c:v>11</c:v>
                </c:pt>
                <c:pt idx="21">
                  <c:v>13</c:v>
                </c:pt>
                <c:pt idx="22">
                  <c:v>16</c:v>
                </c:pt>
                <c:pt idx="23">
                  <c:v>15</c:v>
                </c:pt>
                <c:pt idx="24">
                  <c:v>5</c:v>
                </c:pt>
                <c:pt idx="25">
                  <c:v>5</c:v>
                </c:pt>
                <c:pt idx="26">
                  <c:v>9</c:v>
                </c:pt>
                <c:pt idx="27">
                  <c:v>12</c:v>
                </c:pt>
                <c:pt idx="28">
                  <c:v>14</c:v>
                </c:pt>
                <c:pt idx="29">
                  <c:v>15</c:v>
                </c:pt>
                <c:pt idx="30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Вночи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Лист1!$B$4:$AF$4</c:f>
              <c:numCache>
                <c:formatCode>General</c:formatCode>
                <c:ptCount val="31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8</c:v>
                </c:pt>
                <c:pt idx="11">
                  <c:v>4</c:v>
                </c:pt>
                <c:pt idx="12">
                  <c:v>4</c:v>
                </c:pt>
                <c:pt idx="13">
                  <c:v>2</c:v>
                </c:pt>
                <c:pt idx="14">
                  <c:v>0</c:v>
                </c:pt>
                <c:pt idx="15">
                  <c:v>2</c:v>
                </c:pt>
                <c:pt idx="16">
                  <c:v>3</c:v>
                </c:pt>
                <c:pt idx="17">
                  <c:v>5</c:v>
                </c:pt>
                <c:pt idx="18">
                  <c:v>3</c:v>
                </c:pt>
                <c:pt idx="19">
                  <c:v>2</c:v>
                </c:pt>
                <c:pt idx="20">
                  <c:v>6</c:v>
                </c:pt>
                <c:pt idx="21">
                  <c:v>7</c:v>
                </c:pt>
                <c:pt idx="22">
                  <c:v>9</c:v>
                </c:pt>
                <c:pt idx="23">
                  <c:v>8</c:v>
                </c:pt>
                <c:pt idx="24">
                  <c:v>2</c:v>
                </c:pt>
                <c:pt idx="25">
                  <c:v>0</c:v>
                </c:pt>
                <c:pt idx="26">
                  <c:v>3</c:v>
                </c:pt>
                <c:pt idx="27">
                  <c:v>5</c:v>
                </c:pt>
                <c:pt idx="28">
                  <c:v>6</c:v>
                </c:pt>
                <c:pt idx="29">
                  <c:v>8</c:v>
                </c:pt>
                <c:pt idx="30">
                  <c:v>10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625024"/>
        <c:axId val="32626944"/>
      </c:lineChart>
      <c:catAx>
        <c:axId val="32625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dirty="0"/>
                  <a:t>День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26944"/>
        <c:crosses val="autoZero"/>
        <c:auto val="1"/>
        <c:lblAlgn val="ctr"/>
        <c:lblOffset val="100"/>
        <c:noMultiLvlLbl val="0"/>
      </c:catAx>
      <c:valAx>
        <c:axId val="326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0" u="none" strike="noStrike" baseline="0" dirty="0">
                    <a:effectLst/>
                  </a:rPr>
                  <a:t>Температура</a:t>
                </a:r>
                <a:r>
                  <a:rPr lang="ru-RU" sz="1200" b="0" i="0" u="none" strike="noStrike" baseline="0" dirty="0"/>
                  <a:t> </a:t>
                </a:r>
                <a:endParaRPr lang="ru-RU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2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729468599033817"/>
          <c:y val="0.87676171728190222"/>
          <c:w val="0.24470209339774557"/>
          <c:h val="6.1391980090016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599A64-298F-44E5-9B25-D18BEE9EC864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9D6EA2-EB4D-4F7D-923C-159486A2FB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099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60EB2D-153F-4B04-A1BD-C1406F0575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9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76FBCC-8EC9-4C38-9E63-372C183AA2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2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34834A-72C6-4E22-B154-B2F325DD61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2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FDA9-B76F-4178-8D74-013B8428C9D5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1993-3160-40C9-95C5-0C2576360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795B-EE60-4122-AFE1-7BBDCA488095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1F40-1943-4437-B8F5-2CB1D004C6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5273-6D9E-4403-BEEF-402894E5D975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F363-9000-4B86-B34D-59F003006F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5131-1564-4529-935F-EBEE729F08EE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F9C9-8836-4D91-AF26-77A4C19D1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5534-D79B-44C1-8B8C-E498F8B077E5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DA05C-D0A4-41FC-A213-F087D97051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EC1E-152E-4D71-B300-CFAFE827A537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640D-E8D4-498D-AD12-9D5444A0F6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9CC9-5DAC-4402-AACC-02F9E2FE4084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944E-6B39-4973-821F-F9E81191A5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971C-9924-4DF9-AAF7-FD4F805EF0A6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174B-EE50-4B5E-8D83-C285CAEF3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6D5B-ED56-47B1-B6D3-E7CB03BB23AA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7A81-115B-41A5-8ED3-E74463A8FB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BD17-D52B-4BCE-A481-88CBC57454DB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DCCCC-8559-4344-BA14-AFF63926B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0AD2-9F26-4A3F-9701-7D6C6954A395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4D10-56A5-465B-8AF2-7CE95BCFBE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483E87-84D1-48A2-A313-DE24FFA3EC5C}" type="datetimeFigureOut">
              <a:rPr lang="ru-RU"/>
              <a:pPr>
                <a:defRPr/>
              </a:pPr>
              <a:t>14.04.2016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6AC91C-8835-4149-8109-1687EB1BA5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0" y="87313"/>
            <a:ext cx="9144000" cy="2836862"/>
          </a:xfrm>
        </p:spPr>
        <p:txBody>
          <a:bodyPr/>
          <a:lstStyle/>
          <a:p>
            <a:r>
              <a:rPr lang="uk-UA" b="1" dirty="0" smtClean="0"/>
              <a:t>ТЕМПЕРАТУРНИЙ СТРЕС ПІД ЧАС ЗИМІВЛІ БДЖІЛ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4221163"/>
            <a:ext cx="8280400" cy="25209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Роботу </a:t>
            </a:r>
            <a:r>
              <a:rPr lang="uk-UA" sz="2000" dirty="0" err="1" smtClean="0">
                <a:solidFill>
                  <a:schemeClr val="tx1"/>
                </a:solidFill>
              </a:rPr>
              <a:t>викона</a:t>
            </a:r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uk-UA" sz="2000" dirty="0" smtClean="0">
                <a:solidFill>
                  <a:schemeClr val="tx1"/>
                </a:solidFill>
              </a:rPr>
              <a:t>: Непом</a:t>
            </a:r>
            <a:r>
              <a:rPr lang="en-US" sz="2000" dirty="0" smtClean="0">
                <a:solidFill>
                  <a:schemeClr val="tx1"/>
                </a:solidFill>
              </a:rPr>
              <a:t>’</a:t>
            </a:r>
            <a:r>
              <a:rPr lang="ru-RU" sz="2000" dirty="0" err="1" smtClean="0">
                <a:solidFill>
                  <a:schemeClr val="tx1"/>
                </a:solidFill>
              </a:rPr>
              <a:t>ящий</a:t>
            </a:r>
            <a:r>
              <a:rPr lang="ru-RU" sz="2000" dirty="0" smtClean="0">
                <a:solidFill>
                  <a:schemeClr val="tx1"/>
                </a:solidFill>
              </a:rPr>
              <a:t> Денис  </a:t>
            </a:r>
            <a:r>
              <a:rPr lang="ru-RU" sz="2000" dirty="0" err="1" smtClean="0">
                <a:solidFill>
                  <a:schemeClr val="tx1"/>
                </a:solidFill>
              </a:rPr>
              <a:t>Олександрович</a:t>
            </a:r>
            <a:r>
              <a:rPr lang="uk-UA" sz="2000" dirty="0" smtClean="0">
                <a:solidFill>
                  <a:schemeClr val="tx1"/>
                </a:solidFill>
              </a:rPr>
              <a:t>,</a:t>
            </a:r>
          </a:p>
          <a:p>
            <a:pPr indent="1976438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     учень 8 класу Херсонської ЗОШ </a:t>
            </a:r>
            <a:r>
              <a:rPr lang="en-US" sz="2000" dirty="0" smtClean="0">
                <a:solidFill>
                  <a:schemeClr val="tx1"/>
                </a:solidFill>
              </a:rPr>
              <a:t>I-III </a:t>
            </a:r>
            <a:r>
              <a:rPr lang="ru-RU" sz="2000" dirty="0" smtClean="0">
                <a:solidFill>
                  <a:schemeClr val="tx1"/>
                </a:solidFill>
              </a:rPr>
              <a:t>ст. </a:t>
            </a:r>
            <a:r>
              <a:rPr lang="en-US" sz="2000" dirty="0" smtClean="0">
                <a:solidFill>
                  <a:schemeClr val="tx1"/>
                </a:solidFill>
              </a:rPr>
              <a:t>N</a:t>
            </a:r>
            <a:r>
              <a:rPr lang="en-US" sz="2000" baseline="30000" dirty="0" smtClean="0">
                <a:solidFill>
                  <a:schemeClr val="tx1"/>
                </a:solidFill>
              </a:rPr>
              <a:t>o </a:t>
            </a:r>
            <a:r>
              <a:rPr lang="ru-RU" sz="2000" dirty="0" smtClean="0">
                <a:solidFill>
                  <a:schemeClr val="tx1"/>
                </a:solidFill>
              </a:rPr>
              <a:t>46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Науковий керівник:   Козуб Наталія Марківна, методист ХЦДЮТ,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                                      Бурлака Людмила Іванівна, вчитель Херсонської ЗОШ</a:t>
            </a:r>
          </a:p>
          <a:p>
            <a:pPr indent="215265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I-III </a:t>
            </a:r>
            <a:r>
              <a:rPr lang="ru-RU" sz="2000" dirty="0">
                <a:solidFill>
                  <a:schemeClr val="tx1"/>
                </a:solidFill>
              </a:rPr>
              <a:t>ст. </a:t>
            </a:r>
            <a:r>
              <a:rPr lang="uk-UA" sz="2000" dirty="0">
                <a:solidFill>
                  <a:schemeClr val="tx1"/>
                </a:solidFill>
              </a:rPr>
              <a:t>№</a:t>
            </a:r>
            <a:r>
              <a:rPr lang="en-US" sz="2000" baseline="30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46</a:t>
            </a:r>
            <a:endParaRPr lang="ru-RU" sz="20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4725" y="1773238"/>
            <a:ext cx="274478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2.Графік температури повітря в березні місяці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819285"/>
              </p:ext>
            </p:extLst>
          </p:nvPr>
        </p:nvGraphicFramePr>
        <p:xfrm>
          <a:off x="251520" y="1556792"/>
          <a:ext cx="8640960" cy="471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Аналіз температури в березні</a:t>
            </a:r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Аналізуючи температуру в березні місяці, можна зробити висновок, що вона змінювалась вдень в  діапазоні від + 5</a:t>
            </a:r>
            <a:r>
              <a:rPr lang="en-US" dirty="0" smtClean="0"/>
              <a:t>°</a:t>
            </a:r>
            <a:r>
              <a:rPr lang="uk-UA" dirty="0" smtClean="0"/>
              <a:t> С до +17</a:t>
            </a:r>
            <a:r>
              <a:rPr lang="en-US" dirty="0" smtClean="0"/>
              <a:t>°</a:t>
            </a:r>
            <a:r>
              <a:rPr lang="uk-UA" dirty="0" smtClean="0"/>
              <a:t>С, а  вночі від – 0 </a:t>
            </a:r>
            <a:r>
              <a:rPr lang="en-US" dirty="0" smtClean="0"/>
              <a:t>°</a:t>
            </a:r>
            <a:r>
              <a:rPr lang="uk-UA" dirty="0" smtClean="0"/>
              <a:t> С до +10 </a:t>
            </a:r>
            <a:r>
              <a:rPr lang="en-US" dirty="0" smtClean="0"/>
              <a:t>°</a:t>
            </a:r>
            <a:r>
              <a:rPr lang="uk-UA" dirty="0" smtClean="0"/>
              <a:t> С , що свідчить про різкий перепад температур.</a:t>
            </a:r>
          </a:p>
          <a:p>
            <a:r>
              <a:rPr lang="uk-UA" dirty="0" smtClean="0"/>
              <a:t>Ці різки перепади температур є стресовим фактором для життєдіяльності бджіл</a:t>
            </a:r>
            <a:endParaRPr lang="ru-RU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>
                <a:solidFill>
                  <a:prstClr val="black"/>
                </a:solidFill>
              </a:rPr>
              <a:t>Результати дослідження</a:t>
            </a:r>
            <a:br>
              <a:rPr lang="uk-UA" sz="4000" dirty="0">
                <a:solidFill>
                  <a:prstClr val="black"/>
                </a:solidFill>
              </a:rPr>
            </a:br>
            <a:r>
              <a:rPr lang="uk-UA" sz="4000" dirty="0" smtClean="0">
                <a:solidFill>
                  <a:prstClr val="black"/>
                </a:solidFill>
              </a:rPr>
              <a:t>2.огляд бджіл з метою вивчення їх розплоду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700" dirty="0" smtClean="0"/>
              <a:t>Великий розплід свідчить про силу бджолиної родини</a:t>
            </a:r>
          </a:p>
          <a:p>
            <a:pPr>
              <a:lnSpc>
                <a:spcPct val="80000"/>
              </a:lnSpc>
            </a:pPr>
            <a:r>
              <a:rPr lang="uk-UA" sz="2700" dirty="0" smtClean="0"/>
              <a:t>На пасіці діда бджоли знаходяться в багатокорпусних вуликах на 10 рамок (435х230)</a:t>
            </a:r>
          </a:p>
          <a:p>
            <a:pPr>
              <a:lnSpc>
                <a:spcPct val="80000"/>
              </a:lnSpc>
            </a:pPr>
            <a:r>
              <a:rPr lang="uk-UA" sz="2700" dirty="0" smtClean="0"/>
              <a:t>Аналізуючи кількість рамок із розплодом ми виявили, що в 5 вуликах, які зимували на вулиці  рамок із розплодом на початок квітня було в середньому 9-10 рамок на вулик, тоді як в інших п’яти, які зимували в приміщені – 7-8 на вулик.</a:t>
            </a:r>
          </a:p>
          <a:p>
            <a:pPr>
              <a:lnSpc>
                <a:spcPct val="80000"/>
              </a:lnSpc>
            </a:pPr>
            <a:r>
              <a:rPr lang="uk-UA" sz="2700" dirty="0" smtClean="0"/>
              <a:t>До того ж, бджолині родини, які зимували на вулиці, нарощували сім’ї швидше  і потребували встановлення другого корпусу</a:t>
            </a:r>
            <a:endParaRPr lang="ru-RU" sz="27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Висновки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000" dirty="0" smtClean="0"/>
              <a:t>Температурний фактор є стресом при зимівлі бджіл</a:t>
            </a:r>
          </a:p>
          <a:p>
            <a:r>
              <a:rPr lang="uk-UA" sz="3000" dirty="0" smtClean="0"/>
              <a:t>Зимівля при постійній температурі у зимівнику характеризується кращою збереженістю бджолиних родин</a:t>
            </a:r>
          </a:p>
          <a:p>
            <a:r>
              <a:rPr lang="uk-UA" sz="3000" dirty="0" smtClean="0"/>
              <a:t>Бджоли, які зимували на вулиці, були більш адаптовані до перепадів березневих температур</a:t>
            </a:r>
          </a:p>
          <a:p>
            <a:r>
              <a:rPr lang="uk-UA" sz="3000" dirty="0" smtClean="0"/>
              <a:t>Бджоли, які вижили після зимування на вулиці, були більш життєздатними</a:t>
            </a:r>
          </a:p>
          <a:p>
            <a:endParaRPr lang="uk-UA" sz="3000" dirty="0" smtClean="0"/>
          </a:p>
          <a:p>
            <a:endParaRPr lang="ru-RU" sz="30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44450"/>
            <a:ext cx="9018588" cy="66246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uk-UA" u="sng" dirty="0" smtClean="0"/>
              <a:t>Актуальність</a:t>
            </a:r>
            <a:r>
              <a:rPr lang="uk-UA" dirty="0" smtClean="0"/>
              <a:t>:  Багато дослідників в усьому світі погоджуються, що існує ряд факторів, які можуть негативно впливати на бджіл: пестициди, невідомі віруси, погіршення </a:t>
            </a:r>
            <a:r>
              <a:rPr lang="uk-UA" dirty="0" err="1" smtClean="0"/>
              <a:t>біорізноманіття</a:t>
            </a:r>
            <a:r>
              <a:rPr lang="uk-UA" dirty="0" smtClean="0"/>
              <a:t>, невеликий набір пилку, нові захворювання, стрес, викликаний зміною погоди тощо.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uk-UA" u="sng" dirty="0" smtClean="0"/>
              <a:t>Мета</a:t>
            </a:r>
            <a:r>
              <a:rPr lang="uk-UA" dirty="0" smtClean="0"/>
              <a:t>:визначити дію температурного фактору стресу під час зимівлі бджіл на подальший розвиток бджолиних сімей</a:t>
            </a:r>
            <a:endParaRPr lang="uk-UA" dirty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uk-UA" u="sng" dirty="0" smtClean="0"/>
              <a:t>Завдання</a:t>
            </a:r>
            <a:r>
              <a:rPr lang="uk-UA" dirty="0" smtClean="0"/>
              <a:t>:</a:t>
            </a:r>
          </a:p>
          <a:p>
            <a:pPr marL="0" indent="0">
              <a:spcBef>
                <a:spcPct val="0"/>
              </a:spcBef>
            </a:pPr>
            <a:r>
              <a:rPr lang="ru-RU" dirty="0" smtClean="0"/>
              <a:t>Ви</a:t>
            </a:r>
            <a:r>
              <a:rPr lang="uk-UA" dirty="0" smtClean="0"/>
              <a:t>вчити поняття стресу, його дію на життєдіяльність бджіл</a:t>
            </a:r>
            <a:r>
              <a:rPr lang="en-US" dirty="0" smtClean="0"/>
              <a:t>;</a:t>
            </a:r>
          </a:p>
          <a:p>
            <a:pPr marL="0" indent="0">
              <a:spcBef>
                <a:spcPct val="0"/>
              </a:spcBef>
            </a:pPr>
            <a:r>
              <a:rPr lang="uk-UA" dirty="0" smtClean="0"/>
              <a:t>Проаналізувати температурні фактори , що викликають стрес</a:t>
            </a:r>
            <a:r>
              <a:rPr lang="uk-UA" dirty="0" smtClean="0">
                <a:latin typeface="Arial" charset="0"/>
              </a:rPr>
              <a:t>-</a:t>
            </a:r>
            <a:r>
              <a:rPr lang="uk-UA" dirty="0" smtClean="0"/>
              <a:t>реакцію;</a:t>
            </a:r>
          </a:p>
          <a:p>
            <a:pPr marL="0" indent="0">
              <a:spcBef>
                <a:spcPct val="0"/>
              </a:spcBef>
            </a:pPr>
            <a:r>
              <a:rPr lang="uk-UA" dirty="0" smtClean="0"/>
              <a:t>Порівняти </a:t>
            </a:r>
            <a:r>
              <a:rPr lang="uk-UA" dirty="0"/>
              <a:t>бджолині сім’ї після зимівлі в різних умовах</a:t>
            </a:r>
          </a:p>
          <a:p>
            <a:pPr marL="0" indent="0">
              <a:spcBef>
                <a:spcPct val="0"/>
              </a:spcBef>
            </a:pPr>
            <a:endParaRPr lang="uk-UA" sz="3100" dirty="0" smtClean="0"/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2286000" y="-5065713"/>
            <a:ext cx="4572000" cy="1698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507412" cy="59372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u="sng" dirty="0" smtClean="0"/>
              <a:t>Об'єкт роботи</a:t>
            </a:r>
            <a:r>
              <a:rPr lang="uk-UA" dirty="0" smtClean="0"/>
              <a:t>:</a:t>
            </a:r>
          </a:p>
          <a:p>
            <a:pPr marL="0" indent="0">
              <a:buFont typeface="Arial" charset="0"/>
              <a:buNone/>
            </a:pPr>
            <a:r>
              <a:rPr lang="uk-UA" sz="2800" dirty="0" smtClean="0"/>
              <a:t>Бджоли української породи дідової пасіки.</a:t>
            </a:r>
          </a:p>
          <a:p>
            <a:pPr marL="0" indent="0">
              <a:buFont typeface="Arial" charset="0"/>
              <a:buNone/>
            </a:pPr>
            <a:r>
              <a:rPr lang="uk-UA" u="sng" dirty="0" smtClean="0"/>
              <a:t>Предмет дослідження</a:t>
            </a:r>
            <a:r>
              <a:rPr lang="uk-UA" dirty="0" smtClean="0"/>
              <a:t>: </a:t>
            </a:r>
          </a:p>
          <a:p>
            <a:pPr marL="0" indent="0">
              <a:buFont typeface="Arial" charset="0"/>
              <a:buNone/>
            </a:pPr>
            <a:r>
              <a:rPr lang="uk-UA" sz="2400" dirty="0" smtClean="0">
                <a:latin typeface="Arial" charset="0"/>
              </a:rPr>
              <a:t>Вплив</a:t>
            </a:r>
            <a:r>
              <a:rPr lang="uk-UA" sz="2800" dirty="0" smtClean="0">
                <a:latin typeface="Arial" charset="0"/>
              </a:rPr>
              <a:t> </a:t>
            </a:r>
            <a:r>
              <a:rPr lang="uk-UA" sz="2800" dirty="0" smtClean="0"/>
              <a:t>температурного  стресу на стан бджіл під час зимівлі в різних умовах утримання вуликів.</a:t>
            </a:r>
          </a:p>
          <a:p>
            <a:pPr marL="0" indent="0"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18434" name="Picture 2" descr="C:\Users\User\Desktop\pchel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88" y="260350"/>
            <a:ext cx="208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D:\ман=юниор\ман-юниор 2015-16\Денис 46 Непомнящий\фото\DSC019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420" y="2852936"/>
            <a:ext cx="46085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4"/>
          <a:stretch/>
        </p:blipFill>
        <p:spPr>
          <a:xfrm>
            <a:off x="5004048" y="2852936"/>
            <a:ext cx="3893096" cy="34575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дослідження</a:t>
            </a:r>
            <a:endParaRPr lang="ru-RU" dirty="0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Спостереження</a:t>
            </a:r>
          </a:p>
          <a:p>
            <a:r>
              <a:rPr lang="uk-UA" dirty="0" smtClean="0"/>
              <a:t>Експеримент </a:t>
            </a:r>
            <a:r>
              <a:rPr lang="uk-UA" dirty="0" smtClean="0">
                <a:latin typeface="Arial" charset="0"/>
              </a:rPr>
              <a:t>– </a:t>
            </a:r>
            <a:r>
              <a:rPr lang="uk-UA" sz="2800" dirty="0" smtClean="0">
                <a:latin typeface="Arial" charset="0"/>
              </a:rPr>
              <a:t>умови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smtClean="0"/>
              <a:t>зимівл</a:t>
            </a:r>
            <a:r>
              <a:rPr lang="uk-UA" dirty="0" smtClean="0">
                <a:latin typeface="Arial" charset="0"/>
              </a:rPr>
              <a:t>і</a:t>
            </a:r>
            <a:r>
              <a:rPr lang="uk-UA" dirty="0" smtClean="0"/>
              <a:t> бджіл</a:t>
            </a:r>
            <a:endParaRPr lang="ru-RU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924175"/>
            <a:ext cx="2097087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4686"/>
          <a:stretch/>
        </p:blipFill>
        <p:spPr>
          <a:xfrm>
            <a:off x="4435495" y="2924175"/>
            <a:ext cx="2224737" cy="28051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Організація дослідження</a:t>
            </a:r>
            <a:endParaRPr lang="ru-RU" dirty="0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Аналіз літературних джерел</a:t>
            </a:r>
          </a:p>
          <a:p>
            <a:r>
              <a:rPr lang="uk-UA" dirty="0" smtClean="0"/>
              <a:t>Постановка експерименту з температурним фактором стресу</a:t>
            </a:r>
          </a:p>
          <a:p>
            <a:r>
              <a:rPr lang="uk-UA" dirty="0" smtClean="0"/>
              <a:t>Спостереження за</a:t>
            </a:r>
            <a:r>
              <a:rPr lang="uk-UA" dirty="0" smtClean="0">
                <a:latin typeface="Arial" charset="0"/>
              </a:rPr>
              <a:t> </a:t>
            </a:r>
            <a:r>
              <a:rPr lang="uk-UA" sz="2800" dirty="0" smtClean="0">
                <a:latin typeface="Arial" charset="0"/>
              </a:rPr>
              <a:t>впливом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smtClean="0"/>
              <a:t> різни</a:t>
            </a:r>
            <a:r>
              <a:rPr lang="uk-UA" dirty="0" smtClean="0">
                <a:latin typeface="Arial" charset="0"/>
              </a:rPr>
              <a:t>х</a:t>
            </a:r>
            <a:r>
              <a:rPr lang="uk-UA" dirty="0" smtClean="0"/>
              <a:t> умов</a:t>
            </a:r>
            <a:r>
              <a:rPr lang="uk-UA" dirty="0" smtClean="0">
                <a:latin typeface="Arial" charset="0"/>
              </a:rPr>
              <a:t> </a:t>
            </a:r>
            <a:r>
              <a:rPr lang="uk-UA" sz="2800" dirty="0" smtClean="0">
                <a:latin typeface="Arial" charset="0"/>
              </a:rPr>
              <a:t>на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smtClean="0"/>
              <a:t>зимівл</a:t>
            </a:r>
            <a:r>
              <a:rPr lang="uk-UA" sz="2800" dirty="0" smtClean="0">
                <a:latin typeface="Arial" charset="0"/>
              </a:rPr>
              <a:t>ю</a:t>
            </a:r>
            <a:r>
              <a:rPr lang="uk-UA" dirty="0" smtClean="0"/>
              <a:t> бджіл  </a:t>
            </a:r>
          </a:p>
          <a:p>
            <a:r>
              <a:rPr lang="uk-UA" dirty="0" smtClean="0"/>
              <a:t>Аналіз впливу температурного стресу  на життєдіяльність бджіл навесні</a:t>
            </a:r>
          </a:p>
          <a:p>
            <a:endParaRPr lang="uk-UA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Постановка  експерименту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8" y="141763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Вибір по 5 бджолиних родин однакової сили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Розміщення бджолиних вуликів </a:t>
            </a:r>
            <a:r>
              <a:rPr lang="uk-UA" dirty="0" smtClean="0">
                <a:latin typeface="Arial" charset="0"/>
              </a:rPr>
              <a:t>у</a:t>
            </a:r>
            <a:r>
              <a:rPr lang="uk-UA" dirty="0" smtClean="0"/>
              <a:t> різних умовах: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dirty="0" smtClean="0">
                <a:solidFill>
                  <a:srgbClr val="000000"/>
                </a:solidFill>
              </a:rPr>
              <a:t>5 вуликів розміщуємо на вулиці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uk-UA" dirty="0" smtClean="0">
                <a:solidFill>
                  <a:srgbClr val="000000"/>
                </a:solidFill>
              </a:rPr>
              <a:t>Інших 5 вуликів – </a:t>
            </a:r>
            <a:r>
              <a:rPr lang="uk-UA" sz="2800" dirty="0" smtClean="0">
                <a:solidFill>
                  <a:srgbClr val="000000"/>
                </a:solidFill>
                <a:latin typeface="Arial" charset="0"/>
              </a:rPr>
              <a:t>у</a:t>
            </a:r>
            <a:r>
              <a:rPr lang="uk-UA" dirty="0" smtClean="0">
                <a:solidFill>
                  <a:srgbClr val="000000"/>
                </a:solidFill>
              </a:rPr>
              <a:t> закритому приміщенні для зимівлі бджіл при постійній температурі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Аналіз впливу температури в березні на родини бджіл, які зимували в різних умовах</a:t>
            </a:r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ru-RU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Кінець зимівлі бджіл</a:t>
            </a:r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Обліт  н</a:t>
            </a:r>
            <a:r>
              <a:rPr lang="ru-RU" smtClean="0"/>
              <a:t>еобхідний для чистки шлуночків бджіл від калових мас</a:t>
            </a:r>
            <a:endParaRPr lang="uk-UA" smtClean="0"/>
          </a:p>
          <a:p>
            <a:r>
              <a:rPr lang="uk-UA" smtClean="0"/>
              <a:t>2 березня при температурі +16</a:t>
            </a:r>
            <a:r>
              <a:rPr lang="en-US" smtClean="0"/>
              <a:t>°</a:t>
            </a:r>
            <a:r>
              <a:rPr lang="uk-UA" smtClean="0"/>
              <a:t>С вулики  з бджолами, які зимували в зимівнику були виставлені на вулицю. В цих вуликах почався перший обліт.</a:t>
            </a:r>
          </a:p>
          <a:p>
            <a:r>
              <a:rPr lang="uk-UA" smtClean="0"/>
              <a:t>Бджоли, які зимували на вулиці, обліт зробили на два тижня раніше.</a:t>
            </a:r>
          </a:p>
          <a:p>
            <a:pPr>
              <a:buFont typeface="Arial" charset="0"/>
              <a:buNone/>
            </a:pPr>
            <a:endParaRPr lang="uk-UA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Результати дослідження</a:t>
            </a:r>
            <a:br>
              <a:rPr lang="uk-UA" dirty="0" smtClean="0"/>
            </a:br>
            <a:r>
              <a:rPr lang="uk-UA" dirty="0" smtClean="0"/>
              <a:t>1. ревізія вуликів</a:t>
            </a: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dirty="0" smtClean="0"/>
              <a:t>Після зимівлі проводили  весняну ревізію вуликів та підраховували падіж бджіл</a:t>
            </a:r>
          </a:p>
          <a:p>
            <a:pPr>
              <a:buFont typeface="Arial" charset="0"/>
              <a:buNone/>
            </a:pPr>
            <a:r>
              <a:rPr lang="uk-UA" dirty="0" smtClean="0"/>
              <a:t>Із п'яти вуликів, які зимували на вулиці,  падіж бджіл склав – 2,8 кг</a:t>
            </a:r>
          </a:p>
          <a:p>
            <a:pPr>
              <a:buFont typeface="Arial" charset="0"/>
              <a:buNone/>
            </a:pPr>
            <a:r>
              <a:rPr lang="uk-UA" dirty="0" smtClean="0"/>
              <a:t>Із інших п’яти вуликів, які зимували в зимівнику падіж бджіл був меншим і склав 1,2 кг</a:t>
            </a:r>
            <a:endParaRPr lang="ru-RU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71"/>
            <a:ext cx="8229600" cy="1143000"/>
          </a:xfrm>
        </p:spPr>
        <p:txBody>
          <a:bodyPr/>
          <a:lstStyle/>
          <a:p>
            <a:r>
              <a:rPr lang="uk-UA" dirty="0" smtClean="0"/>
              <a:t>Дідова пасіка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3704" y="1671307"/>
            <a:ext cx="564613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9361" y="1513094"/>
            <a:ext cx="5646132" cy="48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346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553</Words>
  <Application>Microsoft Office PowerPoint</Application>
  <PresentationFormat>Экран (4:3)</PresentationFormat>
  <Paragraphs>120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ТЕМПЕРАТУРНИЙ СТРЕС ПІД ЧАС ЗИМІВЛІ БДЖІЛ </vt:lpstr>
      <vt:lpstr>Презентация PowerPoint</vt:lpstr>
      <vt:lpstr>Презентация PowerPoint</vt:lpstr>
      <vt:lpstr>Методи дослідження</vt:lpstr>
      <vt:lpstr>Організація дослідження</vt:lpstr>
      <vt:lpstr>Постановка  експерименту</vt:lpstr>
      <vt:lpstr>Кінець зимівлі бджіл</vt:lpstr>
      <vt:lpstr>Результати дослідження 1. ревізія вуликів</vt:lpstr>
      <vt:lpstr>Дідова пасіка</vt:lpstr>
      <vt:lpstr>2.Графік температури повітря в березні місяці</vt:lpstr>
      <vt:lpstr>Аналіз температури в березні</vt:lpstr>
      <vt:lpstr>Результати дослідження 2.огляд бджіл з метою вивчення їх розплоду</vt:lpstr>
      <vt:lpstr>Висновки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Біоідикація повітря за станом лишайників.</dc:title>
  <dc:creator>анжела</dc:creator>
  <cp:lastModifiedBy>Комп</cp:lastModifiedBy>
  <cp:revision>187</cp:revision>
  <dcterms:created xsi:type="dcterms:W3CDTF">2015-02-09T14:23:39Z</dcterms:created>
  <dcterms:modified xsi:type="dcterms:W3CDTF">2016-04-14T11:15:46Z</dcterms:modified>
</cp:coreProperties>
</file>