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0" r:id="rId3"/>
    <p:sldId id="259" r:id="rId4"/>
    <p:sldId id="257" r:id="rId5"/>
    <p:sldId id="271" r:id="rId6"/>
    <p:sldId id="274" r:id="rId7"/>
    <p:sldId id="258" r:id="rId8"/>
    <p:sldId id="260" r:id="rId9"/>
    <p:sldId id="266" r:id="rId10"/>
    <p:sldId id="272" r:id="rId11"/>
    <p:sldId id="273" r:id="rId12"/>
    <p:sldId id="265" r:id="rId13"/>
    <p:sldId id="263" r:id="rId14"/>
    <p:sldId id="269" r:id="rId15"/>
    <p:sldId id="268" r:id="rId16"/>
    <p:sldId id="261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71" autoAdjust="0"/>
  </p:normalViewPr>
  <p:slideViewPr>
    <p:cSldViewPr>
      <p:cViewPr varScale="1">
        <p:scale>
          <a:sx n="63" d="100"/>
          <a:sy n="63" d="100"/>
        </p:scale>
        <p:origin x="-6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D%D0%B3%D0%BB%D1%96%D0%B9%D1%81%D1%8C%D0%BA%D0%B0_%D0%BC%D0%BE%D0%B2%D0%B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hyperlink" Target="http://uk.wikipedia.org/wiki/%D0%94%D0%B0%D0%B2%D0%BD%D1%8C%D0%BE%D0%B3%D1%80%D0%B5%D1%86%D1%8C%D0%BA%D0%B0_%D0%BC%D0%BE%D0%B2%D0%B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836712"/>
            <a:ext cx="6777318" cy="2092022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Голокост у Харкові в 1942-1943 роках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91880" y="3789040"/>
            <a:ext cx="5176664" cy="2880320"/>
          </a:xfrm>
        </p:spPr>
        <p:txBody>
          <a:bodyPr>
            <a:normAutofit/>
          </a:bodyPr>
          <a:lstStyle/>
          <a:p>
            <a:r>
              <a:rPr lang="uk-UA" sz="2800" dirty="0" err="1" smtClean="0"/>
              <a:t>Надьон</a:t>
            </a:r>
            <a:r>
              <a:rPr lang="uk-UA" sz="2800" dirty="0" smtClean="0"/>
              <a:t> Анастасія Русланівна,</a:t>
            </a:r>
          </a:p>
          <a:p>
            <a:r>
              <a:rPr lang="uk-UA" sz="2800" dirty="0" smtClean="0"/>
              <a:t>учениця 10- класу </a:t>
            </a:r>
          </a:p>
          <a:p>
            <a:r>
              <a:rPr lang="uk-UA" sz="2800" dirty="0" smtClean="0"/>
              <a:t>Харківської гімназії № 43 Харківської міської ради Харківської області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7431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16690"/>
            <a:ext cx="3803650" cy="250280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25849"/>
            <a:ext cx="3800475" cy="2613199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4663440" cy="2999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4" y="3789040"/>
            <a:ext cx="4133088" cy="2350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82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05064"/>
            <a:ext cx="3333750" cy="21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24944"/>
            <a:ext cx="3800475" cy="281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1563"/>
            <a:ext cx="5051973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2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60648"/>
            <a:ext cx="6915897" cy="633957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132856"/>
            <a:ext cx="7745505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Голокост у Харкові почався відразу після окупації міста нацистами(жовтень 1941):</a:t>
            </a:r>
          </a:p>
          <a:p>
            <a:pPr marL="0" indent="0">
              <a:buNone/>
            </a:pPr>
            <a:r>
              <a:rPr lang="uk-UA" dirty="0" smtClean="0"/>
              <a:t>- провели  </a:t>
            </a:r>
            <a:r>
              <a:rPr lang="uk-UA" dirty="0" smtClean="0"/>
              <a:t>захід «Контрибуція»- привласнення нацистами великих грошових сум євреїв 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 smtClean="0"/>
              <a:t>- євреїв </a:t>
            </a:r>
            <a:r>
              <a:rPr lang="uk-UA" dirty="0"/>
              <a:t>примусово схиляли до робот на користь нацистської Німеччини </a:t>
            </a:r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uk-UA" dirty="0" smtClean="0"/>
              <a:t> в</a:t>
            </a:r>
            <a:r>
              <a:rPr lang="uk-UA" dirty="0" smtClean="0"/>
              <a:t> </a:t>
            </a:r>
            <a:r>
              <a:rPr lang="uk-UA" dirty="0" smtClean="0"/>
              <a:t>грудні 1941 зігнали євреїв  гетто на території Харківського Тракторного Заводу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-</a:t>
            </a:r>
            <a:r>
              <a:rPr lang="uk-UA" dirty="0" smtClean="0"/>
              <a:t> щ</a:t>
            </a:r>
            <a:r>
              <a:rPr lang="uk-UA" dirty="0" smtClean="0"/>
              <a:t>оденний </a:t>
            </a:r>
            <a:r>
              <a:rPr lang="uk-UA" dirty="0" smtClean="0"/>
              <a:t>розстріл євреїв в </a:t>
            </a:r>
            <a:r>
              <a:rPr lang="uk-UA" dirty="0" err="1" smtClean="0"/>
              <a:t>Дробицькому</a:t>
            </a:r>
            <a:r>
              <a:rPr lang="uk-UA" dirty="0" smtClean="0"/>
              <a:t> Яру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Голокост на Харківщині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94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dirty="0" err="1" smtClean="0"/>
              <a:t>Харків</a:t>
            </a:r>
            <a:r>
              <a:rPr lang="ru-RU" dirty="0" smtClean="0"/>
              <a:t> </a:t>
            </a:r>
            <a:r>
              <a:rPr lang="ru-RU" dirty="0" err="1" smtClean="0"/>
              <a:t>втратив</a:t>
            </a:r>
            <a:r>
              <a:rPr lang="ru-RU" dirty="0" smtClean="0"/>
              <a:t> 15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 smtClean="0"/>
              <a:t>євреїв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науковці,лікарі,вчителі,юристи</a:t>
            </a:r>
            <a:r>
              <a:rPr lang="ru-RU" dirty="0" smtClean="0"/>
              <a:t> та </a:t>
            </a:r>
            <a:r>
              <a:rPr lang="ru-RU" dirty="0" err="1" smtClean="0"/>
              <a:t>звичайні</a:t>
            </a:r>
            <a:r>
              <a:rPr lang="ru-RU" dirty="0" smtClean="0"/>
              <a:t> </a:t>
            </a:r>
            <a:r>
              <a:rPr lang="ru-RU" dirty="0" err="1" smtClean="0"/>
              <a:t>харків</a:t>
            </a:r>
            <a:r>
              <a:rPr lang="en-US" dirty="0" smtClean="0"/>
              <a:t>’</a:t>
            </a:r>
            <a:r>
              <a:rPr lang="ru-RU" dirty="0" err="1" smtClean="0"/>
              <a:t>яни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Голокост на Харківщині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539">
            <a:off x="251520" y="3356992"/>
            <a:ext cx="4680520" cy="31893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66">
            <a:off x="4612797" y="3468466"/>
            <a:ext cx="4446147" cy="2966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33785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277449" cy="66003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5738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5050"/>
            <a:ext cx="9320310" cy="70630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2046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 advClick="0" advTm="1000">
        <p:wipe/>
      </p:transition>
    </mc:Choice>
    <mc:Fallback>
      <p:transition spd="slow" advClick="0"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з</a:t>
            </a:r>
            <a:r>
              <a:rPr lang="uk-UA" dirty="0" smtClean="0">
                <a:solidFill>
                  <a:schemeClr val="accent2"/>
                </a:solidFill>
              </a:rPr>
              <a:t>нищено </a:t>
            </a:r>
            <a:r>
              <a:rPr lang="uk-UA" dirty="0" smtClean="0">
                <a:solidFill>
                  <a:schemeClr val="accent2"/>
                </a:solidFill>
              </a:rPr>
              <a:t>демографічний і культурний центр який існував в Європі та Україні протягом тисячі років</a:t>
            </a:r>
          </a:p>
          <a:p>
            <a:pPr marL="0" indent="0">
              <a:buNone/>
            </a:pPr>
            <a:endParaRPr lang="uk-UA" dirty="0" smtClean="0">
              <a:solidFill>
                <a:schemeClr val="accent2"/>
              </a:solidFill>
            </a:endParaRPr>
          </a:p>
          <a:p>
            <a:r>
              <a:rPr lang="uk-UA" dirty="0">
                <a:solidFill>
                  <a:schemeClr val="accent2"/>
                </a:solidFill>
              </a:rPr>
              <a:t> </a:t>
            </a:r>
            <a:r>
              <a:rPr lang="uk-UA" dirty="0" smtClean="0">
                <a:solidFill>
                  <a:schemeClr val="accent2"/>
                </a:solidFill>
              </a:rPr>
              <a:t>п</a:t>
            </a:r>
            <a:r>
              <a:rPr lang="uk-UA" dirty="0" smtClean="0">
                <a:solidFill>
                  <a:schemeClr val="accent2"/>
                </a:solidFill>
              </a:rPr>
              <a:t>орушено </a:t>
            </a:r>
            <a:r>
              <a:rPr lang="uk-UA" dirty="0" smtClean="0">
                <a:solidFill>
                  <a:schemeClr val="accent2"/>
                </a:solidFill>
              </a:rPr>
              <a:t>безперервність єврейської історії</a:t>
            </a:r>
          </a:p>
          <a:p>
            <a:pPr marL="0" indent="0">
              <a:buNone/>
            </a:pPr>
            <a:endParaRPr lang="uk-UA" dirty="0" smtClean="0">
              <a:solidFill>
                <a:schemeClr val="accent2"/>
              </a:solidFill>
            </a:endParaRPr>
          </a:p>
          <a:p>
            <a:r>
              <a:rPr lang="uk-UA" dirty="0">
                <a:solidFill>
                  <a:schemeClr val="accent2"/>
                </a:solidFill>
              </a:rPr>
              <a:t> </a:t>
            </a:r>
            <a:r>
              <a:rPr lang="uk-UA" dirty="0" smtClean="0">
                <a:solidFill>
                  <a:schemeClr val="accent2"/>
                </a:solidFill>
              </a:rPr>
              <a:t>з</a:t>
            </a:r>
            <a:r>
              <a:rPr lang="uk-UA" dirty="0" smtClean="0">
                <a:solidFill>
                  <a:schemeClr val="accent2"/>
                </a:solidFill>
              </a:rPr>
              <a:t>нищено</a:t>
            </a:r>
            <a:r>
              <a:rPr lang="uk-UA" dirty="0" smtClean="0">
                <a:solidFill>
                  <a:schemeClr val="accent2"/>
                </a:solidFill>
              </a:rPr>
              <a:t>, зруйновано інтелектуальну спадщину Європи та України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/>
                </a:solidFill>
              </a:rPr>
              <a:t>Наслідки Голокосту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9748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7200" dirty="0" smtClean="0"/>
              <a:t>Дякую за увагу!</a:t>
            </a:r>
            <a:endParaRPr lang="ru-RU" sz="72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42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9501"/>
            <a:ext cx="8525235" cy="6877501"/>
          </a:xfrm>
        </p:spPr>
      </p:pic>
    </p:spTree>
    <p:extLst>
      <p:ext uri="{BB962C8B-B14F-4D97-AF65-F5344CB8AC3E}">
        <p14:creationId xmlns="" xmlns:p14="http://schemas.microsoft.com/office/powerpoint/2010/main" val="332992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5719" cy="45719"/>
          </a:xfrm>
        </p:spPr>
        <p:txBody>
          <a:bodyPr>
            <a:normAutofit fontScale="90000"/>
          </a:bodyPr>
          <a:lstStyle/>
          <a:p>
            <a:endParaRPr lang="ru-RU" sz="54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3501008"/>
            <a:ext cx="4078220" cy="290142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27584" y="548680"/>
            <a:ext cx="7776864" cy="259228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800" dirty="0" smtClean="0"/>
              <a:t>Голокост -</a:t>
            </a:r>
            <a:r>
              <a:rPr lang="ru-RU" sz="2400" i="1" dirty="0"/>
              <a:t>(</a:t>
            </a:r>
            <a:r>
              <a:rPr lang="ru-RU" sz="2400" i="1" dirty="0" err="1"/>
              <a:t>від</a:t>
            </a:r>
            <a:r>
              <a:rPr lang="ru-RU" sz="2400" i="1" dirty="0"/>
              <a:t> </a:t>
            </a:r>
            <a:r>
              <a:rPr lang="ru-RU" sz="2400" i="1" dirty="0">
                <a:hlinkClick r:id="rId3" tooltip="Англійська мова"/>
              </a:rPr>
              <a:t>англ.</a:t>
            </a:r>
            <a:r>
              <a:rPr lang="ru-RU" sz="2400" i="1" dirty="0"/>
              <a:t> </a:t>
            </a:r>
            <a:r>
              <a:rPr lang="en-US" sz="2400" i="1" dirty="0"/>
              <a:t>the Holocaust, </a:t>
            </a:r>
            <a:r>
              <a:rPr lang="ru-RU" sz="2400" i="1" dirty="0"/>
              <a:t>з </a:t>
            </a:r>
            <a:r>
              <a:rPr lang="ru-RU" sz="2400" i="1" dirty="0">
                <a:hlinkClick r:id="rId4" tooltip="Давньогрецька мова"/>
              </a:rPr>
              <a:t>дав.-гр.</a:t>
            </a:r>
            <a:r>
              <a:rPr lang="ru-RU" sz="2400" i="1" dirty="0"/>
              <a:t> </a:t>
            </a:r>
            <a:r>
              <a:rPr lang="el-GR" sz="2400" i="1" dirty="0"/>
              <a:t>ὁλοκαύστος — «</a:t>
            </a:r>
            <a:r>
              <a:rPr lang="ru-RU" sz="2400" i="1" dirty="0" err="1"/>
              <a:t>всеспалення</a:t>
            </a:r>
            <a:r>
              <a:rPr lang="ru-RU" sz="2400" i="1" dirty="0"/>
              <a:t>»)</a:t>
            </a:r>
            <a:r>
              <a:rPr lang="uk-UA" sz="2400" i="1" dirty="0" smtClean="0"/>
              <a:t> </a:t>
            </a:r>
            <a:r>
              <a:rPr lang="uk-UA" sz="2800" dirty="0" smtClean="0"/>
              <a:t>загибель значної частини єврейського населення Європи в ході систематичного переслідування і знищення його нацистами. Ще має біблійне поняття </a:t>
            </a:r>
            <a:r>
              <a:rPr lang="uk-UA" sz="2800" dirty="0" err="1" smtClean="0"/>
              <a:t>Шоа</a:t>
            </a:r>
            <a:r>
              <a:rPr lang="uk-UA" sz="2800" dirty="0" smtClean="0"/>
              <a:t> (катастрофа, велика біда)</a:t>
            </a:r>
          </a:p>
          <a:p>
            <a:pPr algn="l"/>
            <a:endParaRPr lang="uk-UA" sz="20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179">
            <a:off x="4607496" y="3140968"/>
            <a:ext cx="4536504" cy="2968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755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7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600" dirty="0" smtClean="0"/>
              <a:t> детальне дослідження голокосту в Харківський області на основі спогадів очевидців, документів та періодичної преси того часу</a:t>
            </a:r>
          </a:p>
          <a:p>
            <a:pPr algn="just"/>
            <a:r>
              <a:rPr lang="uk-UA" sz="3600" dirty="0" smtClean="0"/>
              <a:t> дослідити процес на Харківщині, причини та особливості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967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480000" cy="5544616"/>
          </a:xfr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935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986525"/>
            <a:ext cx="6240882" cy="387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8292"/>
            <a:ext cx="5238750" cy="39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806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Смоляр Г.В, описує в своїй роботі події,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з життям та боротьбою євреїв на території СРСР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err="1" smtClean="0"/>
              <a:t>Гроссман</a:t>
            </a:r>
            <a:r>
              <a:rPr lang="uk-UA" dirty="0" smtClean="0"/>
              <a:t> В.С «Україна без євреїв», він був безпосереднім свідком цих подій. 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err="1" smtClean="0"/>
              <a:t>Арад</a:t>
            </a:r>
            <a:r>
              <a:rPr lang="uk-UA" dirty="0" smtClean="0"/>
              <a:t> </a:t>
            </a:r>
            <a:r>
              <a:rPr lang="uk-UA" dirty="0" err="1" smtClean="0"/>
              <a:t>Ицхак</a:t>
            </a:r>
            <a:r>
              <a:rPr lang="uk-UA" dirty="0" smtClean="0"/>
              <a:t> «Катастрофа європейського єврейства (1933-1945), систематизував документи та матеріали по голокосту</a:t>
            </a:r>
          </a:p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Науковці</a:t>
            </a:r>
            <a:r>
              <a:rPr lang="uk-UA" dirty="0" smtClean="0"/>
              <a:t>, які </a:t>
            </a:r>
            <a:r>
              <a:rPr lang="uk-UA" dirty="0" smtClean="0"/>
              <a:t>вивчали тему Голокосту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25" y="2636912"/>
            <a:ext cx="3469568" cy="231304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5301208"/>
            <a:ext cx="3247999" cy="202999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60136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88840"/>
            <a:ext cx="8465585" cy="453650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«Антисемітизм</a:t>
            </a:r>
            <a:r>
              <a:rPr lang="uk-UA" dirty="0" smtClean="0"/>
              <a:t>». </a:t>
            </a:r>
            <a:r>
              <a:rPr lang="uk-UA" dirty="0" smtClean="0"/>
              <a:t>Термін був введений журналістом В.</a:t>
            </a:r>
            <a:r>
              <a:rPr lang="uk-UA" dirty="0" err="1" smtClean="0"/>
              <a:t>Маром</a:t>
            </a:r>
            <a:r>
              <a:rPr lang="uk-UA" dirty="0" smtClean="0"/>
              <a:t>. Пояснює,що євреїв не вважали людьми іншої нації чи віри, </a:t>
            </a:r>
            <a:r>
              <a:rPr lang="uk-UA" dirty="0"/>
              <a:t>ї</a:t>
            </a:r>
            <a:r>
              <a:rPr lang="uk-UA" dirty="0" smtClean="0"/>
              <a:t>х вважали представниками іншої раси,яка відрізняється від інших</a:t>
            </a:r>
          </a:p>
          <a:p>
            <a:pPr algn="just"/>
            <a:r>
              <a:rPr lang="uk-UA" dirty="0" smtClean="0"/>
              <a:t> Особливе </a:t>
            </a:r>
            <a:r>
              <a:rPr lang="uk-UA" dirty="0" smtClean="0"/>
              <a:t>відношення Гітлера до </a:t>
            </a:r>
            <a:r>
              <a:rPr lang="uk-UA" dirty="0" err="1" smtClean="0"/>
              <a:t>євреїської</a:t>
            </a:r>
            <a:r>
              <a:rPr lang="uk-UA" dirty="0" smtClean="0"/>
              <a:t> нації.</a:t>
            </a:r>
          </a:p>
          <a:p>
            <a:pPr marL="0" indent="0" algn="just">
              <a:buNone/>
            </a:pPr>
            <a:r>
              <a:rPr lang="uk-UA" dirty="0" smtClean="0"/>
              <a:t>Сам він був одержимий у пошуку «остаточного   вирішення» - способу назавжди позбутися євреїв </a:t>
            </a:r>
          </a:p>
          <a:p>
            <a:pPr algn="just"/>
            <a:r>
              <a:rPr lang="uk-UA" dirty="0"/>
              <a:t> </a:t>
            </a:r>
            <a:r>
              <a:rPr lang="uk-UA" dirty="0" smtClean="0"/>
              <a:t>«Економічна теорія»</a:t>
            </a:r>
          </a:p>
          <a:p>
            <a:pPr marL="0" indent="0" algn="just">
              <a:buNone/>
            </a:pPr>
            <a:r>
              <a:rPr lang="uk-UA" dirty="0" smtClean="0"/>
              <a:t>Дослідник Авраам Бакай довів </a:t>
            </a:r>
            <a:r>
              <a:rPr lang="uk-UA" dirty="0" err="1" smtClean="0"/>
              <a:t>ії</a:t>
            </a:r>
            <a:r>
              <a:rPr lang="uk-UA" dirty="0" smtClean="0"/>
              <a:t>, згідно з цим,національна економіка вище за пріоритетом приватної економіки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Причини </a:t>
            </a:r>
            <a:r>
              <a:rPr lang="uk-UA" dirty="0"/>
              <a:t>Г</a:t>
            </a:r>
            <a:r>
              <a:rPr lang="uk-UA" dirty="0" smtClean="0"/>
              <a:t>олокосту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570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640960" cy="6858000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Голокост в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</a:rPr>
              <a:t>Європі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88488" y="2947594"/>
            <a:ext cx="3803904" cy="3793773"/>
          </a:xfrm>
        </p:spPr>
        <p:txBody>
          <a:bodyPr>
            <a:normAutofit/>
          </a:bodyPr>
          <a:lstStyle/>
          <a:p>
            <a:r>
              <a:rPr lang="uk-UA" b="1" dirty="0" smtClean="0"/>
              <a:t>Контрибуція</a:t>
            </a:r>
          </a:p>
          <a:p>
            <a:r>
              <a:rPr lang="uk-UA" b="1" dirty="0" smtClean="0"/>
              <a:t>Дискримінація</a:t>
            </a:r>
          </a:p>
          <a:p>
            <a:r>
              <a:rPr lang="uk-UA" b="1" dirty="0" smtClean="0"/>
              <a:t>Остаточне знищення євреїв проходило в Східній Європі та республіках СРСР</a:t>
            </a:r>
            <a:endParaRPr lang="uk-UA" b="1" dirty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</a:rPr>
              <a:t>Україні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Контрибуція</a:t>
            </a:r>
            <a:endParaRPr lang="ru-RU" b="1" dirty="0"/>
          </a:p>
          <a:p>
            <a:r>
              <a:rPr lang="uk-UA" b="1" dirty="0" smtClean="0"/>
              <a:t>Не скриваючи від світу збирали та розстрілювали євреїв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1419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318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Голокост у Харкові в 1942-1943 роках</vt:lpstr>
      <vt:lpstr>Слайд 2</vt:lpstr>
      <vt:lpstr>Слайд 3</vt:lpstr>
      <vt:lpstr>Завдання:</vt:lpstr>
      <vt:lpstr>Слайд 5</vt:lpstr>
      <vt:lpstr>Слайд 6</vt:lpstr>
      <vt:lpstr>Науковці, які вивчали тему Голокосту</vt:lpstr>
      <vt:lpstr>Причини Голокосту</vt:lpstr>
      <vt:lpstr>Голокост в </vt:lpstr>
      <vt:lpstr>Слайд 10</vt:lpstr>
      <vt:lpstr>Слайд 11</vt:lpstr>
      <vt:lpstr>Голокост на Харківщині</vt:lpstr>
      <vt:lpstr>Голокост на Харківщині</vt:lpstr>
      <vt:lpstr>Слайд 14</vt:lpstr>
      <vt:lpstr>Слайд 15</vt:lpstr>
      <vt:lpstr>Наслідки Голокосту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Голокост на       Харківщині  1941-1943 рр</dc:title>
  <dc:creator>user</dc:creator>
  <cp:lastModifiedBy>1</cp:lastModifiedBy>
  <cp:revision>36</cp:revision>
  <dcterms:created xsi:type="dcterms:W3CDTF">2014-11-25T17:41:33Z</dcterms:created>
  <dcterms:modified xsi:type="dcterms:W3CDTF">2016-03-31T08:14:37Z</dcterms:modified>
</cp:coreProperties>
</file>