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6" r:id="rId2"/>
    <p:sldId id="425" r:id="rId3"/>
    <p:sldId id="290" r:id="rId4"/>
    <p:sldId id="304" r:id="rId5"/>
    <p:sldId id="426" r:id="rId6"/>
    <p:sldId id="427" r:id="rId7"/>
    <p:sldId id="306" r:id="rId8"/>
    <p:sldId id="386" r:id="rId9"/>
    <p:sldId id="406" r:id="rId10"/>
    <p:sldId id="412" r:id="rId11"/>
    <p:sldId id="375" r:id="rId12"/>
    <p:sldId id="414" r:id="rId13"/>
    <p:sldId id="417" r:id="rId14"/>
    <p:sldId id="415" r:id="rId15"/>
    <p:sldId id="421" r:id="rId16"/>
    <p:sldId id="420" r:id="rId17"/>
    <p:sldId id="431" r:id="rId18"/>
    <p:sldId id="429" r:id="rId19"/>
    <p:sldId id="433" r:id="rId20"/>
    <p:sldId id="432" r:id="rId21"/>
    <p:sldId id="435" r:id="rId22"/>
    <p:sldId id="434" r:id="rId23"/>
    <p:sldId id="436" r:id="rId24"/>
    <p:sldId id="430" r:id="rId25"/>
    <p:sldId id="32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63300"/>
    <a:srgbClr val="FF7C80"/>
    <a:srgbClr val="FF00FF"/>
    <a:srgbClr val="FF6600"/>
    <a:srgbClr val="FF5050"/>
    <a:srgbClr val="FF00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93" autoAdjust="0"/>
  </p:normalViewPr>
  <p:slideViewPr>
    <p:cSldViewPr>
      <p:cViewPr>
        <p:scale>
          <a:sx n="74" d="100"/>
          <a:sy n="74" d="100"/>
        </p:scale>
        <p:origin x="-942"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7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uk-UA"/>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uk-UA"/>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uk-UA"/>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uk-UA"/>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uk-UA"/>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uk-UA"/>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uk-UA"/>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uk-UA"/>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uk-UA"/>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uk-UA"/>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uk-UA"/>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uk-UA"/>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uk-UA"/>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uk-UA"/>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uk-UA"/>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uk-UA"/>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uk-UA"/>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uk-UA"/>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uk-UA"/>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uk-UA"/>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uk-UA"/>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uk-UA"/>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uk-UA"/>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uk-UA"/>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uk-UA"/>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uk-UA"/>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uk-UA"/>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uk-UA"/>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uk-UA"/>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uk-UA"/>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uk-UA"/>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uk-UA"/>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uk-UA"/>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uk-UA"/>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uk-UA"/>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uk-UA"/>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uk-UA"/>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uk-UA"/>
              </a:p>
            </p:txBody>
          </p:sp>
        </p:grpSp>
      </p:grpSp>
      <p:sp>
        <p:nvSpPr>
          <p:cNvPr id="388138" name="Rectangle 42"/>
          <p:cNvSpPr>
            <a:spLocks noGrp="1" noChangeArrowheads="1"/>
          </p:cNvSpPr>
          <p:nvPr>
            <p:ph type="ctrTitle" sz="quarter"/>
          </p:nvPr>
        </p:nvSpPr>
        <p:spPr>
          <a:xfrm>
            <a:off x="457200" y="1600200"/>
            <a:ext cx="8229600" cy="1828800"/>
          </a:xfrm>
        </p:spPr>
        <p:txBody>
          <a:bodyPr/>
          <a:lstStyle>
            <a:lvl1pPr>
              <a:defRPr sz="4800"/>
            </a:lvl1pPr>
          </a:lstStyle>
          <a:p>
            <a:r>
              <a:rPr lang="ru-RU" smtClean="0"/>
              <a:t>Образец заголовка</a:t>
            </a:r>
            <a:endParaRPr lang="ru-RU"/>
          </a:p>
        </p:txBody>
      </p:sp>
      <p:sp>
        <p:nvSpPr>
          <p:cNvPr id="38813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ru-RU" smtClean="0"/>
              <a:t>Образец подзаголовка</a:t>
            </a:r>
            <a:endParaRPr lang="ru-RU"/>
          </a:p>
        </p:txBody>
      </p:sp>
      <p:sp>
        <p:nvSpPr>
          <p:cNvPr id="44" name="Rectangle 44"/>
          <p:cNvSpPr>
            <a:spLocks noGrp="1" noChangeArrowheads="1"/>
          </p:cNvSpPr>
          <p:nvPr>
            <p:ph type="dt" sz="quarter" idx="10"/>
          </p:nvPr>
        </p:nvSpPr>
        <p:spPr/>
        <p:txBody>
          <a:bodyPr/>
          <a:lstStyle>
            <a:lvl1pPr>
              <a:defRPr/>
            </a:lvl1pPr>
          </a:lstStyle>
          <a:p>
            <a:pPr>
              <a:defRPr/>
            </a:pPr>
            <a:endParaRPr lang="ru-RU"/>
          </a:p>
        </p:txBody>
      </p:sp>
      <p:sp>
        <p:nvSpPr>
          <p:cNvPr id="45" name="Rectangle 45"/>
          <p:cNvSpPr>
            <a:spLocks noGrp="1" noChangeArrowheads="1"/>
          </p:cNvSpPr>
          <p:nvPr>
            <p:ph type="ftr" sz="quarter" idx="11"/>
          </p:nvPr>
        </p:nvSpPr>
        <p:spPr/>
        <p:txBody>
          <a:bodyPr/>
          <a:lstStyle>
            <a:lvl1pPr>
              <a:defRPr/>
            </a:lvl1pPr>
          </a:lstStyle>
          <a:p>
            <a:pPr>
              <a:defRPr/>
            </a:pPr>
            <a:endParaRPr lang="ru-RU"/>
          </a:p>
        </p:txBody>
      </p:sp>
      <p:sp>
        <p:nvSpPr>
          <p:cNvPr id="46" name="Rectangle 46"/>
          <p:cNvSpPr>
            <a:spLocks noGrp="1" noChangeArrowheads="1"/>
          </p:cNvSpPr>
          <p:nvPr>
            <p:ph type="sldNum" sz="quarter" idx="12"/>
          </p:nvPr>
        </p:nvSpPr>
        <p:spPr/>
        <p:txBody>
          <a:bodyPr/>
          <a:lstStyle>
            <a:lvl1pPr>
              <a:defRPr/>
            </a:lvl1pPr>
          </a:lstStyle>
          <a:p>
            <a:pPr>
              <a:defRPr/>
            </a:pPr>
            <a:fld id="{194F5ED9-0AE3-4664-A052-E7BD971F8CF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4"/>
          <p:cNvSpPr>
            <a:spLocks noGrp="1" noChangeArrowheads="1"/>
          </p:cNvSpPr>
          <p:nvPr>
            <p:ph type="dt" sz="half" idx="10"/>
          </p:nvPr>
        </p:nvSpPr>
        <p:spPr>
          <a:ln/>
        </p:spPr>
        <p:txBody>
          <a:bodyPr/>
          <a:lstStyle>
            <a:lvl1pPr>
              <a:defRPr/>
            </a:lvl1pPr>
          </a:lstStyle>
          <a:p>
            <a:pPr>
              <a:defRPr/>
            </a:pPr>
            <a:endParaRPr lang="ru-RU"/>
          </a:p>
        </p:txBody>
      </p:sp>
      <p:sp>
        <p:nvSpPr>
          <p:cNvPr id="5" name="Rectangle 45"/>
          <p:cNvSpPr>
            <a:spLocks noGrp="1" noChangeArrowheads="1"/>
          </p:cNvSpPr>
          <p:nvPr>
            <p:ph type="ftr" sz="quarter" idx="11"/>
          </p:nvPr>
        </p:nvSpPr>
        <p:spPr>
          <a:ln/>
        </p:spPr>
        <p:txBody>
          <a:bodyPr/>
          <a:lstStyle>
            <a:lvl1pPr>
              <a:defRPr/>
            </a:lvl1pPr>
          </a:lstStyle>
          <a:p>
            <a:pPr>
              <a:defRPr/>
            </a:pPr>
            <a:endParaRPr lang="ru-RU"/>
          </a:p>
        </p:txBody>
      </p:sp>
      <p:sp>
        <p:nvSpPr>
          <p:cNvPr id="6" name="Rectangle 46"/>
          <p:cNvSpPr>
            <a:spLocks noGrp="1" noChangeArrowheads="1"/>
          </p:cNvSpPr>
          <p:nvPr>
            <p:ph type="sldNum" sz="quarter" idx="12"/>
          </p:nvPr>
        </p:nvSpPr>
        <p:spPr>
          <a:ln/>
        </p:spPr>
        <p:txBody>
          <a:bodyPr/>
          <a:lstStyle>
            <a:lvl1pPr>
              <a:defRPr/>
            </a:lvl1pPr>
          </a:lstStyle>
          <a:p>
            <a:pPr>
              <a:defRPr/>
            </a:pPr>
            <a:fld id="{BB1CF919-5EA9-496D-8E1E-47F6813137B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4"/>
          <p:cNvSpPr>
            <a:spLocks noGrp="1" noChangeArrowheads="1"/>
          </p:cNvSpPr>
          <p:nvPr>
            <p:ph type="dt" sz="half" idx="10"/>
          </p:nvPr>
        </p:nvSpPr>
        <p:spPr>
          <a:ln/>
        </p:spPr>
        <p:txBody>
          <a:bodyPr/>
          <a:lstStyle>
            <a:lvl1pPr>
              <a:defRPr/>
            </a:lvl1pPr>
          </a:lstStyle>
          <a:p>
            <a:pPr>
              <a:defRPr/>
            </a:pPr>
            <a:endParaRPr lang="ru-RU"/>
          </a:p>
        </p:txBody>
      </p:sp>
      <p:sp>
        <p:nvSpPr>
          <p:cNvPr id="5" name="Rectangle 45"/>
          <p:cNvSpPr>
            <a:spLocks noGrp="1" noChangeArrowheads="1"/>
          </p:cNvSpPr>
          <p:nvPr>
            <p:ph type="ftr" sz="quarter" idx="11"/>
          </p:nvPr>
        </p:nvSpPr>
        <p:spPr>
          <a:ln/>
        </p:spPr>
        <p:txBody>
          <a:bodyPr/>
          <a:lstStyle>
            <a:lvl1pPr>
              <a:defRPr/>
            </a:lvl1pPr>
          </a:lstStyle>
          <a:p>
            <a:pPr>
              <a:defRPr/>
            </a:pPr>
            <a:endParaRPr lang="ru-RU"/>
          </a:p>
        </p:txBody>
      </p:sp>
      <p:sp>
        <p:nvSpPr>
          <p:cNvPr id="6" name="Rectangle 46"/>
          <p:cNvSpPr>
            <a:spLocks noGrp="1" noChangeArrowheads="1"/>
          </p:cNvSpPr>
          <p:nvPr>
            <p:ph type="sldNum" sz="quarter" idx="12"/>
          </p:nvPr>
        </p:nvSpPr>
        <p:spPr>
          <a:ln/>
        </p:spPr>
        <p:txBody>
          <a:bodyPr/>
          <a:lstStyle>
            <a:lvl1pPr>
              <a:defRPr/>
            </a:lvl1pPr>
          </a:lstStyle>
          <a:p>
            <a:pPr>
              <a:defRPr/>
            </a:pPr>
            <a:fld id="{0F1A992B-004D-41A8-A1B0-305B6D656FA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Rectangle 44"/>
          <p:cNvSpPr>
            <a:spLocks noGrp="1" noChangeArrowheads="1"/>
          </p:cNvSpPr>
          <p:nvPr>
            <p:ph type="dt" sz="half" idx="10"/>
          </p:nvPr>
        </p:nvSpPr>
        <p:spPr>
          <a:ln/>
        </p:spPr>
        <p:txBody>
          <a:bodyPr/>
          <a:lstStyle>
            <a:lvl1pPr>
              <a:defRPr/>
            </a:lvl1pPr>
          </a:lstStyle>
          <a:p>
            <a:pPr>
              <a:defRPr/>
            </a:pPr>
            <a:endParaRPr lang="ru-RU"/>
          </a:p>
        </p:txBody>
      </p:sp>
      <p:sp>
        <p:nvSpPr>
          <p:cNvPr id="7" name="Rectangle 45"/>
          <p:cNvSpPr>
            <a:spLocks noGrp="1" noChangeArrowheads="1"/>
          </p:cNvSpPr>
          <p:nvPr>
            <p:ph type="ftr" sz="quarter" idx="11"/>
          </p:nvPr>
        </p:nvSpPr>
        <p:spPr>
          <a:ln/>
        </p:spPr>
        <p:txBody>
          <a:bodyPr/>
          <a:lstStyle>
            <a:lvl1pPr>
              <a:defRPr/>
            </a:lvl1pPr>
          </a:lstStyle>
          <a:p>
            <a:pPr>
              <a:defRPr/>
            </a:pPr>
            <a:endParaRPr lang="ru-RU"/>
          </a:p>
        </p:txBody>
      </p:sp>
      <p:sp>
        <p:nvSpPr>
          <p:cNvPr id="8" name="Rectangle 46"/>
          <p:cNvSpPr>
            <a:spLocks noGrp="1" noChangeArrowheads="1"/>
          </p:cNvSpPr>
          <p:nvPr>
            <p:ph type="sldNum" sz="quarter" idx="12"/>
          </p:nvPr>
        </p:nvSpPr>
        <p:spPr>
          <a:ln/>
        </p:spPr>
        <p:txBody>
          <a:bodyPr/>
          <a:lstStyle>
            <a:lvl1pPr>
              <a:defRPr/>
            </a:lvl1pPr>
          </a:lstStyle>
          <a:p>
            <a:pPr>
              <a:defRPr/>
            </a:pPr>
            <a:fld id="{7E3A8111-4F3B-4E3C-A12A-68A63EC9030C}"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7813"/>
            <a:ext cx="8229600" cy="1143000"/>
          </a:xfrm>
        </p:spPr>
        <p:txBody>
          <a:bodyPr/>
          <a:lstStyle/>
          <a:p>
            <a:r>
              <a:rPr lang="ru-RU" smtClean="0"/>
              <a:t>Образец заголовка</a:t>
            </a:r>
            <a:endParaRPr lang="uk-UA"/>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Содержимое 4"/>
          <p:cNvSpPr>
            <a:spLocks noGrp="1"/>
          </p:cNvSpPr>
          <p:nvPr>
            <p:ph sz="quarter" idx="3"/>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Содержимое 5"/>
          <p:cNvSpPr>
            <a:spLocks noGrp="1"/>
          </p:cNvSpPr>
          <p:nvPr>
            <p:ph sz="quarter" idx="4"/>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44"/>
          <p:cNvSpPr>
            <a:spLocks noGrp="1" noChangeArrowheads="1"/>
          </p:cNvSpPr>
          <p:nvPr>
            <p:ph type="dt" sz="half" idx="10"/>
          </p:nvPr>
        </p:nvSpPr>
        <p:spPr>
          <a:ln/>
        </p:spPr>
        <p:txBody>
          <a:bodyPr/>
          <a:lstStyle>
            <a:lvl1pPr>
              <a:defRPr/>
            </a:lvl1pPr>
          </a:lstStyle>
          <a:p>
            <a:pPr>
              <a:defRPr/>
            </a:pPr>
            <a:endParaRPr lang="ru-RU"/>
          </a:p>
        </p:txBody>
      </p:sp>
      <p:sp>
        <p:nvSpPr>
          <p:cNvPr id="8" name="Rectangle 45"/>
          <p:cNvSpPr>
            <a:spLocks noGrp="1" noChangeArrowheads="1"/>
          </p:cNvSpPr>
          <p:nvPr>
            <p:ph type="ftr" sz="quarter" idx="11"/>
          </p:nvPr>
        </p:nvSpPr>
        <p:spPr>
          <a:ln/>
        </p:spPr>
        <p:txBody>
          <a:bodyPr/>
          <a:lstStyle>
            <a:lvl1pPr>
              <a:defRPr/>
            </a:lvl1pPr>
          </a:lstStyle>
          <a:p>
            <a:pPr>
              <a:defRPr/>
            </a:pPr>
            <a:endParaRPr lang="ru-RU"/>
          </a:p>
        </p:txBody>
      </p:sp>
      <p:sp>
        <p:nvSpPr>
          <p:cNvPr id="9" name="Rectangle 46"/>
          <p:cNvSpPr>
            <a:spLocks noGrp="1" noChangeArrowheads="1"/>
          </p:cNvSpPr>
          <p:nvPr>
            <p:ph type="sldNum" sz="quarter" idx="12"/>
          </p:nvPr>
        </p:nvSpPr>
        <p:spPr>
          <a:ln/>
        </p:spPr>
        <p:txBody>
          <a:bodyPr/>
          <a:lstStyle>
            <a:lvl1pPr>
              <a:defRPr/>
            </a:lvl1pPr>
          </a:lstStyle>
          <a:p>
            <a:pPr>
              <a:defRPr/>
            </a:pPr>
            <a:fld id="{2784A0A5-6FDE-45DB-B687-83D4440D783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4"/>
          <p:cNvSpPr>
            <a:spLocks noGrp="1" noChangeArrowheads="1"/>
          </p:cNvSpPr>
          <p:nvPr>
            <p:ph type="dt" sz="half" idx="10"/>
          </p:nvPr>
        </p:nvSpPr>
        <p:spPr>
          <a:ln/>
        </p:spPr>
        <p:txBody>
          <a:bodyPr/>
          <a:lstStyle>
            <a:lvl1pPr>
              <a:defRPr/>
            </a:lvl1pPr>
          </a:lstStyle>
          <a:p>
            <a:pPr>
              <a:defRPr/>
            </a:pPr>
            <a:endParaRPr lang="ru-RU"/>
          </a:p>
        </p:txBody>
      </p:sp>
      <p:sp>
        <p:nvSpPr>
          <p:cNvPr id="5" name="Rectangle 45"/>
          <p:cNvSpPr>
            <a:spLocks noGrp="1" noChangeArrowheads="1"/>
          </p:cNvSpPr>
          <p:nvPr>
            <p:ph type="ftr" sz="quarter" idx="11"/>
          </p:nvPr>
        </p:nvSpPr>
        <p:spPr>
          <a:ln/>
        </p:spPr>
        <p:txBody>
          <a:bodyPr/>
          <a:lstStyle>
            <a:lvl1pPr>
              <a:defRPr/>
            </a:lvl1pPr>
          </a:lstStyle>
          <a:p>
            <a:pPr>
              <a:defRPr/>
            </a:pPr>
            <a:endParaRPr lang="ru-RU"/>
          </a:p>
        </p:txBody>
      </p:sp>
      <p:sp>
        <p:nvSpPr>
          <p:cNvPr id="6" name="Rectangle 46"/>
          <p:cNvSpPr>
            <a:spLocks noGrp="1" noChangeArrowheads="1"/>
          </p:cNvSpPr>
          <p:nvPr>
            <p:ph type="sldNum" sz="quarter" idx="12"/>
          </p:nvPr>
        </p:nvSpPr>
        <p:spPr>
          <a:ln/>
        </p:spPr>
        <p:txBody>
          <a:bodyPr/>
          <a:lstStyle>
            <a:lvl1pPr>
              <a:defRPr/>
            </a:lvl1pPr>
          </a:lstStyle>
          <a:p>
            <a:pPr>
              <a:defRPr/>
            </a:pPr>
            <a:fld id="{C452846E-9275-498C-9365-A07D0598836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4"/>
          <p:cNvSpPr>
            <a:spLocks noGrp="1" noChangeArrowheads="1"/>
          </p:cNvSpPr>
          <p:nvPr>
            <p:ph type="dt" sz="half" idx="10"/>
          </p:nvPr>
        </p:nvSpPr>
        <p:spPr>
          <a:ln/>
        </p:spPr>
        <p:txBody>
          <a:bodyPr/>
          <a:lstStyle>
            <a:lvl1pPr>
              <a:defRPr/>
            </a:lvl1pPr>
          </a:lstStyle>
          <a:p>
            <a:pPr>
              <a:defRPr/>
            </a:pPr>
            <a:endParaRPr lang="ru-RU"/>
          </a:p>
        </p:txBody>
      </p:sp>
      <p:sp>
        <p:nvSpPr>
          <p:cNvPr id="5" name="Rectangle 45"/>
          <p:cNvSpPr>
            <a:spLocks noGrp="1" noChangeArrowheads="1"/>
          </p:cNvSpPr>
          <p:nvPr>
            <p:ph type="ftr" sz="quarter" idx="11"/>
          </p:nvPr>
        </p:nvSpPr>
        <p:spPr>
          <a:ln/>
        </p:spPr>
        <p:txBody>
          <a:bodyPr/>
          <a:lstStyle>
            <a:lvl1pPr>
              <a:defRPr/>
            </a:lvl1pPr>
          </a:lstStyle>
          <a:p>
            <a:pPr>
              <a:defRPr/>
            </a:pPr>
            <a:endParaRPr lang="ru-RU"/>
          </a:p>
        </p:txBody>
      </p:sp>
      <p:sp>
        <p:nvSpPr>
          <p:cNvPr id="6" name="Rectangle 46"/>
          <p:cNvSpPr>
            <a:spLocks noGrp="1" noChangeArrowheads="1"/>
          </p:cNvSpPr>
          <p:nvPr>
            <p:ph type="sldNum" sz="quarter" idx="12"/>
          </p:nvPr>
        </p:nvSpPr>
        <p:spPr>
          <a:ln/>
        </p:spPr>
        <p:txBody>
          <a:bodyPr/>
          <a:lstStyle>
            <a:lvl1pPr>
              <a:defRPr/>
            </a:lvl1pPr>
          </a:lstStyle>
          <a:p>
            <a:pPr>
              <a:defRPr/>
            </a:pPr>
            <a:fld id="{9F51D0B4-5C63-40CC-A575-DD3B10A05CD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4"/>
          <p:cNvSpPr>
            <a:spLocks noGrp="1" noChangeArrowheads="1"/>
          </p:cNvSpPr>
          <p:nvPr>
            <p:ph type="dt" sz="half" idx="10"/>
          </p:nvPr>
        </p:nvSpPr>
        <p:spPr>
          <a:ln/>
        </p:spPr>
        <p:txBody>
          <a:bodyPr/>
          <a:lstStyle>
            <a:lvl1pPr>
              <a:defRPr/>
            </a:lvl1pPr>
          </a:lstStyle>
          <a:p>
            <a:pPr>
              <a:defRPr/>
            </a:pPr>
            <a:endParaRPr lang="ru-RU"/>
          </a:p>
        </p:txBody>
      </p:sp>
      <p:sp>
        <p:nvSpPr>
          <p:cNvPr id="6" name="Rectangle 45"/>
          <p:cNvSpPr>
            <a:spLocks noGrp="1" noChangeArrowheads="1"/>
          </p:cNvSpPr>
          <p:nvPr>
            <p:ph type="ftr" sz="quarter" idx="11"/>
          </p:nvPr>
        </p:nvSpPr>
        <p:spPr>
          <a:ln/>
        </p:spPr>
        <p:txBody>
          <a:bodyPr/>
          <a:lstStyle>
            <a:lvl1pPr>
              <a:defRPr/>
            </a:lvl1pPr>
          </a:lstStyle>
          <a:p>
            <a:pPr>
              <a:defRPr/>
            </a:pPr>
            <a:endParaRPr lang="ru-RU"/>
          </a:p>
        </p:txBody>
      </p:sp>
      <p:sp>
        <p:nvSpPr>
          <p:cNvPr id="7" name="Rectangle 46"/>
          <p:cNvSpPr>
            <a:spLocks noGrp="1" noChangeArrowheads="1"/>
          </p:cNvSpPr>
          <p:nvPr>
            <p:ph type="sldNum" sz="quarter" idx="12"/>
          </p:nvPr>
        </p:nvSpPr>
        <p:spPr>
          <a:ln/>
        </p:spPr>
        <p:txBody>
          <a:bodyPr/>
          <a:lstStyle>
            <a:lvl1pPr>
              <a:defRPr/>
            </a:lvl1pPr>
          </a:lstStyle>
          <a:p>
            <a:pPr>
              <a:defRPr/>
            </a:pPr>
            <a:fld id="{5BFF7CC9-527F-432D-8C74-A5832465058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44"/>
          <p:cNvSpPr>
            <a:spLocks noGrp="1" noChangeArrowheads="1"/>
          </p:cNvSpPr>
          <p:nvPr>
            <p:ph type="dt" sz="half" idx="10"/>
          </p:nvPr>
        </p:nvSpPr>
        <p:spPr>
          <a:ln/>
        </p:spPr>
        <p:txBody>
          <a:bodyPr/>
          <a:lstStyle>
            <a:lvl1pPr>
              <a:defRPr/>
            </a:lvl1pPr>
          </a:lstStyle>
          <a:p>
            <a:pPr>
              <a:defRPr/>
            </a:pPr>
            <a:endParaRPr lang="ru-RU"/>
          </a:p>
        </p:txBody>
      </p:sp>
      <p:sp>
        <p:nvSpPr>
          <p:cNvPr id="8" name="Rectangle 45"/>
          <p:cNvSpPr>
            <a:spLocks noGrp="1" noChangeArrowheads="1"/>
          </p:cNvSpPr>
          <p:nvPr>
            <p:ph type="ftr" sz="quarter" idx="11"/>
          </p:nvPr>
        </p:nvSpPr>
        <p:spPr>
          <a:ln/>
        </p:spPr>
        <p:txBody>
          <a:bodyPr/>
          <a:lstStyle>
            <a:lvl1pPr>
              <a:defRPr/>
            </a:lvl1pPr>
          </a:lstStyle>
          <a:p>
            <a:pPr>
              <a:defRPr/>
            </a:pPr>
            <a:endParaRPr lang="ru-RU"/>
          </a:p>
        </p:txBody>
      </p:sp>
      <p:sp>
        <p:nvSpPr>
          <p:cNvPr id="9" name="Rectangle 46"/>
          <p:cNvSpPr>
            <a:spLocks noGrp="1" noChangeArrowheads="1"/>
          </p:cNvSpPr>
          <p:nvPr>
            <p:ph type="sldNum" sz="quarter" idx="12"/>
          </p:nvPr>
        </p:nvSpPr>
        <p:spPr>
          <a:ln/>
        </p:spPr>
        <p:txBody>
          <a:bodyPr/>
          <a:lstStyle>
            <a:lvl1pPr>
              <a:defRPr/>
            </a:lvl1pPr>
          </a:lstStyle>
          <a:p>
            <a:pPr>
              <a:defRPr/>
            </a:pPr>
            <a:fld id="{2925D04B-43DC-405F-8951-73B45DCC58B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44"/>
          <p:cNvSpPr>
            <a:spLocks noGrp="1" noChangeArrowheads="1"/>
          </p:cNvSpPr>
          <p:nvPr>
            <p:ph type="dt" sz="half" idx="10"/>
          </p:nvPr>
        </p:nvSpPr>
        <p:spPr>
          <a:ln/>
        </p:spPr>
        <p:txBody>
          <a:bodyPr/>
          <a:lstStyle>
            <a:lvl1pPr>
              <a:defRPr/>
            </a:lvl1pPr>
          </a:lstStyle>
          <a:p>
            <a:pPr>
              <a:defRPr/>
            </a:pPr>
            <a:endParaRPr lang="ru-RU"/>
          </a:p>
        </p:txBody>
      </p:sp>
      <p:sp>
        <p:nvSpPr>
          <p:cNvPr id="4" name="Rectangle 45"/>
          <p:cNvSpPr>
            <a:spLocks noGrp="1" noChangeArrowheads="1"/>
          </p:cNvSpPr>
          <p:nvPr>
            <p:ph type="ftr" sz="quarter" idx="11"/>
          </p:nvPr>
        </p:nvSpPr>
        <p:spPr>
          <a:ln/>
        </p:spPr>
        <p:txBody>
          <a:bodyPr/>
          <a:lstStyle>
            <a:lvl1pPr>
              <a:defRPr/>
            </a:lvl1pPr>
          </a:lstStyle>
          <a:p>
            <a:pPr>
              <a:defRPr/>
            </a:pPr>
            <a:endParaRPr lang="ru-RU"/>
          </a:p>
        </p:txBody>
      </p:sp>
      <p:sp>
        <p:nvSpPr>
          <p:cNvPr id="5" name="Rectangle 46"/>
          <p:cNvSpPr>
            <a:spLocks noGrp="1" noChangeArrowheads="1"/>
          </p:cNvSpPr>
          <p:nvPr>
            <p:ph type="sldNum" sz="quarter" idx="12"/>
          </p:nvPr>
        </p:nvSpPr>
        <p:spPr>
          <a:ln/>
        </p:spPr>
        <p:txBody>
          <a:bodyPr/>
          <a:lstStyle>
            <a:lvl1pPr>
              <a:defRPr/>
            </a:lvl1pPr>
          </a:lstStyle>
          <a:p>
            <a:pPr>
              <a:defRPr/>
            </a:pPr>
            <a:fld id="{5C70BA97-1834-4646-B580-55AA938551B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ru-RU"/>
          </a:p>
        </p:txBody>
      </p:sp>
      <p:sp>
        <p:nvSpPr>
          <p:cNvPr id="3" name="Rectangle 45"/>
          <p:cNvSpPr>
            <a:spLocks noGrp="1" noChangeArrowheads="1"/>
          </p:cNvSpPr>
          <p:nvPr>
            <p:ph type="ftr" sz="quarter" idx="11"/>
          </p:nvPr>
        </p:nvSpPr>
        <p:spPr>
          <a:ln/>
        </p:spPr>
        <p:txBody>
          <a:bodyPr/>
          <a:lstStyle>
            <a:lvl1pPr>
              <a:defRPr/>
            </a:lvl1pPr>
          </a:lstStyle>
          <a:p>
            <a:pPr>
              <a:defRPr/>
            </a:pPr>
            <a:endParaRPr lang="ru-RU"/>
          </a:p>
        </p:txBody>
      </p:sp>
      <p:sp>
        <p:nvSpPr>
          <p:cNvPr id="4" name="Rectangle 46"/>
          <p:cNvSpPr>
            <a:spLocks noGrp="1" noChangeArrowheads="1"/>
          </p:cNvSpPr>
          <p:nvPr>
            <p:ph type="sldNum" sz="quarter" idx="12"/>
          </p:nvPr>
        </p:nvSpPr>
        <p:spPr>
          <a:ln/>
        </p:spPr>
        <p:txBody>
          <a:bodyPr/>
          <a:lstStyle>
            <a:lvl1pPr>
              <a:defRPr/>
            </a:lvl1pPr>
          </a:lstStyle>
          <a:p>
            <a:pPr>
              <a:defRPr/>
            </a:pPr>
            <a:fld id="{10DB1491-9482-434C-8AB2-B814450E18E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4"/>
          <p:cNvSpPr>
            <a:spLocks noGrp="1" noChangeArrowheads="1"/>
          </p:cNvSpPr>
          <p:nvPr>
            <p:ph type="dt" sz="half" idx="10"/>
          </p:nvPr>
        </p:nvSpPr>
        <p:spPr>
          <a:ln/>
        </p:spPr>
        <p:txBody>
          <a:bodyPr/>
          <a:lstStyle>
            <a:lvl1pPr>
              <a:defRPr/>
            </a:lvl1pPr>
          </a:lstStyle>
          <a:p>
            <a:pPr>
              <a:defRPr/>
            </a:pPr>
            <a:endParaRPr lang="ru-RU"/>
          </a:p>
        </p:txBody>
      </p:sp>
      <p:sp>
        <p:nvSpPr>
          <p:cNvPr id="6" name="Rectangle 45"/>
          <p:cNvSpPr>
            <a:spLocks noGrp="1" noChangeArrowheads="1"/>
          </p:cNvSpPr>
          <p:nvPr>
            <p:ph type="ftr" sz="quarter" idx="11"/>
          </p:nvPr>
        </p:nvSpPr>
        <p:spPr>
          <a:ln/>
        </p:spPr>
        <p:txBody>
          <a:bodyPr/>
          <a:lstStyle>
            <a:lvl1pPr>
              <a:defRPr/>
            </a:lvl1pPr>
          </a:lstStyle>
          <a:p>
            <a:pPr>
              <a:defRPr/>
            </a:pPr>
            <a:endParaRPr lang="ru-RU"/>
          </a:p>
        </p:txBody>
      </p:sp>
      <p:sp>
        <p:nvSpPr>
          <p:cNvPr id="7" name="Rectangle 46"/>
          <p:cNvSpPr>
            <a:spLocks noGrp="1" noChangeArrowheads="1"/>
          </p:cNvSpPr>
          <p:nvPr>
            <p:ph type="sldNum" sz="quarter" idx="12"/>
          </p:nvPr>
        </p:nvSpPr>
        <p:spPr>
          <a:ln/>
        </p:spPr>
        <p:txBody>
          <a:bodyPr/>
          <a:lstStyle>
            <a:lvl1pPr>
              <a:defRPr/>
            </a:lvl1pPr>
          </a:lstStyle>
          <a:p>
            <a:pPr>
              <a:defRPr/>
            </a:pPr>
            <a:fld id="{7CC83F47-F852-4DA5-82D4-FC88D11216E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4"/>
          <p:cNvSpPr>
            <a:spLocks noGrp="1" noChangeArrowheads="1"/>
          </p:cNvSpPr>
          <p:nvPr>
            <p:ph type="dt" sz="half" idx="10"/>
          </p:nvPr>
        </p:nvSpPr>
        <p:spPr>
          <a:ln/>
        </p:spPr>
        <p:txBody>
          <a:bodyPr/>
          <a:lstStyle>
            <a:lvl1pPr>
              <a:defRPr/>
            </a:lvl1pPr>
          </a:lstStyle>
          <a:p>
            <a:pPr>
              <a:defRPr/>
            </a:pPr>
            <a:endParaRPr lang="ru-RU"/>
          </a:p>
        </p:txBody>
      </p:sp>
      <p:sp>
        <p:nvSpPr>
          <p:cNvPr id="6" name="Rectangle 45"/>
          <p:cNvSpPr>
            <a:spLocks noGrp="1" noChangeArrowheads="1"/>
          </p:cNvSpPr>
          <p:nvPr>
            <p:ph type="ftr" sz="quarter" idx="11"/>
          </p:nvPr>
        </p:nvSpPr>
        <p:spPr>
          <a:ln/>
        </p:spPr>
        <p:txBody>
          <a:bodyPr/>
          <a:lstStyle>
            <a:lvl1pPr>
              <a:defRPr/>
            </a:lvl1pPr>
          </a:lstStyle>
          <a:p>
            <a:pPr>
              <a:defRPr/>
            </a:pPr>
            <a:endParaRPr lang="ru-RU"/>
          </a:p>
        </p:txBody>
      </p:sp>
      <p:sp>
        <p:nvSpPr>
          <p:cNvPr id="7" name="Rectangle 46"/>
          <p:cNvSpPr>
            <a:spLocks noGrp="1" noChangeArrowheads="1"/>
          </p:cNvSpPr>
          <p:nvPr>
            <p:ph type="sldNum" sz="quarter" idx="12"/>
          </p:nvPr>
        </p:nvSpPr>
        <p:spPr>
          <a:ln/>
        </p:spPr>
        <p:txBody>
          <a:bodyPr/>
          <a:lstStyle>
            <a:lvl1pPr>
              <a:defRPr/>
            </a:lvl1pPr>
          </a:lstStyle>
          <a:p>
            <a:pPr>
              <a:defRPr/>
            </a:pPr>
            <a:fld id="{43F13E04-4A34-4C1E-9522-B73CA0F902B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38707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uk-UA"/>
            </a:p>
          </p:txBody>
        </p:sp>
        <p:sp>
          <p:nvSpPr>
            <p:cNvPr id="38707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uk-UA"/>
            </a:p>
          </p:txBody>
        </p:sp>
        <p:sp>
          <p:nvSpPr>
            <p:cNvPr id="38707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uk-UA"/>
            </a:p>
          </p:txBody>
        </p:sp>
        <p:sp>
          <p:nvSpPr>
            <p:cNvPr id="38707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uk-UA"/>
            </a:p>
          </p:txBody>
        </p:sp>
        <p:sp>
          <p:nvSpPr>
            <p:cNvPr id="38707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uk-UA"/>
            </a:p>
          </p:txBody>
        </p:sp>
        <p:sp>
          <p:nvSpPr>
            <p:cNvPr id="38708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uk-UA"/>
            </a:p>
          </p:txBody>
        </p:sp>
        <p:sp>
          <p:nvSpPr>
            <p:cNvPr id="38708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uk-UA"/>
            </a:p>
          </p:txBody>
        </p:sp>
        <p:sp>
          <p:nvSpPr>
            <p:cNvPr id="38708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uk-UA"/>
            </a:p>
          </p:txBody>
        </p:sp>
        <p:sp>
          <p:nvSpPr>
            <p:cNvPr id="38708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uk-UA"/>
            </a:p>
          </p:txBody>
        </p:sp>
        <p:sp>
          <p:nvSpPr>
            <p:cNvPr id="38708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uk-UA"/>
            </a:p>
          </p:txBody>
        </p:sp>
        <p:sp>
          <p:nvSpPr>
            <p:cNvPr id="38708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uk-UA"/>
            </a:p>
          </p:txBody>
        </p:sp>
        <p:sp>
          <p:nvSpPr>
            <p:cNvPr id="38708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uk-UA"/>
            </a:p>
          </p:txBody>
        </p:sp>
        <p:sp>
          <p:nvSpPr>
            <p:cNvPr id="38708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uk-UA"/>
            </a:p>
          </p:txBody>
        </p:sp>
        <p:sp>
          <p:nvSpPr>
            <p:cNvPr id="38708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uk-UA"/>
            </a:p>
          </p:txBody>
        </p:sp>
        <p:sp>
          <p:nvSpPr>
            <p:cNvPr id="38708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uk-UA"/>
            </a:p>
          </p:txBody>
        </p:sp>
        <p:sp>
          <p:nvSpPr>
            <p:cNvPr id="38709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uk-UA"/>
            </a:p>
          </p:txBody>
        </p:sp>
        <p:sp>
          <p:nvSpPr>
            <p:cNvPr id="38709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uk-UA"/>
            </a:p>
          </p:txBody>
        </p:sp>
        <p:sp>
          <p:nvSpPr>
            <p:cNvPr id="38709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uk-UA"/>
            </a:p>
          </p:txBody>
        </p:sp>
        <p:sp>
          <p:nvSpPr>
            <p:cNvPr id="38709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uk-UA"/>
            </a:p>
          </p:txBody>
        </p:sp>
        <p:sp>
          <p:nvSpPr>
            <p:cNvPr id="38709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uk-UA"/>
            </a:p>
          </p:txBody>
        </p:sp>
        <p:sp>
          <p:nvSpPr>
            <p:cNvPr id="38709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uk-UA"/>
            </a:p>
          </p:txBody>
        </p:sp>
        <p:sp>
          <p:nvSpPr>
            <p:cNvPr id="38709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uk-UA"/>
            </a:p>
          </p:txBody>
        </p:sp>
        <p:sp>
          <p:nvSpPr>
            <p:cNvPr id="38709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uk-UA"/>
            </a:p>
          </p:txBody>
        </p:sp>
        <p:sp>
          <p:nvSpPr>
            <p:cNvPr id="38709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uk-UA"/>
            </a:p>
          </p:txBody>
        </p:sp>
        <p:sp>
          <p:nvSpPr>
            <p:cNvPr id="38709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uk-UA"/>
            </a:p>
          </p:txBody>
        </p:sp>
        <p:sp>
          <p:nvSpPr>
            <p:cNvPr id="38710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uk-UA"/>
            </a:p>
          </p:txBody>
        </p:sp>
        <p:sp>
          <p:nvSpPr>
            <p:cNvPr id="38710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uk-UA"/>
            </a:p>
          </p:txBody>
        </p:sp>
        <p:sp>
          <p:nvSpPr>
            <p:cNvPr id="38710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uk-UA"/>
            </a:p>
          </p:txBody>
        </p:sp>
        <p:sp>
          <p:nvSpPr>
            <p:cNvPr id="38710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uk-UA"/>
            </a:p>
          </p:txBody>
        </p:sp>
        <p:sp>
          <p:nvSpPr>
            <p:cNvPr id="38710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uk-UA"/>
            </a:p>
          </p:txBody>
        </p:sp>
        <p:sp>
          <p:nvSpPr>
            <p:cNvPr id="38710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uk-UA"/>
            </a:p>
          </p:txBody>
        </p:sp>
        <p:sp>
          <p:nvSpPr>
            <p:cNvPr id="38710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uk-UA"/>
            </a:p>
          </p:txBody>
        </p:sp>
        <p:sp>
          <p:nvSpPr>
            <p:cNvPr id="38710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uk-UA"/>
            </a:p>
          </p:txBody>
        </p:sp>
        <p:sp>
          <p:nvSpPr>
            <p:cNvPr id="38710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uk-UA"/>
            </a:p>
          </p:txBody>
        </p:sp>
        <p:sp>
          <p:nvSpPr>
            <p:cNvPr id="38710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uk-UA"/>
            </a:p>
          </p:txBody>
        </p:sp>
        <p:sp>
          <p:nvSpPr>
            <p:cNvPr id="38711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uk-UA"/>
            </a:p>
          </p:txBody>
        </p:sp>
        <p:grpSp>
          <p:nvGrpSpPr>
            <p:cNvPr id="1068" name="Group 39"/>
            <p:cNvGrpSpPr>
              <a:grpSpLocks/>
            </p:cNvGrpSpPr>
            <p:nvPr userDrawn="1"/>
          </p:nvGrpSpPr>
          <p:grpSpPr bwMode="auto">
            <a:xfrm>
              <a:off x="0" y="1632"/>
              <a:ext cx="5758" cy="1858"/>
              <a:chOff x="0" y="1632"/>
              <a:chExt cx="5758" cy="1858"/>
            </a:xfrm>
          </p:grpSpPr>
          <p:sp>
            <p:nvSpPr>
              <p:cNvPr id="38711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uk-UA"/>
              </a:p>
            </p:txBody>
          </p:sp>
          <p:sp>
            <p:nvSpPr>
              <p:cNvPr id="38711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uk-UA"/>
              </a:p>
            </p:txBody>
          </p:sp>
        </p:grpSp>
      </p:grpSp>
      <p:sp>
        <p:nvSpPr>
          <p:cNvPr id="387114"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8711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87116"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ru-RU"/>
          </a:p>
        </p:txBody>
      </p:sp>
      <p:sp>
        <p:nvSpPr>
          <p:cNvPr id="387117"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ru-RU"/>
          </a:p>
        </p:txBody>
      </p:sp>
      <p:sp>
        <p:nvSpPr>
          <p:cNvPr id="387118"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8A1EE6AB-84E3-44A3-A47A-4ABFE9E47903}"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0" y="1773238"/>
            <a:ext cx="9539288" cy="5084762"/>
          </a:xfrm>
        </p:spPr>
        <p:txBody>
          <a:bodyPr/>
          <a:lstStyle/>
          <a:p>
            <a:pPr eaLnBrk="1" hangingPunct="1">
              <a:defRPr/>
            </a:pPr>
            <a:r>
              <a:rPr lang="uk-UA" sz="4400" b="1">
                <a:cs typeface="Times New Roman" pitchFamily="18" charset="0"/>
              </a:rPr>
              <a:t>  </a:t>
            </a:r>
            <a:r>
              <a:rPr lang="en-US" sz="5400" b="1"/>
              <a:t/>
            </a:r>
            <a:br>
              <a:rPr lang="en-US" sz="5400" b="1"/>
            </a:br>
            <a:r>
              <a:rPr lang="uk-UA" sz="5400" b="1"/>
              <a:t>    </a:t>
            </a:r>
            <a:r>
              <a:rPr lang="uk-UA" sz="2800" b="1">
                <a:cs typeface="Times New Roman" pitchFamily="18" charset="0"/>
              </a:rPr>
              <a:t> </a:t>
            </a:r>
            <a:r>
              <a:rPr lang="en-US" sz="5400"/>
              <a:t> </a:t>
            </a:r>
            <a:r>
              <a:rPr lang="en-US" sz="4400"/>
              <a:t> </a:t>
            </a:r>
            <a:endParaRPr lang="ru-RU" sz="4400"/>
          </a:p>
        </p:txBody>
      </p:sp>
      <p:sp>
        <p:nvSpPr>
          <p:cNvPr id="67587" name="Rectangle 3"/>
          <p:cNvSpPr>
            <a:spLocks noGrp="1" noChangeArrowheads="1"/>
          </p:cNvSpPr>
          <p:nvPr>
            <p:ph type="subTitle" idx="1"/>
          </p:nvPr>
        </p:nvSpPr>
        <p:spPr>
          <a:xfrm>
            <a:off x="250825" y="0"/>
            <a:ext cx="8447088" cy="2492375"/>
          </a:xfrm>
        </p:spPr>
        <p:txBody>
          <a:bodyPr/>
          <a:lstStyle/>
          <a:p>
            <a:pPr algn="just" eaLnBrk="1" hangingPunct="1">
              <a:defRPr/>
            </a:pPr>
            <a:r>
              <a:rPr lang="uk-UA" b="1" i="1">
                <a:latin typeface="Times New Roman" pitchFamily="18" charset="0"/>
              </a:rPr>
              <a:t>       </a:t>
            </a:r>
            <a:r>
              <a:rPr lang="uk-UA" sz="3200" b="1" i="1">
                <a:latin typeface="Times New Roman" pitchFamily="18" charset="0"/>
              </a:rPr>
              <a:t>																			 </a:t>
            </a:r>
            <a:endParaRPr lang="ru-RU" b="1"/>
          </a:p>
        </p:txBody>
      </p:sp>
      <p:sp>
        <p:nvSpPr>
          <p:cNvPr id="123907" name="Rectangle 3"/>
          <p:cNvSpPr>
            <a:spLocks noChangeArrowheads="1"/>
          </p:cNvSpPr>
          <p:nvPr/>
        </p:nvSpPr>
        <p:spPr bwMode="auto">
          <a:xfrm>
            <a:off x="323850" y="-55563"/>
            <a:ext cx="8277225" cy="6851651"/>
          </a:xfrm>
          <a:prstGeom prst="rect">
            <a:avLst/>
          </a:prstGeom>
          <a:noFill/>
          <a:ln w="9525">
            <a:noFill/>
            <a:miter lim="800000"/>
            <a:headEnd/>
            <a:tailEnd/>
          </a:ln>
          <a:effectLst/>
        </p:spPr>
        <p:txBody>
          <a:bodyPr anchor="ctr">
            <a:spAutoFit/>
          </a:bodyPr>
          <a:lstStyle/>
          <a:p>
            <a:pPr algn="ctr"/>
            <a:r>
              <a:rPr lang="en-US" sz="2000">
                <a:latin typeface="Tahoma" pitchFamily="34" charset="0"/>
                <a:cs typeface="Times New Roman" pitchFamily="18" charset="0"/>
              </a:rPr>
              <a:t> </a:t>
            </a:r>
            <a:r>
              <a:rPr lang="ru-RU" sz="2000"/>
              <a:t>Міністерство освіти і науки України</a:t>
            </a:r>
          </a:p>
          <a:p>
            <a:pPr algn="ctr"/>
            <a:r>
              <a:rPr lang="ru-RU" sz="2000"/>
              <a:t>Закарпатське територіальне відділення  Малої академії наук</a:t>
            </a:r>
          </a:p>
          <a:p>
            <a:pPr algn="ctr"/>
            <a:r>
              <a:rPr lang="ru-RU" sz="2000"/>
              <a:t>Виноградівська філія</a:t>
            </a:r>
            <a:endParaRPr lang="uk-UA" sz="2000"/>
          </a:p>
          <a:p>
            <a:pPr algn="ctr"/>
            <a:r>
              <a:rPr lang="uk-UA" sz="2000"/>
              <a:t>Виноградівський районний центр позашкільної роботи з дітьми </a:t>
            </a:r>
          </a:p>
          <a:p>
            <a:pPr algn="ctr"/>
            <a:endParaRPr lang="uk-UA" sz="2000"/>
          </a:p>
          <a:p>
            <a:pPr algn="ctr"/>
            <a:r>
              <a:rPr lang="uk-UA" sz="2000"/>
              <a:t>                    </a:t>
            </a:r>
            <a:endParaRPr lang="uk-UA" sz="2000" b="1"/>
          </a:p>
          <a:p>
            <a:pPr algn="ctr"/>
            <a:r>
              <a:rPr lang="uk-UA" sz="2000" b="1" i="1" u="sng">
                <a:solidFill>
                  <a:srgbClr val="FF0000"/>
                </a:solidFill>
                <a:effectLst>
                  <a:outerShdw blurRad="38100" dist="38100" dir="2700000" algn="tl">
                    <a:srgbClr val="000000"/>
                  </a:outerShdw>
                </a:effectLst>
              </a:rPr>
              <a:t>ФІЗИЧНІ ЯВИЩА ТА КОНТРОЛЬ ОБ</a:t>
            </a:r>
            <a:r>
              <a:rPr lang="uk-UA" sz="2000" b="1" i="1" u="sng">
                <a:solidFill>
                  <a:srgbClr val="FF0000"/>
                </a:solidFill>
                <a:effectLst>
                  <a:outerShdw blurRad="38100" dist="38100" dir="2700000" algn="tl">
                    <a:srgbClr val="000000"/>
                  </a:outerShdw>
                </a:effectLst>
                <a:latin typeface="Times New Roman" pitchFamily="18" charset="0"/>
                <a:cs typeface="Times New Roman" pitchFamily="18" charset="0"/>
              </a:rPr>
              <a:t>’</a:t>
            </a:r>
            <a:r>
              <a:rPr lang="uk-UA" sz="2000" b="1" i="1" u="sng">
                <a:solidFill>
                  <a:srgbClr val="FF0000"/>
                </a:solidFill>
                <a:effectLst>
                  <a:outerShdw blurRad="38100" dist="38100" dir="2700000" algn="tl">
                    <a:srgbClr val="000000"/>
                  </a:outerShdw>
                </a:effectLst>
              </a:rPr>
              <a:t>ЄКТІВ ПІДВИЩЕНОЇ НЕБЕЗПЕКИ</a:t>
            </a:r>
            <a:endParaRPr lang="ru-RU" sz="2000" i="1" u="sng">
              <a:solidFill>
                <a:srgbClr val="FF0000"/>
              </a:solidFill>
              <a:effectLst>
                <a:outerShdw blurRad="38100" dist="38100" dir="2700000" algn="tl">
                  <a:srgbClr val="000000"/>
                </a:outerShdw>
              </a:effectLst>
            </a:endParaRPr>
          </a:p>
          <a:p>
            <a:pPr algn="ctr"/>
            <a:r>
              <a:rPr lang="ru-RU" sz="2000"/>
              <a:t>       Науково- дослідницька робота</a:t>
            </a:r>
          </a:p>
          <a:p>
            <a:pPr algn="ctr"/>
            <a:r>
              <a:rPr lang="ru-RU" sz="2000">
                <a:solidFill>
                  <a:srgbClr val="33CC33"/>
                </a:solidFill>
              </a:rPr>
              <a:t>Роботу підготували: Королевич Тарас, учень 10 класу Фанчиківської ЗОШ І-ІІІ ст., Гевді Василь, Маркусь Василь, Габор Іван, Ченгері Владислав, учні 9 класу Тросницької ЗОШ І-ІІ ст.</a:t>
            </a:r>
            <a:r>
              <a:rPr lang="ru-RU" sz="2000"/>
              <a:t>                                          </a:t>
            </a:r>
          </a:p>
          <a:p>
            <a:pPr algn="r"/>
            <a:r>
              <a:rPr lang="ru-RU" sz="2000"/>
              <a:t>                    </a:t>
            </a:r>
            <a:r>
              <a:rPr lang="ru-RU" sz="1400"/>
              <a:t>Науковий керівник: </a:t>
            </a:r>
          </a:p>
          <a:p>
            <a:pPr algn="r"/>
            <a:r>
              <a:rPr lang="ru-RU" sz="1400"/>
              <a:t>                                       Ігнатишин Василь Васильович,</a:t>
            </a:r>
          </a:p>
          <a:p>
            <a:pPr algn="r"/>
            <a:r>
              <a:rPr lang="uk-UA" sz="1400"/>
              <a:t>                                       науковий співробітник</a:t>
            </a:r>
            <a:r>
              <a:rPr lang="ru-RU" sz="1400"/>
              <a:t> Відділу </a:t>
            </a:r>
          </a:p>
          <a:p>
            <a:pPr algn="r"/>
            <a:r>
              <a:rPr lang="ru-RU" sz="1400"/>
              <a:t>                                              сейсмічності Карпатського регіону </a:t>
            </a:r>
          </a:p>
          <a:p>
            <a:pPr algn="r"/>
            <a:r>
              <a:rPr lang="en-US" sz="1400"/>
              <a:t>                                             </a:t>
            </a:r>
            <a:r>
              <a:rPr lang="uk-UA" sz="1400"/>
              <a:t>             </a:t>
            </a:r>
            <a:r>
              <a:rPr lang="en-US" sz="1400"/>
              <a:t> </a:t>
            </a:r>
            <a:r>
              <a:rPr lang="uk-UA" sz="1400"/>
              <a:t>                               </a:t>
            </a:r>
            <a:r>
              <a:rPr lang="ru-RU" sz="1400"/>
              <a:t>Інституту Геофізики НАН України, 		</a:t>
            </a:r>
            <a:r>
              <a:rPr lang="en-US" sz="1400"/>
              <a:t>                                </a:t>
            </a:r>
            <a:r>
              <a:rPr lang="ru-RU" sz="1400"/>
              <a:t> керівник гуртків-методист МАН,</a:t>
            </a:r>
          </a:p>
          <a:p>
            <a:pPr algn="r"/>
            <a:r>
              <a:rPr lang="ru-RU" sz="1400"/>
              <a:t>                 вчитель фізики</a:t>
            </a:r>
          </a:p>
          <a:p>
            <a:pPr algn="r"/>
            <a:r>
              <a:rPr lang="en-US" sz="1400"/>
              <a:t>               </a:t>
            </a:r>
            <a:r>
              <a:rPr lang="uk-UA" sz="1400"/>
              <a:t>                </a:t>
            </a:r>
            <a:r>
              <a:rPr lang="ru-RU" sz="1400"/>
              <a:t>вищої категорії</a:t>
            </a:r>
            <a:r>
              <a:rPr lang="uk-UA" sz="1400"/>
              <a:t>,кандидат</a:t>
            </a:r>
          </a:p>
          <a:p>
            <a:pPr algn="r"/>
            <a:r>
              <a:rPr lang="uk-UA" sz="1400"/>
              <a:t>                                 фізико-математичних наук</a:t>
            </a:r>
          </a:p>
          <a:p>
            <a:pPr algn="r"/>
            <a:r>
              <a:rPr lang="uk-UA" sz="1400"/>
              <a:t>                                      Ігнатишин М.Б., керівник гуртків МАН, </a:t>
            </a:r>
          </a:p>
          <a:p>
            <a:pPr algn="r"/>
            <a:r>
              <a:rPr lang="uk-UA" sz="1400"/>
              <a:t>Провідний інженер ВСКР Інституту </a:t>
            </a:r>
          </a:p>
          <a:p>
            <a:pPr algn="r"/>
            <a:r>
              <a:rPr lang="uk-UA" sz="1400"/>
              <a:t>геофізики ім.С.І. Субботіна НАН України</a:t>
            </a:r>
            <a:endParaRPr lang="en-US" sz="1400"/>
          </a:p>
          <a:p>
            <a:pPr algn="r"/>
            <a:endParaRPr lang="ru-RU" sz="1400" b="1"/>
          </a:p>
          <a:p>
            <a:pPr algn="ctr"/>
            <a:r>
              <a:rPr lang="ru-RU" sz="1600"/>
              <a:t>Виноградів</a:t>
            </a:r>
            <a:r>
              <a:rPr lang="en-US" sz="1600"/>
              <a:t>-</a:t>
            </a:r>
            <a:r>
              <a:rPr lang="ru-RU" sz="1600"/>
              <a:t> 2016</a:t>
            </a:r>
          </a:p>
        </p:txBody>
      </p:sp>
      <p:sp>
        <p:nvSpPr>
          <p:cNvPr id="15364" name="Rectangle 2"/>
          <p:cNvSpPr>
            <a:spLocks noChangeArrowheads="1"/>
          </p:cNvSpPr>
          <p:nvPr/>
        </p:nvSpPr>
        <p:spPr bwMode="auto">
          <a:xfrm>
            <a:off x="179388" y="6773863"/>
            <a:ext cx="431800" cy="84137"/>
          </a:xfrm>
          <a:prstGeom prst="rect">
            <a:avLst/>
          </a:prstGeom>
          <a:noFill/>
          <a:ln w="28575">
            <a:solidFill>
              <a:srgbClr val="000000"/>
            </a:solidFill>
            <a:miter lim="800000"/>
            <a:headEnd/>
            <a:tailEnd/>
          </a:ln>
        </p:spPr>
        <p:txBody>
          <a:bodyPr/>
          <a:lstStyle/>
          <a:p>
            <a:endParaRPr lang="uk-UA"/>
          </a:p>
        </p:txBody>
      </p:sp>
      <p:sp>
        <p:nvSpPr>
          <p:cNvPr id="15365" name="Rectangle 4"/>
          <p:cNvSpPr>
            <a:spLocks noChangeArrowheads="1"/>
          </p:cNvSpPr>
          <p:nvPr/>
        </p:nvSpPr>
        <p:spPr bwMode="auto">
          <a:xfrm>
            <a:off x="542925" y="-641350"/>
            <a:ext cx="239713" cy="1035050"/>
          </a:xfrm>
          <a:prstGeom prst="rect">
            <a:avLst/>
          </a:prstGeom>
          <a:noFill/>
          <a:ln w="9525">
            <a:noFill/>
            <a:miter lim="800000"/>
            <a:headEnd/>
            <a:tailEnd/>
          </a:ln>
        </p:spPr>
        <p:txBody>
          <a:bodyPr wrap="none" anchor="ctr">
            <a:spAutoFit/>
          </a:bodyPr>
          <a:lstStyle/>
          <a:p>
            <a:pPr algn="just">
              <a:tabLst>
                <a:tab pos="2700338" algn="l"/>
              </a:tabLst>
            </a:pPr>
            <a:r>
              <a:rPr lang="ru-RU" sz="2400">
                <a:latin typeface="Tahoma" pitchFamily="34" charset="0"/>
              </a:rPr>
              <a:t/>
            </a:r>
            <a:br>
              <a:rPr lang="ru-RU" sz="2400">
                <a:latin typeface="Tahoma" pitchFamily="34" charset="0"/>
              </a:rPr>
            </a:br>
            <a:endParaRPr lang="ru-RU" sz="2400">
              <a:latin typeface="Tahoma" pitchFamily="34" charset="0"/>
            </a:endParaRPr>
          </a:p>
          <a:p>
            <a:pPr algn="just" eaLnBrk="0" hangingPunct="0">
              <a:tabLst>
                <a:tab pos="2700338" algn="l"/>
              </a:tabLst>
            </a:pPr>
            <a:r>
              <a:rPr lang="uk-UA" sz="1400">
                <a:latin typeface="Tahoma" pitchFamily="34" charset="0"/>
              </a:rPr>
              <a:t> </a:t>
            </a:r>
            <a:endParaRPr lang="ru-RU" sz="2400">
              <a:latin typeface="Tahom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179388" y="0"/>
            <a:ext cx="8964612" cy="765175"/>
          </a:xfrm>
        </p:spPr>
        <p:txBody>
          <a:bodyPr/>
          <a:lstStyle/>
          <a:p>
            <a:pPr eaLnBrk="1" hangingPunct="1">
              <a:defRPr/>
            </a:pPr>
            <a:r>
              <a:rPr lang="uk-UA" sz="1800"/>
              <a:t>Рис.3.1. Кількість опадів у Виноградівському районі в 2012-2013 рр. зареєстрованих на РГС ,,Тросник,,.</a:t>
            </a:r>
            <a:endParaRPr lang="ru-RU" sz="1800"/>
          </a:p>
        </p:txBody>
      </p:sp>
      <p:sp>
        <p:nvSpPr>
          <p:cNvPr id="39629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graphicFrame>
        <p:nvGraphicFramePr>
          <p:cNvPr id="396292" name="Object 4"/>
          <p:cNvGraphicFramePr>
            <a:graphicFrameLocks noChangeAspect="1"/>
          </p:cNvGraphicFramePr>
          <p:nvPr/>
        </p:nvGraphicFramePr>
        <p:xfrm>
          <a:off x="0" y="620713"/>
          <a:ext cx="9144000" cy="3097212"/>
        </p:xfrm>
        <a:graphic>
          <a:graphicData uri="http://schemas.openxmlformats.org/presentationml/2006/ole">
            <p:oleObj spid="_x0000_s396292" name="Диаграмма" r:id="rId3" imgW="5295900" imgH="1447800" progId="Excel.Sheet.8">
              <p:embed/>
            </p:oleObj>
          </a:graphicData>
        </a:graphic>
      </p:graphicFrame>
      <p:pic>
        <p:nvPicPr>
          <p:cNvPr id="396295" name="Picture 6"/>
          <p:cNvPicPr>
            <a:picLocks noGrp="1" noChangeAspect="1" noChangeArrowheads="1"/>
          </p:cNvPicPr>
          <p:nvPr>
            <p:ph type="body" idx="1"/>
          </p:nvPr>
        </p:nvPicPr>
        <p:blipFill>
          <a:blip r:embed="rId4"/>
          <a:srcRect/>
          <a:stretch>
            <a:fillRect/>
          </a:stretch>
        </p:blipFill>
        <p:spPr>
          <a:xfrm>
            <a:off x="0" y="3716338"/>
            <a:ext cx="9144000" cy="314166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4" name="Rectangle 14"/>
          <p:cNvSpPr>
            <a:spLocks noGrp="1" noChangeArrowheads="1"/>
          </p:cNvSpPr>
          <p:nvPr>
            <p:ph type="title" sz="quarter"/>
          </p:nvPr>
        </p:nvSpPr>
        <p:spPr>
          <a:xfrm flipV="1">
            <a:off x="457200" y="188913"/>
            <a:ext cx="8229600" cy="647700"/>
          </a:xfrm>
        </p:spPr>
        <p:txBody>
          <a:bodyPr/>
          <a:lstStyle/>
          <a:p>
            <a:pPr eaLnBrk="1" hangingPunct="1">
              <a:defRPr/>
            </a:pPr>
            <a:endParaRPr lang="ru-RU" sz="4000"/>
          </a:p>
        </p:txBody>
      </p:sp>
      <p:graphicFrame>
        <p:nvGraphicFramePr>
          <p:cNvPr id="245770" name="Object 10"/>
          <p:cNvGraphicFramePr>
            <a:graphicFrameLocks noChangeAspect="1"/>
          </p:cNvGraphicFramePr>
          <p:nvPr>
            <p:ph sz="quarter" idx="3"/>
          </p:nvPr>
        </p:nvGraphicFramePr>
        <p:xfrm>
          <a:off x="0" y="0"/>
          <a:ext cx="8893175" cy="3743325"/>
        </p:xfrm>
        <a:graphic>
          <a:graphicData uri="http://schemas.openxmlformats.org/presentationml/2006/ole">
            <p:oleObj spid="_x0000_s245770" name="Лист" r:id="rId3" imgW="5705551" imgH="5581802" progId="Excel.Sheet.8">
              <p:embed/>
            </p:oleObj>
          </a:graphicData>
        </a:graphic>
      </p:graphicFrame>
      <p:graphicFrame>
        <p:nvGraphicFramePr>
          <p:cNvPr id="245773" name="Object 13"/>
          <p:cNvGraphicFramePr>
            <a:graphicFrameLocks noChangeAspect="1"/>
          </p:cNvGraphicFramePr>
          <p:nvPr>
            <p:ph sz="quarter" idx="4"/>
          </p:nvPr>
        </p:nvGraphicFramePr>
        <p:xfrm>
          <a:off x="0" y="3716338"/>
          <a:ext cx="8893175" cy="3141662"/>
        </p:xfrm>
        <a:graphic>
          <a:graphicData uri="http://schemas.openxmlformats.org/presentationml/2006/ole">
            <p:oleObj spid="_x0000_s245773" name="Диаграмма" r:id="rId4" imgW="5038725" imgH="4857750" progId="Excel.Sheet.8">
              <p:embed/>
            </p:oleObj>
          </a:graphicData>
        </a:graphic>
      </p:graphicFrame>
      <p:sp>
        <p:nvSpPr>
          <p:cNvPr id="245776" name="Rectangle 16"/>
          <p:cNvSpPr>
            <a:spLocks noGrp="1" noChangeArrowheads="1"/>
          </p:cNvSpPr>
          <p:nvPr>
            <p:ph sz="quarter" idx="2"/>
          </p:nvPr>
        </p:nvSpPr>
        <p:spPr>
          <a:xfrm flipH="1">
            <a:off x="8755063" y="4581525"/>
            <a:ext cx="69850" cy="100013"/>
          </a:xfrm>
        </p:spPr>
        <p:txBody>
          <a:bodyPr/>
          <a:lstStyle/>
          <a:p>
            <a:pPr eaLnBrk="1" hangingPunct="1">
              <a:buFont typeface="Wingdings" pitchFamily="2" charset="2"/>
              <a:buNone/>
              <a:defRPr/>
            </a:pPr>
            <a:r>
              <a:rPr lang="ru-RU" sz="2400" dirty="0" smtClean="0"/>
              <a:t> </a:t>
            </a:r>
            <a:endParaRPr lang="ru-RU" sz="2400" dirty="0"/>
          </a:p>
        </p:txBody>
      </p:sp>
      <p:sp>
        <p:nvSpPr>
          <p:cNvPr id="245777" name="Rectangle 17"/>
          <p:cNvSpPr>
            <a:spLocks noGrp="1" noChangeArrowheads="1"/>
          </p:cNvSpPr>
          <p:nvPr>
            <p:ph sz="quarter" idx="1"/>
          </p:nvPr>
        </p:nvSpPr>
        <p:spPr>
          <a:xfrm>
            <a:off x="539750" y="1341438"/>
            <a:ext cx="4038600" cy="71437"/>
          </a:xfrm>
        </p:spPr>
        <p:txBody>
          <a:bodyPr/>
          <a:lstStyle/>
          <a:p>
            <a:pPr eaLnBrk="1" hangingPunct="1">
              <a:buFont typeface="Wingdings" pitchFamily="2" charset="2"/>
              <a:buNone/>
              <a:defRPr/>
            </a:pPr>
            <a:r>
              <a:rPr lang="ru-RU" sz="2400" dirty="0" smtClean="0"/>
              <a:t> </a:t>
            </a:r>
            <a:endParaRPr lang="ru-RU" sz="2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pPr eaLnBrk="1" hangingPunct="1">
              <a:defRPr/>
            </a:pPr>
            <a:r>
              <a:rPr lang="uk-UA" sz="4000"/>
              <a:t>Геодинамічні процеси та геофізичні поля </a:t>
            </a:r>
            <a:endParaRPr lang="ru-RU" sz="4000"/>
          </a:p>
        </p:txBody>
      </p:sp>
      <p:pic>
        <p:nvPicPr>
          <p:cNvPr id="2" name="Picture 4"/>
          <p:cNvPicPr>
            <a:picLocks noGrp="1" noChangeAspect="1" noChangeArrowheads="1"/>
          </p:cNvPicPr>
          <p:nvPr>
            <p:ph type="body" idx="1"/>
          </p:nvPr>
        </p:nvPicPr>
        <p:blipFill>
          <a:blip r:embed="rId2"/>
          <a:srcRect/>
          <a:stretch>
            <a:fillRect/>
          </a:stretch>
        </p:blipFill>
        <p:spPr>
          <a:xfrm>
            <a:off x="4648200" y="1484313"/>
            <a:ext cx="4495800" cy="5373687"/>
          </a:xfrm>
        </p:spPr>
      </p:pic>
      <p:pic>
        <p:nvPicPr>
          <p:cNvPr id="398339" name="Picture 5"/>
          <p:cNvPicPr>
            <a:picLocks noChangeAspect="1" noChangeArrowheads="1"/>
          </p:cNvPicPr>
          <p:nvPr/>
        </p:nvPicPr>
        <p:blipFill>
          <a:blip r:embed="rId3"/>
          <a:srcRect/>
          <a:stretch>
            <a:fillRect/>
          </a:stretch>
        </p:blipFill>
        <p:spPr bwMode="auto">
          <a:xfrm>
            <a:off x="0" y="1628775"/>
            <a:ext cx="4643438" cy="5300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457200" y="277813"/>
            <a:ext cx="8229600" cy="558800"/>
          </a:xfrm>
        </p:spPr>
        <p:txBody>
          <a:bodyPr/>
          <a:lstStyle/>
          <a:p>
            <a:pPr eaLnBrk="1" hangingPunct="1">
              <a:defRPr/>
            </a:pPr>
            <a:r>
              <a:rPr lang="ru-RU" sz="2000"/>
              <a:t> Варіації електромагнітної емісії та сейсмічна активність регіону за  2013 рік в Закарпатському внутрішньому прогині.</a:t>
            </a:r>
          </a:p>
        </p:txBody>
      </p:sp>
      <p:pic>
        <p:nvPicPr>
          <p:cNvPr id="2" name="Picture 4"/>
          <p:cNvPicPr>
            <a:picLocks noGrp="1" noChangeAspect="1" noChangeArrowheads="1"/>
          </p:cNvPicPr>
          <p:nvPr>
            <p:ph type="body" idx="1"/>
          </p:nvPr>
        </p:nvPicPr>
        <p:blipFill>
          <a:blip r:embed="rId2"/>
          <a:srcRect/>
          <a:stretch>
            <a:fillRect/>
          </a:stretch>
        </p:blipFill>
        <p:spPr>
          <a:xfrm>
            <a:off x="0" y="1125538"/>
            <a:ext cx="4686300" cy="5732462"/>
          </a:xfrm>
        </p:spPr>
      </p:pic>
      <p:pic>
        <p:nvPicPr>
          <p:cNvPr id="401411" name="Picture 5"/>
          <p:cNvPicPr>
            <a:picLocks noChangeAspect="1" noChangeArrowheads="1"/>
          </p:cNvPicPr>
          <p:nvPr/>
        </p:nvPicPr>
        <p:blipFill>
          <a:blip r:embed="rId3"/>
          <a:srcRect/>
          <a:stretch>
            <a:fillRect/>
          </a:stretch>
        </p:blipFill>
        <p:spPr bwMode="auto">
          <a:xfrm>
            <a:off x="4643438" y="1052513"/>
            <a:ext cx="4500562" cy="580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0" y="0"/>
            <a:ext cx="9144000" cy="1143000"/>
          </a:xfrm>
        </p:spPr>
        <p:txBody>
          <a:bodyPr/>
          <a:lstStyle/>
          <a:p>
            <a:pPr eaLnBrk="1" hangingPunct="1">
              <a:defRPr/>
            </a:pPr>
            <a:r>
              <a:rPr lang="uk-UA" sz="2000"/>
              <a:t>Рис.4.1. Варіації потужності експозиційної дози йонізуючого випромінювання по профілю №3 (протипаводкова дамба біля с. Тросник) за  20.10.2012 року. Вертикальна червона лінія відображає місце розташування каналу для відведення води із річки Тиси.</a:t>
            </a:r>
            <a:endParaRPr lang="ru-RU" sz="2000"/>
          </a:p>
        </p:txBody>
      </p:sp>
      <p:sp>
        <p:nvSpPr>
          <p:cNvPr id="399363" name="Rectangle 3"/>
          <p:cNvSpPr>
            <a:spLocks noGrp="1" noChangeArrowheads="1"/>
          </p:cNvSpPr>
          <p:nvPr>
            <p:ph type="body" idx="1"/>
          </p:nvPr>
        </p:nvSpPr>
        <p:spPr/>
        <p:txBody>
          <a:bodyPr/>
          <a:lstStyle/>
          <a:p>
            <a:pPr eaLnBrk="1" hangingPunct="1">
              <a:defRPr/>
            </a:pPr>
            <a:endParaRPr lang="ru-RU"/>
          </a:p>
        </p:txBody>
      </p:sp>
      <p:sp>
        <p:nvSpPr>
          <p:cNvPr id="39936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graphicFrame>
        <p:nvGraphicFramePr>
          <p:cNvPr id="399364" name="Object 4"/>
          <p:cNvGraphicFramePr>
            <a:graphicFrameLocks noChangeAspect="1"/>
          </p:cNvGraphicFramePr>
          <p:nvPr/>
        </p:nvGraphicFramePr>
        <p:xfrm>
          <a:off x="0" y="1125538"/>
          <a:ext cx="9324975" cy="5732462"/>
        </p:xfrm>
        <a:graphic>
          <a:graphicData uri="http://schemas.openxmlformats.org/presentationml/2006/ole">
            <p:oleObj spid="_x0000_s399364" name="Диаграмма" r:id="rId3" imgW="4962525" imgH="6505575" progId="Excel.Sheet.8">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0" y="0"/>
            <a:ext cx="9144000" cy="836613"/>
          </a:xfrm>
        </p:spPr>
        <p:txBody>
          <a:bodyPr/>
          <a:lstStyle/>
          <a:p>
            <a:pPr marL="838200" indent="-838200" eaLnBrk="1" hangingPunct="1">
              <a:defRPr/>
            </a:pPr>
            <a:r>
              <a:rPr lang="uk-UA" sz="2000" b="1"/>
              <a:t>Дослідження можливих дефектів захисних дамб річки Тиси біля с. Тросник, Виноградівського району</a:t>
            </a:r>
            <a:endParaRPr lang="ru-RU" sz="2000" b="1"/>
          </a:p>
        </p:txBody>
      </p:sp>
      <p:sp>
        <p:nvSpPr>
          <p:cNvPr id="40243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pic>
        <p:nvPicPr>
          <p:cNvPr id="402435" name="Picture 6"/>
          <p:cNvPicPr>
            <a:picLocks noGrp="1" noChangeAspect="1" noChangeArrowheads="1"/>
          </p:cNvPicPr>
          <p:nvPr>
            <p:ph type="body" idx="1"/>
          </p:nvPr>
        </p:nvPicPr>
        <p:blipFill>
          <a:blip r:embed="rId2"/>
          <a:srcRect/>
          <a:stretch>
            <a:fillRect/>
          </a:stretch>
        </p:blipFill>
        <p:spPr>
          <a:xfrm>
            <a:off x="214313" y="1500188"/>
            <a:ext cx="8786812" cy="5357812"/>
          </a:xfrm>
        </p:spPr>
      </p:pic>
      <p:sp>
        <p:nvSpPr>
          <p:cNvPr id="402436" name="Rectangle 7"/>
          <p:cNvSpPr>
            <a:spLocks noChangeArrowheads="1"/>
          </p:cNvSpPr>
          <p:nvPr/>
        </p:nvSpPr>
        <p:spPr bwMode="auto">
          <a:xfrm>
            <a:off x="285750" y="785813"/>
            <a:ext cx="8715375" cy="646112"/>
          </a:xfrm>
          <a:prstGeom prst="rect">
            <a:avLst/>
          </a:prstGeom>
          <a:noFill/>
          <a:ln w="9525">
            <a:noFill/>
            <a:miter lim="800000"/>
            <a:headEnd/>
            <a:tailEnd/>
          </a:ln>
        </p:spPr>
        <p:txBody>
          <a:bodyPr anchor="ctr">
            <a:spAutoFit/>
          </a:bodyPr>
          <a:lstStyle/>
          <a:p>
            <a:pPr algn="just"/>
            <a:r>
              <a:rPr lang="uk-UA"/>
              <a:t>Рис.5.7. Варіації величини електромагнітної емісії на протиповеневій дамбі р.Тиса біля с. Тросник в напрямку с. Дротинці.(2012-2014 рр.).</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0" y="188913"/>
            <a:ext cx="9396413" cy="549275"/>
          </a:xfrm>
        </p:spPr>
        <p:txBody>
          <a:bodyPr/>
          <a:lstStyle/>
          <a:p>
            <a:pPr eaLnBrk="1" hangingPunct="1">
              <a:defRPr/>
            </a:pPr>
            <a:r>
              <a:rPr lang="uk-UA" sz="1600" dirty="0"/>
              <a:t> Варіації електромагнітної емісії на </a:t>
            </a:r>
            <a:r>
              <a:rPr lang="uk-UA" sz="1600" dirty="0" err="1"/>
              <a:t>протиповеневій</a:t>
            </a:r>
            <a:r>
              <a:rPr lang="uk-UA" sz="1600" dirty="0"/>
              <a:t> дамбі біля </a:t>
            </a:r>
            <a:r>
              <a:rPr lang="uk-UA" sz="1600" dirty="0" err="1"/>
              <a:t>с.Тросник</a:t>
            </a:r>
            <a:r>
              <a:rPr lang="uk-UA" sz="1600" dirty="0"/>
              <a:t> в 2013-2014 рр</a:t>
            </a:r>
            <a:r>
              <a:rPr lang="uk-UA" sz="4000" dirty="0"/>
              <a:t>. </a:t>
            </a:r>
            <a:endParaRPr lang="ru-RU" sz="4000" dirty="0"/>
          </a:p>
        </p:txBody>
      </p:sp>
      <p:pic>
        <p:nvPicPr>
          <p:cNvPr id="403458" name="Picture 5"/>
          <p:cNvPicPr>
            <a:picLocks noChangeAspect="1" noChangeArrowheads="1"/>
          </p:cNvPicPr>
          <p:nvPr/>
        </p:nvPicPr>
        <p:blipFill>
          <a:blip r:embed="rId2"/>
          <a:srcRect/>
          <a:stretch>
            <a:fillRect/>
          </a:stretch>
        </p:blipFill>
        <p:spPr bwMode="auto">
          <a:xfrm>
            <a:off x="285750" y="836613"/>
            <a:ext cx="8643938" cy="4608512"/>
          </a:xfrm>
          <a:prstGeom prst="rect">
            <a:avLst/>
          </a:prstGeom>
          <a:noFill/>
          <a:ln w="9525">
            <a:noFill/>
            <a:miter lim="800000"/>
            <a:headEnd/>
            <a:tailEnd/>
          </a:ln>
        </p:spPr>
      </p:pic>
      <p:sp>
        <p:nvSpPr>
          <p:cNvPr id="403459" name="Rectangle 6"/>
          <p:cNvSpPr>
            <a:spLocks noChangeArrowheads="1"/>
          </p:cNvSpPr>
          <p:nvPr/>
        </p:nvSpPr>
        <p:spPr bwMode="auto">
          <a:xfrm>
            <a:off x="0" y="5445125"/>
            <a:ext cx="8893175" cy="1190625"/>
          </a:xfrm>
          <a:prstGeom prst="rect">
            <a:avLst/>
          </a:prstGeom>
          <a:noFill/>
          <a:ln w="9525">
            <a:noFill/>
            <a:miter lim="800000"/>
            <a:headEnd/>
            <a:tailEnd/>
          </a:ln>
        </p:spPr>
        <p:txBody>
          <a:bodyPr anchor="ctr">
            <a:spAutoFit/>
          </a:bodyPr>
          <a:lstStyle/>
          <a:p>
            <a:pPr algn="just"/>
            <a:r>
              <a:rPr lang="uk-UA"/>
              <a:t>Електромагнітна емісія (крива чорного кольору)та потужність експозиційної дози йонізуючого випромінювання (крива червоного кольору) виміряні на протиповеневій дамбі р.Тиси  біля с. Тросник в напрямку с. Дротинці в 2012-2014 рр.</a:t>
            </a:r>
          </a:p>
        </p:txBody>
      </p:sp>
      <p:sp>
        <p:nvSpPr>
          <p:cNvPr id="6" name="Содержимое 5"/>
          <p:cNvSpPr>
            <a:spLocks noGrp="1"/>
          </p:cNvSpPr>
          <p:nvPr>
            <p:ph idx="1"/>
          </p:nvPr>
        </p:nvSpPr>
        <p:spPr/>
        <p:txBody>
          <a:bodyPr/>
          <a:lstStyle/>
          <a:p>
            <a:pPr eaLnBrk="1" hangingPunct="1">
              <a:buFont typeface="Wingdings" pitchFamily="2" charset="2"/>
              <a:buNone/>
              <a:defRPr/>
            </a:pPr>
            <a:r>
              <a:rPr lang="uk-UA" dirty="0" smtClean="0"/>
              <a:t> </a:t>
            </a:r>
            <a:endParaRPr lang="uk-U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uk-UA" dirty="0" smtClean="0"/>
              <a:t> </a:t>
            </a:r>
            <a:endParaRPr lang="uk-UA" dirty="0"/>
          </a:p>
        </p:txBody>
      </p:sp>
      <p:sp>
        <p:nvSpPr>
          <p:cNvPr id="3" name="Содержимое 2"/>
          <p:cNvSpPr>
            <a:spLocks noGrp="1"/>
          </p:cNvSpPr>
          <p:nvPr>
            <p:ph idx="1"/>
          </p:nvPr>
        </p:nvSpPr>
        <p:spPr>
          <a:xfrm>
            <a:off x="457200" y="357188"/>
            <a:ext cx="8186738" cy="1357312"/>
          </a:xfrm>
        </p:spPr>
        <p:txBody>
          <a:bodyPr/>
          <a:lstStyle/>
          <a:p>
            <a:pPr algn="ctr" eaLnBrk="1" hangingPunct="1">
              <a:buFont typeface="Wingdings" pitchFamily="2" charset="2"/>
              <a:buNone/>
              <a:defRPr/>
            </a:pPr>
            <a:r>
              <a:rPr lang="uk-UA" sz="1800" dirty="0" smtClean="0">
                <a:effectLst>
                  <a:outerShdw blurRad="38100" dist="38100" dir="2700000" algn="tl">
                    <a:srgbClr val="000000">
                      <a:alpha val="43137"/>
                    </a:srgbClr>
                  </a:outerShdw>
                </a:effectLst>
              </a:rPr>
              <a:t>Результати комплексного аналізу параметрів магнітного поля Землі на РГС ТРОСНИК та </a:t>
            </a:r>
            <a:r>
              <a:rPr lang="uk-UA" sz="1800" dirty="0" err="1" smtClean="0">
                <a:effectLst>
                  <a:outerShdw blurRad="38100" dist="38100" dir="2700000" algn="tl">
                    <a:srgbClr val="000000">
                      <a:alpha val="43137"/>
                    </a:srgbClr>
                  </a:outerShdw>
                </a:effectLst>
              </a:rPr>
              <a:t>протиповеневої</a:t>
            </a:r>
            <a:r>
              <a:rPr lang="uk-UA" sz="1800" dirty="0" smtClean="0">
                <a:effectLst>
                  <a:outerShdw blurRad="38100" dist="38100" dir="2700000" algn="tl">
                    <a:srgbClr val="000000">
                      <a:alpha val="43137"/>
                    </a:srgbClr>
                  </a:outerShdw>
                </a:effectLst>
              </a:rPr>
              <a:t> дамби.</a:t>
            </a:r>
            <a:r>
              <a:rPr lang="en-GB" sz="1800" dirty="0" smtClean="0">
                <a:effectLst>
                  <a:outerShdw blurRad="38100" dist="38100" dir="2700000" algn="tl">
                    <a:srgbClr val="000000">
                      <a:alpha val="43137"/>
                    </a:srgbClr>
                  </a:outerShdw>
                </a:effectLst>
              </a:rPr>
              <a:t> </a:t>
            </a:r>
            <a:r>
              <a:rPr lang="en-GB" sz="1800" dirty="0" err="1" smtClean="0">
                <a:effectLst>
                  <a:outerShdw blurRad="38100" dist="38100" dir="2700000" algn="tl">
                    <a:srgbClr val="000000">
                      <a:alpha val="43137"/>
                    </a:srgbClr>
                  </a:outerShdw>
                </a:effectLst>
              </a:rPr>
              <a:t>Результати</a:t>
            </a:r>
            <a:r>
              <a:rPr lang="en-GB" sz="1800" dirty="0" smtClean="0">
                <a:effectLst>
                  <a:outerShdw blurRad="38100" dist="38100" dir="2700000" algn="tl">
                    <a:srgbClr val="000000">
                      <a:alpha val="43137"/>
                    </a:srgbClr>
                  </a:outerShdw>
                </a:effectLst>
              </a:rPr>
              <a:t> </a:t>
            </a:r>
            <a:r>
              <a:rPr lang="en-GB" sz="1800" dirty="0" err="1" smtClean="0">
                <a:effectLst>
                  <a:outerShdw blurRad="38100" dist="38100" dir="2700000" algn="tl">
                    <a:srgbClr val="000000">
                      <a:alpha val="43137"/>
                    </a:srgbClr>
                  </a:outerShdw>
                </a:effectLst>
              </a:rPr>
              <a:t>спостережень</a:t>
            </a:r>
            <a:r>
              <a:rPr lang="en-GB" sz="1800" dirty="0" smtClean="0">
                <a:effectLst>
                  <a:outerShdw blurRad="38100" dist="38100" dir="2700000" algn="tl">
                    <a:srgbClr val="000000">
                      <a:alpha val="43137"/>
                    </a:srgbClr>
                  </a:outerShdw>
                </a:effectLst>
              </a:rPr>
              <a:t> </a:t>
            </a:r>
            <a:r>
              <a:rPr lang="en-GB" sz="1800" dirty="0" err="1" smtClean="0">
                <a:effectLst>
                  <a:outerShdw blurRad="38100" dist="38100" dir="2700000" algn="tl">
                    <a:srgbClr val="000000">
                      <a:alpha val="43137"/>
                    </a:srgbClr>
                  </a:outerShdw>
                </a:effectLst>
              </a:rPr>
              <a:t>на</a:t>
            </a:r>
            <a:r>
              <a:rPr lang="en-GB" sz="1800" dirty="0" smtClean="0">
                <a:effectLst>
                  <a:outerShdw blurRad="38100" dist="38100" dir="2700000" algn="tl">
                    <a:srgbClr val="000000">
                      <a:alpha val="43137"/>
                    </a:srgbClr>
                  </a:outerShdw>
                </a:effectLst>
              </a:rPr>
              <a:t> </a:t>
            </a:r>
            <a:r>
              <a:rPr lang="en-GB" sz="1800" dirty="0" err="1" smtClean="0">
                <a:effectLst>
                  <a:outerShdw blurRad="38100" dist="38100" dir="2700000" algn="tl">
                    <a:srgbClr val="000000">
                      <a:alpha val="43137"/>
                    </a:srgbClr>
                  </a:outerShdw>
                </a:effectLst>
              </a:rPr>
              <a:t>трасі</a:t>
            </a:r>
            <a:r>
              <a:rPr lang="en-GB" sz="1800" dirty="0" smtClean="0">
                <a:effectLst>
                  <a:outerShdw blurRad="38100" dist="38100" dir="2700000" algn="tl">
                    <a:srgbClr val="000000">
                      <a:alpha val="43137"/>
                    </a:srgbClr>
                  </a:outerShdw>
                </a:effectLst>
              </a:rPr>
              <a:t> </a:t>
            </a:r>
            <a:r>
              <a:rPr lang="en-GB" sz="1800" dirty="0" err="1" smtClean="0">
                <a:effectLst>
                  <a:outerShdw blurRad="38100" dist="38100" dir="2700000" algn="tl">
                    <a:srgbClr val="000000">
                      <a:alpha val="43137"/>
                    </a:srgbClr>
                  </a:outerShdw>
                </a:effectLst>
              </a:rPr>
              <a:t>протиповеневої</a:t>
            </a:r>
            <a:r>
              <a:rPr lang="en-GB" sz="1800" dirty="0" smtClean="0">
                <a:effectLst>
                  <a:outerShdw blurRad="38100" dist="38100" dir="2700000" algn="tl">
                    <a:srgbClr val="000000">
                      <a:alpha val="43137"/>
                    </a:srgbClr>
                  </a:outerShdw>
                </a:effectLst>
              </a:rPr>
              <a:t> </a:t>
            </a:r>
            <a:r>
              <a:rPr lang="en-GB" sz="1800" dirty="0" err="1" smtClean="0">
                <a:effectLst>
                  <a:outerShdw blurRad="38100" dist="38100" dir="2700000" algn="tl">
                    <a:srgbClr val="000000">
                      <a:alpha val="43137"/>
                    </a:srgbClr>
                  </a:outerShdw>
                </a:effectLst>
              </a:rPr>
              <a:t>дамби</a:t>
            </a:r>
            <a:r>
              <a:rPr lang="en-GB" sz="1800" dirty="0" smtClean="0">
                <a:effectLst>
                  <a:outerShdw blurRad="38100" dist="38100" dir="2700000" algn="tl">
                    <a:srgbClr val="000000">
                      <a:alpha val="43137"/>
                    </a:srgbClr>
                  </a:outerShdw>
                </a:effectLst>
              </a:rPr>
              <a:t> ( </a:t>
            </a:r>
            <a:r>
              <a:rPr lang="en-GB" sz="1800" dirty="0" err="1" smtClean="0">
                <a:effectLst>
                  <a:outerShdw blurRad="38100" dist="38100" dir="2700000" algn="tl">
                    <a:srgbClr val="000000">
                      <a:alpha val="43137"/>
                    </a:srgbClr>
                  </a:outerShdw>
                </a:effectLst>
              </a:rPr>
              <a:t>червона</a:t>
            </a:r>
            <a:r>
              <a:rPr lang="en-GB" sz="1800" dirty="0" smtClean="0">
                <a:effectLst>
                  <a:outerShdw blurRad="38100" dist="38100" dir="2700000" algn="tl">
                    <a:srgbClr val="000000">
                      <a:alpha val="43137"/>
                    </a:srgbClr>
                  </a:outerShdw>
                </a:effectLst>
              </a:rPr>
              <a:t> </a:t>
            </a:r>
            <a:r>
              <a:rPr lang="en-GB" sz="1800" dirty="0" err="1" smtClean="0">
                <a:effectLst>
                  <a:outerShdw blurRad="38100" dist="38100" dir="2700000" algn="tl">
                    <a:srgbClr val="000000">
                      <a:alpha val="43137"/>
                    </a:srgbClr>
                  </a:outerShdw>
                </a:effectLst>
              </a:rPr>
              <a:t>лінія</a:t>
            </a:r>
            <a:r>
              <a:rPr lang="en-GB" sz="1800" dirty="0" smtClean="0">
                <a:effectLst>
                  <a:outerShdw blurRad="38100" dist="38100" dir="2700000" algn="tl">
                    <a:srgbClr val="000000">
                      <a:alpha val="43137"/>
                    </a:srgbClr>
                  </a:outerShdw>
                </a:effectLst>
              </a:rPr>
              <a:t>); </a:t>
            </a:r>
            <a:r>
              <a:rPr lang="uk-UA" sz="1800" dirty="0" err="1" smtClean="0">
                <a:effectLst>
                  <a:outerShdw blurRad="38100" dist="38100" dir="2700000" algn="tl">
                    <a:srgbClr val="000000">
                      <a:alpha val="43137"/>
                    </a:srgbClr>
                  </a:outerShdw>
                </a:effectLst>
              </a:rPr>
              <a:t>в</a:t>
            </a:r>
            <a:r>
              <a:rPr lang="en-GB" sz="1800" dirty="0" err="1" smtClean="0">
                <a:effectLst>
                  <a:outerShdw blurRad="38100" dist="38100" dir="2700000" algn="tl">
                    <a:srgbClr val="000000">
                      <a:alpha val="43137"/>
                    </a:srgbClr>
                  </a:outerShdw>
                </a:effectLst>
              </a:rPr>
              <a:t>аріації</a:t>
            </a:r>
            <a:r>
              <a:rPr lang="en-GB" sz="1800" dirty="0" smtClean="0">
                <a:effectLst>
                  <a:outerShdw blurRad="38100" dist="38100" dir="2700000" algn="tl">
                    <a:srgbClr val="000000">
                      <a:alpha val="43137"/>
                    </a:srgbClr>
                  </a:outerShdw>
                </a:effectLst>
              </a:rPr>
              <a:t> </a:t>
            </a:r>
            <a:r>
              <a:rPr lang="en-GB" sz="1800" dirty="0" err="1" smtClean="0">
                <a:effectLst>
                  <a:outerShdw blurRad="38100" dist="38100" dir="2700000" algn="tl">
                    <a:srgbClr val="000000">
                      <a:alpha val="43137"/>
                    </a:srgbClr>
                  </a:outerShdw>
                </a:effectLst>
              </a:rPr>
              <a:t>вектора</a:t>
            </a:r>
            <a:r>
              <a:rPr lang="en-GB" sz="1800" dirty="0" smtClean="0">
                <a:effectLst>
                  <a:outerShdw blurRad="38100" dist="38100" dir="2700000" algn="tl">
                    <a:srgbClr val="000000">
                      <a:alpha val="43137"/>
                    </a:srgbClr>
                  </a:outerShdw>
                </a:effectLst>
              </a:rPr>
              <a:t> </a:t>
            </a:r>
            <a:r>
              <a:rPr lang="en-GB" sz="1800" dirty="0" err="1" smtClean="0">
                <a:effectLst>
                  <a:outerShdw blurRad="38100" dist="38100" dir="2700000" algn="tl">
                    <a:srgbClr val="000000">
                      <a:alpha val="43137"/>
                    </a:srgbClr>
                  </a:outerShdw>
                </a:effectLst>
              </a:rPr>
              <a:t>магнітної</a:t>
            </a:r>
            <a:r>
              <a:rPr lang="en-GB" sz="1800" dirty="0" smtClean="0">
                <a:effectLst>
                  <a:outerShdw blurRad="38100" dist="38100" dir="2700000" algn="tl">
                    <a:srgbClr val="000000">
                      <a:alpha val="43137"/>
                    </a:srgbClr>
                  </a:outerShdw>
                </a:effectLst>
              </a:rPr>
              <a:t> </a:t>
            </a:r>
            <a:r>
              <a:rPr lang="en-GB" sz="1800" dirty="0" err="1" smtClean="0">
                <a:effectLst>
                  <a:outerShdw blurRad="38100" dist="38100" dir="2700000" algn="tl">
                    <a:srgbClr val="000000">
                      <a:alpha val="43137"/>
                    </a:srgbClr>
                  </a:outerShdw>
                </a:effectLst>
              </a:rPr>
              <a:t>індукції</a:t>
            </a:r>
            <a:r>
              <a:rPr lang="en-GB" sz="1800" dirty="0" smtClean="0">
                <a:effectLst>
                  <a:outerShdw blurRad="38100" dist="38100" dir="2700000" algn="tl">
                    <a:srgbClr val="000000">
                      <a:alpha val="43137"/>
                    </a:srgbClr>
                  </a:outerShdw>
                </a:effectLst>
              </a:rPr>
              <a:t> </a:t>
            </a:r>
            <a:r>
              <a:rPr lang="en-GB" sz="1800" dirty="0" err="1" smtClean="0">
                <a:effectLst>
                  <a:outerShdw blurRad="38100" dist="38100" dir="2700000" algn="tl">
                    <a:srgbClr val="000000">
                      <a:alpha val="43137"/>
                    </a:srgbClr>
                  </a:outerShdw>
                </a:effectLst>
              </a:rPr>
              <a:t>на</a:t>
            </a:r>
            <a:r>
              <a:rPr lang="en-GB" sz="1800" dirty="0" smtClean="0">
                <a:effectLst>
                  <a:outerShdw blurRad="38100" dist="38100" dir="2700000" algn="tl">
                    <a:srgbClr val="000000">
                      <a:alpha val="43137"/>
                    </a:srgbClr>
                  </a:outerShdw>
                </a:effectLst>
              </a:rPr>
              <a:t> </a:t>
            </a:r>
            <a:r>
              <a:rPr lang="en-GB" sz="1800" dirty="0" err="1" smtClean="0">
                <a:effectLst>
                  <a:outerShdw blurRad="38100" dist="38100" dir="2700000" algn="tl">
                    <a:srgbClr val="000000">
                      <a:alpha val="43137"/>
                    </a:srgbClr>
                  </a:outerShdw>
                </a:effectLst>
              </a:rPr>
              <a:t>пункті</a:t>
            </a:r>
            <a:r>
              <a:rPr lang="en-GB" sz="1800" dirty="0" smtClean="0">
                <a:effectLst>
                  <a:outerShdw blurRad="38100" dist="38100" dir="2700000" algn="tl">
                    <a:srgbClr val="000000">
                      <a:alpha val="43137"/>
                    </a:srgbClr>
                  </a:outerShdw>
                </a:effectLst>
              </a:rPr>
              <a:t> </a:t>
            </a:r>
            <a:r>
              <a:rPr lang="en-GB" sz="1800" dirty="0" err="1" smtClean="0">
                <a:effectLst>
                  <a:outerShdw blurRad="38100" dist="38100" dir="2700000" algn="tl">
                    <a:srgbClr val="000000">
                      <a:alpha val="43137"/>
                    </a:srgbClr>
                  </a:outerShdw>
                </a:effectLst>
              </a:rPr>
              <a:t>спостережень</a:t>
            </a:r>
            <a:r>
              <a:rPr lang="en-GB" sz="1800" dirty="0" smtClean="0">
                <a:effectLst>
                  <a:outerShdw blurRad="38100" dist="38100" dir="2700000" algn="tl">
                    <a:srgbClr val="000000">
                      <a:alpha val="43137"/>
                    </a:srgbClr>
                  </a:outerShdw>
                </a:effectLst>
              </a:rPr>
              <a:t> РГС ,,ТРОСНИК,, .13.06.2014 </a:t>
            </a:r>
            <a:r>
              <a:rPr lang="en-GB" sz="1800" dirty="0" err="1" smtClean="0">
                <a:effectLst>
                  <a:outerShdw blurRad="38100" dist="38100" dir="2700000" algn="tl">
                    <a:srgbClr val="000000">
                      <a:alpha val="43137"/>
                    </a:srgbClr>
                  </a:outerShdw>
                </a:effectLst>
              </a:rPr>
              <a:t>року</a:t>
            </a:r>
            <a:r>
              <a:rPr lang="uk-UA" sz="1800" dirty="0" smtClean="0">
                <a:effectLst>
                  <a:outerShdw blurRad="38100" dist="38100" dir="2700000" algn="tl">
                    <a:srgbClr val="000000">
                      <a:alpha val="43137"/>
                    </a:srgbClr>
                  </a:outerShdw>
                </a:effectLst>
              </a:rPr>
              <a:t>.</a:t>
            </a:r>
          </a:p>
          <a:p>
            <a:pPr eaLnBrk="1" hangingPunct="1">
              <a:buFont typeface="Wingdings" pitchFamily="2" charset="2"/>
              <a:buNone/>
              <a:defRPr/>
            </a:pPr>
            <a:endParaRPr lang="uk-UA" sz="1800" dirty="0">
              <a:effectLst>
                <a:outerShdw blurRad="38100" dist="38100" dir="2700000" algn="tl">
                  <a:srgbClr val="000000">
                    <a:alpha val="43137"/>
                  </a:srgbClr>
                </a:outerShdw>
              </a:effectLst>
            </a:endParaRPr>
          </a:p>
        </p:txBody>
      </p:sp>
      <p:graphicFrame>
        <p:nvGraphicFramePr>
          <p:cNvPr id="424964" name="Object 4"/>
          <p:cNvGraphicFramePr>
            <a:graphicFrameLocks noChangeAspect="1"/>
          </p:cNvGraphicFramePr>
          <p:nvPr/>
        </p:nvGraphicFramePr>
        <p:xfrm>
          <a:off x="0" y="1643063"/>
          <a:ext cx="9144000" cy="5214937"/>
        </p:xfrm>
        <a:graphic>
          <a:graphicData uri="http://schemas.openxmlformats.org/presentationml/2006/ole">
            <p:oleObj spid="_x0000_s424964" name="Worksheet" r:id="rId3" imgW="4638624" imgH="6457910" progId="Excel.Sheet.8">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457200" y="277813"/>
            <a:ext cx="8229600" cy="558800"/>
          </a:xfrm>
        </p:spPr>
        <p:txBody>
          <a:bodyPr/>
          <a:lstStyle/>
          <a:p>
            <a:pPr eaLnBrk="1" hangingPunct="1">
              <a:defRPr/>
            </a:pPr>
            <a:r>
              <a:rPr lang="uk-UA" sz="3200" dirty="0" smtClean="0"/>
              <a:t>АНАЛІЗ РЕЗУЛЬТАТІВ ДОСЛІДЖЕНЬ</a:t>
            </a:r>
            <a:endParaRPr lang="ru-RU" sz="3200" dirty="0"/>
          </a:p>
        </p:txBody>
      </p:sp>
      <p:sp>
        <p:nvSpPr>
          <p:cNvPr id="414723" name="Rectangle 3"/>
          <p:cNvSpPr>
            <a:spLocks noGrp="1" noChangeArrowheads="1"/>
          </p:cNvSpPr>
          <p:nvPr>
            <p:ph type="body" idx="1"/>
          </p:nvPr>
        </p:nvSpPr>
        <p:spPr>
          <a:xfrm>
            <a:off x="457200" y="836613"/>
            <a:ext cx="8229600" cy="6021387"/>
          </a:xfrm>
        </p:spPr>
        <p:txBody>
          <a:bodyPr/>
          <a:lstStyle/>
          <a:p>
            <a:pPr eaLnBrk="1" hangingPunct="1">
              <a:lnSpc>
                <a:spcPct val="80000"/>
              </a:lnSpc>
              <a:defRPr/>
            </a:pPr>
            <a:r>
              <a:rPr lang="uk-UA" sz="2000" dirty="0"/>
              <a:t>Задача роботи полягає у вивченні режимів електромагнітної емісії на досліджуваних ділянках, детальному їх вивчені та аналізу із врахуванням впливу метеорологічних факторів на результати спостережень та викладення узагальнень, висновків та пропозицій. Вони повинні бути у вигляді карти ділянок </a:t>
            </a:r>
            <a:r>
              <a:rPr lang="uk-UA" sz="2000" dirty="0" err="1"/>
              <a:t>протиповеневих</a:t>
            </a:r>
            <a:r>
              <a:rPr lang="uk-UA" sz="2000" dirty="0"/>
              <a:t> дамб, де можливі порушення цілісності системи, які в свою чергу є вкрай уразливими, і можуть привести до екологічної катастрофи. </a:t>
            </a:r>
            <a:endParaRPr lang="uk-UA" sz="2000" dirty="0" smtClean="0"/>
          </a:p>
          <a:p>
            <a:pPr eaLnBrk="1" hangingPunct="1">
              <a:lnSpc>
                <a:spcPct val="80000"/>
              </a:lnSpc>
              <a:defRPr/>
            </a:pPr>
            <a:r>
              <a:rPr lang="uk-UA" sz="2000" dirty="0" smtClean="0"/>
              <a:t>Порівнявши </a:t>
            </a:r>
            <a:r>
              <a:rPr lang="uk-UA" sz="2000" dirty="0"/>
              <a:t>результати вимірювань радіоактивного фону на даному профілю із </a:t>
            </a:r>
            <a:r>
              <a:rPr lang="uk-UA" sz="2000" dirty="0" smtClean="0"/>
              <a:t>результатами </a:t>
            </a:r>
            <a:r>
              <a:rPr lang="uk-UA" sz="2000" dirty="0"/>
              <a:t>вимірювання електромагнітної </a:t>
            </a:r>
            <a:r>
              <a:rPr lang="uk-UA" sz="2000" dirty="0" smtClean="0"/>
              <a:t>емісії та результатами вимірювання вектора магнітної індукції </a:t>
            </a:r>
            <a:r>
              <a:rPr lang="uk-UA" sz="2000" dirty="0"/>
              <a:t>необхідно відмітити кореляцію збурень на </a:t>
            </a:r>
            <a:r>
              <a:rPr lang="uk-UA" sz="2000" dirty="0" smtClean="0"/>
              <a:t>графіках </a:t>
            </a:r>
            <a:r>
              <a:rPr lang="uk-UA" sz="2000" dirty="0"/>
              <a:t>в інтервалі </a:t>
            </a:r>
            <a:r>
              <a:rPr lang="uk-UA" sz="2000" dirty="0" smtClean="0"/>
              <a:t>від 80 </a:t>
            </a:r>
            <a:r>
              <a:rPr lang="uk-UA" sz="2000" dirty="0"/>
              <a:t>метрів до 120 </a:t>
            </a:r>
            <a:r>
              <a:rPr lang="uk-UA" sz="2000" dirty="0" smtClean="0"/>
              <a:t>м і від 210 м до 250 м.</a:t>
            </a:r>
          </a:p>
          <a:p>
            <a:pPr eaLnBrk="1" hangingPunct="1">
              <a:lnSpc>
                <a:spcPct val="80000"/>
              </a:lnSpc>
              <a:defRPr/>
            </a:pPr>
            <a:r>
              <a:rPr lang="uk-UA" sz="2000" dirty="0" smtClean="0"/>
              <a:t>Покази </a:t>
            </a:r>
            <a:r>
              <a:rPr lang="uk-UA" sz="2000" dirty="0"/>
              <a:t>в </a:t>
            </a:r>
            <a:r>
              <a:rPr lang="uk-UA" sz="2000" dirty="0" smtClean="0"/>
              <a:t>даних місцях </a:t>
            </a:r>
            <a:r>
              <a:rPr lang="uk-UA" sz="2000" dirty="0"/>
              <a:t>характерні аномальними величинами, конкретніше: </a:t>
            </a:r>
            <a:r>
              <a:rPr lang="uk-UA" sz="2000" dirty="0" smtClean="0"/>
              <a:t>всі </a:t>
            </a:r>
            <a:r>
              <a:rPr lang="uk-UA" sz="2000" dirty="0"/>
              <a:t>спостережувані величини на </a:t>
            </a:r>
            <a:r>
              <a:rPr lang="uk-UA" sz="2000" dirty="0" smtClean="0"/>
              <a:t>цих </a:t>
            </a:r>
            <a:r>
              <a:rPr lang="uk-UA" sz="2000" smtClean="0"/>
              <a:t>особливих ділянках </a:t>
            </a:r>
            <a:r>
              <a:rPr lang="uk-UA" sz="2000" dirty="0"/>
              <a:t>мають збільшені вдвічі </a:t>
            </a:r>
            <a:r>
              <a:rPr lang="uk-UA" sz="2000"/>
              <a:t>амплітуди </a:t>
            </a:r>
            <a:r>
              <a:rPr lang="uk-UA" sz="2000" smtClean="0"/>
              <a:t>коливань.</a:t>
            </a:r>
            <a:endParaRPr lang="uk-UA" sz="2000" dirty="0" smtClean="0"/>
          </a:p>
          <a:p>
            <a:pPr eaLnBrk="1" hangingPunct="1">
              <a:lnSpc>
                <a:spcPct val="80000"/>
              </a:lnSpc>
              <a:defRPr/>
            </a:pPr>
            <a:r>
              <a:rPr lang="uk-UA" sz="2000" dirty="0" smtClean="0"/>
              <a:t>Це </a:t>
            </a:r>
            <a:r>
              <a:rPr lang="uk-UA" sz="2000" dirty="0"/>
              <a:t>може бути наслідком певних порушень в тілі дамби або наявність певного розлому в тектонічній будові земної поверхні в точці досліджень. На цій ділянці траси дамби виділяється аномалія спостережуваної потужності експозиційної дози </a:t>
            </a:r>
            <a:r>
              <a:rPr lang="uk-UA" sz="2000" dirty="0" err="1"/>
              <a:t>йонізуючого</a:t>
            </a:r>
            <a:r>
              <a:rPr lang="uk-UA" sz="2000" dirty="0"/>
              <a:t> випромінювання. </a:t>
            </a:r>
            <a:endParaRPr lang="ru-RU"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Rectangle 2"/>
          <p:cNvSpPr>
            <a:spLocks noGrp="1" noChangeArrowheads="1"/>
          </p:cNvSpPr>
          <p:nvPr>
            <p:ph type="title"/>
          </p:nvPr>
        </p:nvSpPr>
        <p:spPr/>
        <p:txBody>
          <a:bodyPr/>
          <a:lstStyle/>
          <a:p>
            <a:r>
              <a:rPr lang="uk-UA" sz="4000" smtClean="0">
                <a:effectLst/>
              </a:rPr>
              <a:t>Аналіз результатів спостережень </a:t>
            </a:r>
            <a:r>
              <a:rPr lang="uk-UA" sz="2000" smtClean="0">
                <a:effectLst/>
              </a:rPr>
              <a:t>геофізичних полів на протиповеневій дамбі у Виноградівському районі Закарпатської обл.</a:t>
            </a:r>
            <a:endParaRPr lang="ru-RU" sz="2000" smtClean="0">
              <a:effectLst/>
            </a:endParaRPr>
          </a:p>
        </p:txBody>
      </p:sp>
      <p:sp>
        <p:nvSpPr>
          <p:cNvPr id="427010" name="Rectangle 3"/>
          <p:cNvSpPr>
            <a:spLocks noGrp="1" noChangeArrowheads="1"/>
          </p:cNvSpPr>
          <p:nvPr>
            <p:ph type="body" idx="1"/>
          </p:nvPr>
        </p:nvSpPr>
        <p:spPr>
          <a:xfrm>
            <a:off x="6588125" y="1268413"/>
            <a:ext cx="2555875" cy="5589587"/>
          </a:xfrm>
        </p:spPr>
        <p:txBody>
          <a:bodyPr/>
          <a:lstStyle/>
          <a:p>
            <a:pPr>
              <a:lnSpc>
                <a:spcPct val="80000"/>
              </a:lnSpc>
            </a:pPr>
            <a:r>
              <a:rPr lang="uk-UA" sz="2400" smtClean="0">
                <a:effectLst/>
              </a:rPr>
              <a:t>Польові роботи на протиповеневій дамбі, вимірювання параметрів фізичних полів. Вимірювання проводить Королевич Тарас, вихованець техніко-технологічного гуртка МАН  Виноградівського РЦПР</a:t>
            </a:r>
            <a:endParaRPr lang="ru-RU" sz="2400" smtClean="0">
              <a:effectLst/>
            </a:endParaRPr>
          </a:p>
        </p:txBody>
      </p:sp>
      <p:pic>
        <p:nvPicPr>
          <p:cNvPr id="427011" name="Picture 4" descr="DSCN3972"/>
          <p:cNvPicPr>
            <a:picLocks noChangeAspect="1" noChangeArrowheads="1"/>
          </p:cNvPicPr>
          <p:nvPr/>
        </p:nvPicPr>
        <p:blipFill>
          <a:blip r:embed="rId2"/>
          <a:srcRect/>
          <a:stretch>
            <a:fillRect/>
          </a:stretch>
        </p:blipFill>
        <p:spPr bwMode="auto">
          <a:xfrm>
            <a:off x="0" y="1681163"/>
            <a:ext cx="6900863" cy="51768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457200" y="277813"/>
            <a:ext cx="8229600" cy="703262"/>
          </a:xfrm>
        </p:spPr>
        <p:txBody>
          <a:bodyPr/>
          <a:lstStyle/>
          <a:p>
            <a:pPr eaLnBrk="1" hangingPunct="1">
              <a:defRPr/>
            </a:pPr>
            <a:r>
              <a:rPr lang="uk-UA" sz="4000"/>
              <a:t>АКТУАЛЬНІСТЬ </a:t>
            </a:r>
            <a:endParaRPr lang="ru-RU" sz="4000"/>
          </a:p>
        </p:txBody>
      </p:sp>
      <p:sp>
        <p:nvSpPr>
          <p:cNvPr id="410627" name="Rectangle 3"/>
          <p:cNvSpPr>
            <a:spLocks noGrp="1" noChangeArrowheads="1"/>
          </p:cNvSpPr>
          <p:nvPr>
            <p:ph type="body" idx="1"/>
          </p:nvPr>
        </p:nvSpPr>
        <p:spPr>
          <a:xfrm>
            <a:off x="457200" y="1196975"/>
            <a:ext cx="8229600" cy="5661025"/>
          </a:xfrm>
        </p:spPr>
        <p:txBody>
          <a:bodyPr/>
          <a:lstStyle/>
          <a:p>
            <a:pPr eaLnBrk="1" hangingPunct="1">
              <a:lnSpc>
                <a:spcPct val="90000"/>
              </a:lnSpc>
              <a:defRPr/>
            </a:pPr>
            <a:r>
              <a:rPr lang="uk-UA" sz="2400" smtClean="0"/>
              <a:t>В останній час кліматичні умови змінюються не тільки в нашому краї, але і по всій планеті. Причин виникнення цього явища- багато.</a:t>
            </a:r>
          </a:p>
          <a:p>
            <a:pPr eaLnBrk="1" hangingPunct="1">
              <a:lnSpc>
                <a:spcPct val="90000"/>
              </a:lnSpc>
              <a:defRPr/>
            </a:pPr>
            <a:endParaRPr lang="uk-UA" sz="2400" smtClean="0"/>
          </a:p>
          <a:p>
            <a:pPr eaLnBrk="1" hangingPunct="1">
              <a:lnSpc>
                <a:spcPct val="90000"/>
              </a:lnSpc>
              <a:buFont typeface="Wingdings" pitchFamily="2" charset="2"/>
              <a:buNone/>
              <a:defRPr/>
            </a:pPr>
            <a:endParaRPr lang="uk-UA" sz="2400" smtClean="0"/>
          </a:p>
          <a:p>
            <a:pPr eaLnBrk="1" hangingPunct="1">
              <a:lnSpc>
                <a:spcPct val="90000"/>
              </a:lnSpc>
              <a:defRPr/>
            </a:pPr>
            <a:r>
              <a:rPr lang="uk-UA" sz="2400" smtClean="0"/>
              <a:t>Відомо, що наша область відноситься до сейсмічних зон України. Тут можливі землетруси інтенсивністю в 7-8 балів за шкалою </a:t>
            </a:r>
            <a:r>
              <a:rPr lang="en-US" sz="2400" smtClean="0"/>
              <a:t>MSK</a:t>
            </a:r>
            <a:r>
              <a:rPr lang="uk-UA" sz="2400" smtClean="0"/>
              <a:t>-64. </a:t>
            </a:r>
          </a:p>
          <a:p>
            <a:pPr eaLnBrk="1" hangingPunct="1">
              <a:lnSpc>
                <a:spcPct val="90000"/>
              </a:lnSpc>
              <a:defRPr/>
            </a:pPr>
            <a:endParaRPr lang="uk-UA" sz="2400" smtClean="0"/>
          </a:p>
          <a:p>
            <a:pPr eaLnBrk="1" hangingPunct="1">
              <a:lnSpc>
                <a:spcPct val="90000"/>
              </a:lnSpc>
              <a:defRPr/>
            </a:pPr>
            <a:endParaRPr lang="uk-UA" sz="2400" smtClean="0"/>
          </a:p>
          <a:p>
            <a:pPr eaLnBrk="1" hangingPunct="1">
              <a:lnSpc>
                <a:spcPct val="90000"/>
              </a:lnSpc>
              <a:defRPr/>
            </a:pPr>
            <a:r>
              <a:rPr lang="uk-UA" sz="2400" smtClean="0"/>
              <a:t>Тому важливо вивчати можливі тектонічні рухи земної кори, розломи, що можуть привести до порушення цілісності гідротехнічних споруд на річках водного басейну Закарпаття та інших обєктів підвищеної небезпеки.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Rectangle 2"/>
          <p:cNvSpPr>
            <a:spLocks noGrp="1" noChangeArrowheads="1"/>
          </p:cNvSpPr>
          <p:nvPr>
            <p:ph type="title"/>
          </p:nvPr>
        </p:nvSpPr>
        <p:spPr>
          <a:xfrm>
            <a:off x="457200" y="0"/>
            <a:ext cx="8229600" cy="1420813"/>
          </a:xfrm>
        </p:spPr>
        <p:txBody>
          <a:bodyPr/>
          <a:lstStyle/>
          <a:p>
            <a:r>
              <a:rPr lang="uk-UA" sz="2000" smtClean="0">
                <a:effectLst/>
              </a:rPr>
              <a:t>Потужність експозиційної дози йонізуючого випромінювання та обєкти підвищеної небезпеки-газопроводи, високовольтні лінії електропередач. 2016 рік.</a:t>
            </a:r>
            <a:endParaRPr lang="ru-RU" sz="2000" smtClean="0">
              <a:effectLst/>
            </a:endParaRPr>
          </a:p>
        </p:txBody>
      </p:sp>
      <p:sp>
        <p:nvSpPr>
          <p:cNvPr id="428034" name="Rectangle 3"/>
          <p:cNvSpPr>
            <a:spLocks noGrp="1" noChangeArrowheads="1"/>
          </p:cNvSpPr>
          <p:nvPr>
            <p:ph type="body" idx="1"/>
          </p:nvPr>
        </p:nvSpPr>
        <p:spPr>
          <a:xfrm>
            <a:off x="6588125" y="1600200"/>
            <a:ext cx="2098675" cy="4530725"/>
          </a:xfrm>
        </p:spPr>
        <p:txBody>
          <a:bodyPr/>
          <a:lstStyle/>
          <a:p>
            <a:r>
              <a:rPr lang="uk-UA" sz="2000" smtClean="0">
                <a:effectLst/>
              </a:rPr>
              <a:t>Дослідження варіацій фізичних полів біляобєктів підвищеної небезпеки: газогони, лінії  електропередач,протиповеневі дамби</a:t>
            </a:r>
            <a:endParaRPr lang="ru-RU" sz="2000" smtClean="0">
              <a:effectLst/>
            </a:endParaRPr>
          </a:p>
        </p:txBody>
      </p:sp>
      <p:pic>
        <p:nvPicPr>
          <p:cNvPr id="428035" name="Picture 4" descr="DSCN3976"/>
          <p:cNvPicPr>
            <a:picLocks noChangeAspect="1" noChangeArrowheads="1"/>
          </p:cNvPicPr>
          <p:nvPr/>
        </p:nvPicPr>
        <p:blipFill>
          <a:blip r:embed="rId2"/>
          <a:srcRect/>
          <a:stretch>
            <a:fillRect/>
          </a:stretch>
        </p:blipFill>
        <p:spPr bwMode="auto">
          <a:xfrm>
            <a:off x="0" y="1557338"/>
            <a:ext cx="6434138" cy="4826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9" name="Rectangle 2"/>
          <p:cNvSpPr>
            <a:spLocks noGrp="1" noChangeArrowheads="1"/>
          </p:cNvSpPr>
          <p:nvPr>
            <p:ph type="title" idx="4294967295"/>
          </p:nvPr>
        </p:nvSpPr>
        <p:spPr>
          <a:noFill/>
        </p:spPr>
        <p:txBody>
          <a:bodyPr/>
          <a:lstStyle/>
          <a:p>
            <a:r>
              <a:rPr lang="uk-UA" sz="4000" smtClean="0">
                <a:effectLst/>
              </a:rPr>
              <a:t>Аналіз результатів спостережень </a:t>
            </a:r>
            <a:r>
              <a:rPr lang="uk-UA" sz="2000" smtClean="0">
                <a:effectLst/>
              </a:rPr>
              <a:t>геофізичних полів на протиповеневій дамбі у Виноградівському районі Закарпатської обл.</a:t>
            </a:r>
            <a:endParaRPr lang="ru-RU" sz="2000" smtClean="0">
              <a:effectLst/>
            </a:endParaRPr>
          </a:p>
        </p:txBody>
      </p:sp>
      <p:sp>
        <p:nvSpPr>
          <p:cNvPr id="433160" name="Rectangle 3"/>
          <p:cNvSpPr>
            <a:spLocks noGrp="1" noChangeArrowheads="1"/>
          </p:cNvSpPr>
          <p:nvPr>
            <p:ph type="body" idx="4294967295"/>
          </p:nvPr>
        </p:nvSpPr>
        <p:spPr>
          <a:xfrm>
            <a:off x="5724525" y="1412875"/>
            <a:ext cx="3419475" cy="5589588"/>
          </a:xfrm>
          <a:noFill/>
        </p:spPr>
        <p:txBody>
          <a:bodyPr/>
          <a:lstStyle/>
          <a:p>
            <a:pPr>
              <a:lnSpc>
                <a:spcPct val="80000"/>
              </a:lnSpc>
            </a:pPr>
            <a:r>
              <a:rPr lang="uk-UA" sz="1400" smtClean="0">
                <a:effectLst/>
              </a:rPr>
              <a:t>Варіації параметру радіоактивного фону характеризуються  періодичностями  в напрямку до проходження високовольної лінії електропередач, ймовірно пов’язаними із магнітним полем  навколо лінії електропередач,  виділяються особливостями. Підвищені величини потужності експозиційної дози йонізуючого  випромінювання  спостерігаються в  інтервалі 420-520 м від високовольної лінії. Необхідно провести вимірювання параметрів радіоактивного фону в напрямку віддаляння від  високовольтної лінії електропередач(до с.  Дротинці). Отримані результати  дають картину розподілу радіоактивного   фону  навколо діючої  лінії електропередач,  яка дозволить  проводити вивчення впливу геофізичних полів на  живу  природу. Такі дослідження необхідні для  проектування та монтажу високовольтних ліній електропередач із врахуванням впливу їх на людей, житло, транспортні магістралі.</a:t>
            </a:r>
            <a:endParaRPr lang="ru-RU" sz="1400" smtClean="0">
              <a:effectLst/>
            </a:endParaRPr>
          </a:p>
        </p:txBody>
      </p:sp>
      <p:graphicFrame>
        <p:nvGraphicFramePr>
          <p:cNvPr id="433158" name="Object 6"/>
          <p:cNvGraphicFramePr>
            <a:graphicFrameLocks noChangeAspect="1"/>
          </p:cNvGraphicFramePr>
          <p:nvPr/>
        </p:nvGraphicFramePr>
        <p:xfrm>
          <a:off x="0" y="1419225"/>
          <a:ext cx="5886450" cy="5438775"/>
        </p:xfrm>
        <a:graphic>
          <a:graphicData uri="http://schemas.openxmlformats.org/presentationml/2006/ole">
            <p:oleObj spid="_x0000_s433158" name="Диаграмма" r:id="rId3" imgW="5886416" imgH="5438880" progId="Excel.Chart.8">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2"/>
          <p:cNvSpPr>
            <a:spLocks noGrp="1" noChangeArrowheads="1"/>
          </p:cNvSpPr>
          <p:nvPr>
            <p:ph type="title" idx="4294967295"/>
          </p:nvPr>
        </p:nvSpPr>
        <p:spPr>
          <a:noFill/>
        </p:spPr>
        <p:txBody>
          <a:bodyPr/>
          <a:lstStyle/>
          <a:p>
            <a:r>
              <a:rPr lang="uk-UA" sz="4000" smtClean="0">
                <a:effectLst/>
              </a:rPr>
              <a:t>Аналіз результатів спостережень </a:t>
            </a:r>
            <a:r>
              <a:rPr lang="uk-UA" sz="2000" smtClean="0">
                <a:effectLst/>
              </a:rPr>
              <a:t>геофізичних полів на протиповеневій дамбі у Виноградівському районі Закарпатської обл.</a:t>
            </a:r>
            <a:endParaRPr lang="ru-RU" sz="2000" smtClean="0">
              <a:effectLst/>
            </a:endParaRPr>
          </a:p>
        </p:txBody>
      </p:sp>
      <p:sp>
        <p:nvSpPr>
          <p:cNvPr id="434178" name="Rectangle 3"/>
          <p:cNvSpPr>
            <a:spLocks noGrp="1" noChangeArrowheads="1"/>
          </p:cNvSpPr>
          <p:nvPr>
            <p:ph type="body" idx="4294967295"/>
          </p:nvPr>
        </p:nvSpPr>
        <p:spPr>
          <a:xfrm>
            <a:off x="6588125" y="1268413"/>
            <a:ext cx="2555875" cy="5589587"/>
          </a:xfrm>
          <a:noFill/>
        </p:spPr>
        <p:txBody>
          <a:bodyPr/>
          <a:lstStyle/>
          <a:p>
            <a:r>
              <a:rPr lang="uk-UA" smtClean="0">
                <a:effectLst/>
              </a:rPr>
              <a:t> </a:t>
            </a:r>
            <a:endParaRPr lang="ru-RU" smtClean="0">
              <a:effectLst/>
            </a:endParaRPr>
          </a:p>
        </p:txBody>
      </p:sp>
      <p:pic>
        <p:nvPicPr>
          <p:cNvPr id="434179" name="Picture 5"/>
          <p:cNvPicPr>
            <a:picLocks noChangeAspect="1" noChangeArrowheads="1"/>
          </p:cNvPicPr>
          <p:nvPr/>
        </p:nvPicPr>
        <p:blipFill>
          <a:blip r:embed="rId2"/>
          <a:srcRect/>
          <a:stretch>
            <a:fillRect/>
          </a:stretch>
        </p:blipFill>
        <p:spPr bwMode="auto">
          <a:xfrm>
            <a:off x="0" y="1628775"/>
            <a:ext cx="9144000" cy="2314575"/>
          </a:xfrm>
          <a:prstGeom prst="rect">
            <a:avLst/>
          </a:prstGeom>
          <a:noFill/>
          <a:ln w="9525">
            <a:noFill/>
            <a:miter lim="800000"/>
            <a:headEnd/>
            <a:tailEnd/>
          </a:ln>
        </p:spPr>
      </p:pic>
      <p:sp>
        <p:nvSpPr>
          <p:cNvPr id="434180" name="Rectangle 6"/>
          <p:cNvSpPr>
            <a:spLocks noChangeArrowheads="1"/>
          </p:cNvSpPr>
          <p:nvPr/>
        </p:nvSpPr>
        <p:spPr bwMode="auto">
          <a:xfrm>
            <a:off x="0" y="3827463"/>
            <a:ext cx="9144000" cy="2838450"/>
          </a:xfrm>
          <a:prstGeom prst="rect">
            <a:avLst/>
          </a:prstGeom>
          <a:noFill/>
          <a:ln w="9525">
            <a:noFill/>
            <a:miter lim="800000"/>
            <a:headEnd/>
            <a:tailEnd/>
          </a:ln>
        </p:spPr>
        <p:txBody>
          <a:bodyPr anchor="ctr">
            <a:spAutoFit/>
          </a:bodyPr>
          <a:lstStyle/>
          <a:p>
            <a:r>
              <a:rPr lang="uk-UA"/>
              <a:t>На   графіку (рис.7.2)  зображено просторовий розподіл активності потужності експозиційної дози йонізуючого випромінювання –початок вимірювання –лінія електропередач. Аналізуючи отримані результати відмічено: підвищені  покази дозиметра припадають на 20 м, 100 м,260 м,340 м, інтервал інтенсивності-420-520 м, 580-620м, 720 м. Найбільшу  увагу привертає інтервал підвищених показів приладу 420-520 м. На цьому інтервалі найбільш часто дозиметр відмічав підвищені величини потужності експозиційної дози йонізуючого випромінювання. Необхідно вивчити зв'язок досліджуваного параметру та магнітного поля, створеного лінією електропередач. Для цього необхідно провести вимірювання параметрів магнітного поля в міру віддаляння від об’єктів підвищеної небезпеки</a:t>
            </a:r>
            <a:r>
              <a:rPr lang="ru-RU"/>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Rectangle 2"/>
          <p:cNvSpPr>
            <a:spLocks noGrp="1" noChangeArrowheads="1"/>
          </p:cNvSpPr>
          <p:nvPr>
            <p:ph type="title" idx="4294967295"/>
          </p:nvPr>
        </p:nvSpPr>
        <p:spPr>
          <a:noFill/>
        </p:spPr>
        <p:txBody>
          <a:bodyPr/>
          <a:lstStyle/>
          <a:p>
            <a:r>
              <a:rPr lang="uk-UA" sz="4000" smtClean="0">
                <a:effectLst/>
              </a:rPr>
              <a:t>Аналіз результатів спостережень </a:t>
            </a:r>
            <a:r>
              <a:rPr lang="uk-UA" sz="2000" smtClean="0">
                <a:effectLst/>
              </a:rPr>
              <a:t>геофізичних полів на протиповеневій дамбі у Виноградівському районі Закарпатської обл.</a:t>
            </a:r>
            <a:endParaRPr lang="ru-RU" sz="2000" smtClean="0">
              <a:effectLst/>
            </a:endParaRPr>
          </a:p>
        </p:txBody>
      </p:sp>
      <p:sp>
        <p:nvSpPr>
          <p:cNvPr id="435202" name="Rectangle 3"/>
          <p:cNvSpPr>
            <a:spLocks noGrp="1" noChangeArrowheads="1"/>
          </p:cNvSpPr>
          <p:nvPr>
            <p:ph type="body" idx="4294967295"/>
          </p:nvPr>
        </p:nvSpPr>
        <p:spPr>
          <a:xfrm>
            <a:off x="5364163" y="1412875"/>
            <a:ext cx="3779837" cy="5589588"/>
          </a:xfrm>
          <a:noFill/>
        </p:spPr>
        <p:txBody>
          <a:bodyPr/>
          <a:lstStyle/>
          <a:p>
            <a:pPr>
              <a:lnSpc>
                <a:spcPct val="80000"/>
              </a:lnSpc>
            </a:pPr>
            <a:r>
              <a:rPr lang="uk-UA" sz="1400" smtClean="0">
                <a:effectLst/>
              </a:rPr>
              <a:t> Проведений аналіз коливань вектора магнітної індукції за досліджуваний період показав: особливих змін магнітного поля, що могли вплинути на результати моніторингу параметрів радіоактивного фону, не виявлено. Таким чином, магнітне поле Землі особливих  впливів на покази приладів не чинить.</a:t>
            </a:r>
          </a:p>
          <a:p>
            <a:pPr>
              <a:lnSpc>
                <a:spcPct val="80000"/>
              </a:lnSpc>
            </a:pPr>
            <a:r>
              <a:rPr lang="uk-UA" sz="1400" smtClean="0">
                <a:effectLst/>
              </a:rPr>
              <a:t>Отже, проведені дослідження параметрів геофізичних полів показали на просторовий розподіл активності потужності експозиційної дози йонізуючого випромінювання, та  </a:t>
            </a:r>
          </a:p>
          <a:p>
            <a:pPr>
              <a:lnSpc>
                <a:spcPct val="80000"/>
              </a:lnSpc>
            </a:pPr>
            <a:r>
              <a:rPr lang="uk-UA" sz="1400" smtClean="0">
                <a:effectLst/>
              </a:rPr>
              <a:t>виявив певну періодичність в просторі. Місця підвищених показів пов’язані із можливими тектонічними розломами, технологією будівництва дамб та впливом лінії електропередач. Гефоізичні поля зв’язані між собою, тому слід очікувати вплив зміни параметрів одних геофізичних полів на зміну параметрів пов’язаних між собою інших, зокрема електромагнітних.</a:t>
            </a:r>
          </a:p>
          <a:p>
            <a:pPr>
              <a:lnSpc>
                <a:spcPct val="80000"/>
              </a:lnSpc>
            </a:pPr>
            <a:r>
              <a:rPr lang="uk-UA" sz="1400" smtClean="0">
                <a:effectLst/>
              </a:rPr>
              <a:t>	Отримані результати важливі для вивчення впливу геофізичних полів на екологічний стан середовища, живу природу, будівництва і монтаж об’єктів підвищеної небезпеки, транспортних магістралей, газогонів та інш. </a:t>
            </a:r>
            <a:endParaRPr lang="ru-RU" sz="1400" smtClean="0">
              <a:effectLst/>
            </a:endParaRPr>
          </a:p>
        </p:txBody>
      </p:sp>
      <p:pic>
        <p:nvPicPr>
          <p:cNvPr id="435203" name="Picture 5"/>
          <p:cNvPicPr>
            <a:picLocks noChangeAspect="1" noChangeArrowheads="1"/>
          </p:cNvPicPr>
          <p:nvPr/>
        </p:nvPicPr>
        <p:blipFill>
          <a:blip r:embed="rId2"/>
          <a:srcRect/>
          <a:stretch>
            <a:fillRect/>
          </a:stretch>
        </p:blipFill>
        <p:spPr bwMode="auto">
          <a:xfrm>
            <a:off x="0" y="1484313"/>
            <a:ext cx="5610225" cy="537368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457200" y="277813"/>
            <a:ext cx="8229600" cy="342900"/>
          </a:xfrm>
        </p:spPr>
        <p:txBody>
          <a:bodyPr/>
          <a:lstStyle/>
          <a:p>
            <a:pPr eaLnBrk="1" hangingPunct="1">
              <a:defRPr/>
            </a:pPr>
            <a:r>
              <a:rPr lang="uk-UA" sz="4000"/>
              <a:t>ВИСНОВКИ</a:t>
            </a:r>
            <a:endParaRPr lang="ru-RU" sz="4000"/>
          </a:p>
        </p:txBody>
      </p:sp>
      <p:sp>
        <p:nvSpPr>
          <p:cNvPr id="415747" name="Rectangle 3"/>
          <p:cNvSpPr>
            <a:spLocks noGrp="1" noChangeArrowheads="1"/>
          </p:cNvSpPr>
          <p:nvPr>
            <p:ph type="body" idx="1"/>
          </p:nvPr>
        </p:nvSpPr>
        <p:spPr>
          <a:xfrm>
            <a:off x="457200" y="765175"/>
            <a:ext cx="8229600" cy="6092825"/>
          </a:xfrm>
        </p:spPr>
        <p:txBody>
          <a:bodyPr/>
          <a:lstStyle/>
          <a:p>
            <a:pPr eaLnBrk="1" hangingPunct="1">
              <a:lnSpc>
                <a:spcPct val="90000"/>
              </a:lnSpc>
              <a:defRPr/>
            </a:pPr>
            <a:r>
              <a:rPr lang="uk-UA" sz="2000" smtClean="0"/>
              <a:t>Необхідно використовувати представлені прилади та методики спостережень та аналізу результатів для виявлення небезпечних ділянок та прийнятті мір по їх укріпленню та забезпеченню безпеки для населення.</a:t>
            </a:r>
          </a:p>
          <a:p>
            <a:pPr eaLnBrk="1" hangingPunct="1">
              <a:lnSpc>
                <a:spcPct val="90000"/>
              </a:lnSpc>
              <a:buFont typeface="Wingdings" pitchFamily="2" charset="2"/>
              <a:buNone/>
              <a:defRPr/>
            </a:pPr>
            <a:endParaRPr lang="uk-UA" sz="2000" smtClean="0"/>
          </a:p>
          <a:p>
            <a:pPr eaLnBrk="1" hangingPunct="1">
              <a:lnSpc>
                <a:spcPct val="90000"/>
              </a:lnSpc>
              <a:defRPr/>
            </a:pPr>
            <a:r>
              <a:rPr lang="uk-UA" sz="2000" smtClean="0"/>
              <a:t>Констатуємо факт кореляції спостережуваних величин геофізичних полів в контрольній точці на поверхні дамби- спостережувані величини в обох випадках виражені підвищеними значеннями потужності йонізуючого випромінювання середовища та величини кількості зареєстрованих електромагнітних імпульсів.</a:t>
            </a:r>
          </a:p>
          <a:p>
            <a:pPr eaLnBrk="1" hangingPunct="1">
              <a:lnSpc>
                <a:spcPct val="90000"/>
              </a:lnSpc>
              <a:defRPr/>
            </a:pPr>
            <a:endParaRPr lang="uk-UA" sz="2000" smtClean="0"/>
          </a:p>
          <a:p>
            <a:pPr eaLnBrk="1" hangingPunct="1">
              <a:lnSpc>
                <a:spcPct val="90000"/>
              </a:lnSpc>
              <a:defRPr/>
            </a:pPr>
            <a:r>
              <a:rPr lang="uk-UA" sz="2000" smtClean="0"/>
              <a:t>Аналіз результатів спостережень дає змогу на кривих ідентифікувати місця пов’язані із певними аномальними ефектами, тобто вказати можливі місця прориву дамб від тектонічних рухів, або розмиву дамби від великої води </a:t>
            </a:r>
          </a:p>
          <a:p>
            <a:pPr eaLnBrk="1" hangingPunct="1">
              <a:lnSpc>
                <a:spcPct val="90000"/>
              </a:lnSpc>
              <a:defRPr/>
            </a:pPr>
            <a:r>
              <a:rPr lang="uk-UA" sz="2000" smtClean="0"/>
              <a:t>Отримані результати важливі для вивчення впливу геофізичних полів на екологічний стан середовища, живу природу, будівництва і монтаж об’єктів підвищеної небезпеки, транспортних магістралей, газогонів та інш.</a:t>
            </a:r>
            <a:r>
              <a:rPr lang="uk-UA" sz="2000" smtClean="0">
                <a:effectLst/>
              </a:rPr>
              <a:t> </a:t>
            </a:r>
            <a:endParaRPr lang="uk-UA" sz="2000" smtClean="0"/>
          </a:p>
          <a:p>
            <a:pPr eaLnBrk="1" hangingPunct="1">
              <a:lnSpc>
                <a:spcPct val="90000"/>
              </a:lnSpc>
              <a:defRPr/>
            </a:pPr>
            <a:endParaRPr lang="ru-RU" sz="20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0"/>
            <a:ext cx="9448800" cy="6453188"/>
          </a:xfrm>
        </p:spPr>
        <p:txBody>
          <a:bodyPr/>
          <a:lstStyle/>
          <a:p>
            <a:pPr eaLnBrk="1" hangingPunct="1">
              <a:defRPr/>
            </a:pPr>
            <a:r>
              <a:rPr lang="uk-UA" sz="6600" b="1" smtClean="0">
                <a:solidFill>
                  <a:srgbClr val="FF0000"/>
                </a:solidFill>
                <a:latin typeface="Times New Roman CYR" pitchFamily="18" charset="0"/>
              </a:rPr>
              <a:t/>
            </a:r>
            <a:br>
              <a:rPr lang="uk-UA" sz="6600" b="1" smtClean="0">
                <a:solidFill>
                  <a:srgbClr val="FF0000"/>
                </a:solidFill>
                <a:latin typeface="Times New Roman CYR" pitchFamily="18" charset="0"/>
              </a:rPr>
            </a:br>
            <a:r>
              <a:rPr lang="uk-UA" sz="6600" b="1" smtClean="0">
                <a:solidFill>
                  <a:srgbClr val="FF0000"/>
                </a:solidFill>
                <a:latin typeface="Times New Roman CYR" pitchFamily="18" charset="0"/>
              </a:rPr>
              <a:t> </a:t>
            </a:r>
            <a:r>
              <a:rPr lang="uk-UA" sz="6600" b="1" i="1" u="sng" smtClean="0">
                <a:solidFill>
                  <a:srgbClr val="FF0000"/>
                </a:solidFill>
                <a:effectLst/>
                <a:latin typeface="Times New Roman CYR" pitchFamily="18" charset="0"/>
              </a:rPr>
              <a:t>ДЯКУ</a:t>
            </a:r>
            <a:r>
              <a:rPr lang="uk-UA" sz="6600" b="1" i="1" u="sng" smtClean="0">
                <a:solidFill>
                  <a:srgbClr val="FF0000"/>
                </a:solidFill>
                <a:effectLst/>
              </a:rPr>
              <a:t>ЄМО</a:t>
            </a:r>
            <a:r>
              <a:rPr lang="uk-UA" sz="6600" b="1" i="1" u="sng" smtClean="0">
                <a:solidFill>
                  <a:srgbClr val="FF0000"/>
                </a:solidFill>
                <a:effectLst/>
                <a:latin typeface="Times New Roman CYR" pitchFamily="18" charset="0"/>
              </a:rPr>
              <a:t/>
            </a:r>
            <a:br>
              <a:rPr lang="uk-UA" sz="6600" b="1" i="1" u="sng" smtClean="0">
                <a:solidFill>
                  <a:srgbClr val="FF0000"/>
                </a:solidFill>
                <a:effectLst/>
                <a:latin typeface="Times New Roman CYR" pitchFamily="18" charset="0"/>
              </a:rPr>
            </a:br>
            <a:r>
              <a:rPr lang="uk-UA" sz="6600" b="1" i="1" u="sng" smtClean="0">
                <a:solidFill>
                  <a:srgbClr val="FF0000"/>
                </a:solidFill>
                <a:effectLst/>
                <a:latin typeface="Times New Roman CYR" pitchFamily="18" charset="0"/>
              </a:rPr>
              <a:t>ЗА</a:t>
            </a:r>
            <a:br>
              <a:rPr lang="uk-UA" sz="6600" b="1" i="1" u="sng" smtClean="0">
                <a:solidFill>
                  <a:srgbClr val="FF0000"/>
                </a:solidFill>
                <a:effectLst/>
                <a:latin typeface="Times New Roman CYR" pitchFamily="18" charset="0"/>
              </a:rPr>
            </a:br>
            <a:r>
              <a:rPr lang="uk-UA" sz="6600" b="1" i="1" u="sng" smtClean="0">
                <a:solidFill>
                  <a:srgbClr val="FF0000"/>
                </a:solidFill>
                <a:effectLst/>
                <a:latin typeface="Times New Roman CYR" pitchFamily="18" charset="0"/>
              </a:rPr>
              <a:t> УВАГУ !!!</a:t>
            </a:r>
            <a:endParaRPr lang="uk-UA" i="1" u="sng" smtClean="0">
              <a:solidFill>
                <a:srgbClr val="FF0000"/>
              </a:solidFill>
              <a:effectLst/>
            </a:endParaRPr>
          </a:p>
        </p:txBody>
      </p:sp>
      <p:sp>
        <p:nvSpPr>
          <p:cNvPr id="437250" name="Rectangle 3"/>
          <p:cNvSpPr>
            <a:spLocks noChangeArrowheads="1"/>
          </p:cNvSpPr>
          <p:nvPr/>
        </p:nvSpPr>
        <p:spPr bwMode="auto">
          <a:xfrm>
            <a:off x="1295400" y="1981200"/>
            <a:ext cx="9144000" cy="0"/>
          </a:xfrm>
          <a:prstGeom prst="rect">
            <a:avLst/>
          </a:prstGeom>
          <a:noFill/>
          <a:ln w="9525">
            <a:noFill/>
            <a:miter lim="800000"/>
            <a:headEnd/>
            <a:tailEnd/>
          </a:ln>
        </p:spPr>
        <p:txBody>
          <a:bodyPr>
            <a:spAutoFit/>
          </a:bodyPr>
          <a:lstStyle/>
          <a:p>
            <a:endParaRPr lang="uk-UA"/>
          </a:p>
        </p:txBody>
      </p:sp>
      <p:sp>
        <p:nvSpPr>
          <p:cNvPr id="155652" name="Text Box 4"/>
          <p:cNvSpPr txBox="1">
            <a:spLocks noChangeArrowheads="1"/>
          </p:cNvSpPr>
          <p:nvPr/>
        </p:nvSpPr>
        <p:spPr bwMode="auto">
          <a:xfrm>
            <a:off x="0" y="1524000"/>
            <a:ext cx="8964613" cy="822325"/>
          </a:xfrm>
          <a:prstGeom prst="rect">
            <a:avLst/>
          </a:prstGeom>
          <a:noFill/>
          <a:ln w="9525">
            <a:noFill/>
            <a:miter lim="800000"/>
            <a:headEnd/>
            <a:tailEnd/>
          </a:ln>
          <a:effectLst/>
        </p:spPr>
        <p:txBody>
          <a:bodyPr lIns="0" rIns="0">
            <a:spAutoFit/>
          </a:bodyPr>
          <a:lstStyle/>
          <a:p>
            <a:pPr lvl="1">
              <a:spcBef>
                <a:spcPct val="50000"/>
              </a:spcBef>
              <a:buFont typeface="Wingdings" pitchFamily="2" charset="2"/>
              <a:buNone/>
              <a:defRPr/>
            </a:pPr>
            <a:endParaRPr lang="uk-UA" sz="2400" b="1">
              <a:effectLst>
                <a:outerShdw blurRad="38100" dist="38100" dir="2700000" algn="tl">
                  <a:srgbClr val="000000"/>
                </a:outerShdw>
              </a:effectLst>
              <a:latin typeface="Tahoma" pitchFamily="34" charset="0"/>
            </a:endParaRPr>
          </a:p>
          <a:p>
            <a:pPr algn="just">
              <a:defRPr/>
            </a:pPr>
            <a:r>
              <a:rPr lang="uk-UA" sz="2400" b="1">
                <a:effectLst>
                  <a:outerShdw blurRad="38100" dist="38100" dir="2700000" algn="tl">
                    <a:srgbClr val="000000"/>
                  </a:outerShdw>
                </a:effectLst>
                <a:latin typeface="Times New Roman" pitchFamily="18" charset="0"/>
              </a:rPr>
              <a:t> </a:t>
            </a:r>
            <a:endParaRPr lang="en-GB" sz="2400" b="1">
              <a:effectLst>
                <a:outerShdw blurRad="38100" dist="38100" dir="2700000" algn="tl">
                  <a:srgbClr val="000000"/>
                </a:outerShdw>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1604963" y="-366713"/>
            <a:ext cx="9144000" cy="0"/>
          </a:xfrm>
          <a:prstGeom prst="rect">
            <a:avLst/>
          </a:prstGeom>
          <a:noFill/>
          <a:ln w="9525">
            <a:noFill/>
            <a:miter lim="800000"/>
            <a:headEnd/>
            <a:tailEnd/>
          </a:ln>
        </p:spPr>
        <p:txBody>
          <a:bodyPr>
            <a:spAutoFit/>
          </a:bodyPr>
          <a:lstStyle/>
          <a:p>
            <a:endParaRPr lang="uk-UA"/>
          </a:p>
        </p:txBody>
      </p:sp>
      <p:sp>
        <p:nvSpPr>
          <p:cNvPr id="107522" name="Rectangle 2"/>
          <p:cNvSpPr>
            <a:spLocks noGrp="1" noChangeArrowheads="1"/>
          </p:cNvSpPr>
          <p:nvPr>
            <p:ph type="title"/>
          </p:nvPr>
        </p:nvSpPr>
        <p:spPr>
          <a:xfrm>
            <a:off x="250825" y="188913"/>
            <a:ext cx="7772400" cy="936625"/>
          </a:xfrm>
          <a:solidFill>
            <a:schemeClr val="bg1"/>
          </a:solidFill>
          <a:ln w="12700">
            <a:solidFill>
              <a:schemeClr val="folHlink"/>
            </a:solidFill>
          </a:ln>
        </p:spPr>
        <p:txBody>
          <a:bodyPr/>
          <a:lstStyle/>
          <a:p>
            <a:pPr eaLnBrk="1" hangingPunct="1">
              <a:defRPr/>
            </a:pPr>
            <a:r>
              <a:rPr lang="uk-UA" sz="3200">
                <a:solidFill>
                  <a:srgbClr val="FF5050"/>
                </a:solidFill>
              </a:rPr>
              <a:t>Актуальність поставленої задачі</a:t>
            </a:r>
            <a:endParaRPr lang="en-GB" sz="3200">
              <a:solidFill>
                <a:srgbClr val="FF5050"/>
              </a:solidFill>
            </a:endParaRPr>
          </a:p>
        </p:txBody>
      </p:sp>
      <p:sp>
        <p:nvSpPr>
          <p:cNvPr id="114797" name="Rectangle 109"/>
          <p:cNvSpPr>
            <a:spLocks noChangeArrowheads="1"/>
          </p:cNvSpPr>
          <p:nvPr/>
        </p:nvSpPr>
        <p:spPr bwMode="auto">
          <a:xfrm>
            <a:off x="0" y="765175"/>
            <a:ext cx="9144000" cy="5934075"/>
          </a:xfrm>
          <a:prstGeom prst="rect">
            <a:avLst/>
          </a:prstGeom>
          <a:noFill/>
          <a:ln w="9525">
            <a:noFill/>
            <a:miter lim="800000"/>
            <a:headEnd/>
            <a:tailEnd/>
          </a:ln>
          <a:effectLst/>
        </p:spPr>
        <p:txBody>
          <a:bodyPr>
            <a:spAutoFit/>
          </a:bodyPr>
          <a:lstStyle/>
          <a:p>
            <a:pPr algn="just">
              <a:defRPr/>
            </a:pPr>
            <a:endParaRPr lang="uk-UA" sz="2400">
              <a:latin typeface="Times New Roman" pitchFamily="18" charset="0"/>
            </a:endParaRPr>
          </a:p>
          <a:p>
            <a:pPr>
              <a:buFontTx/>
              <a:buChar char="•"/>
              <a:defRPr/>
            </a:pPr>
            <a:r>
              <a:rPr lang="uk-UA" sz="2400">
                <a:latin typeface="Times New Roman" pitchFamily="18" charset="0"/>
              </a:rPr>
              <a:t> </a:t>
            </a:r>
            <a:r>
              <a:rPr lang="uk-UA" sz="2400">
                <a:effectLst>
                  <a:outerShdw blurRad="38100" dist="38100" dir="2700000" algn="tl">
                    <a:srgbClr val="000000"/>
                  </a:outerShdw>
                </a:effectLst>
                <a:latin typeface="Times New Roman" pitchFamily="18" charset="0"/>
              </a:rPr>
              <a:t>На геофізичні процеси в регіоні впливають різні фактори. Один із них- гідрологічні процеси .</a:t>
            </a:r>
          </a:p>
          <a:p>
            <a:pPr>
              <a:buFontTx/>
              <a:buChar char="•"/>
              <a:defRPr/>
            </a:pPr>
            <a:endParaRPr lang="en-US" sz="2400">
              <a:effectLst>
                <a:outerShdw blurRad="38100" dist="38100" dir="2700000" algn="tl">
                  <a:srgbClr val="000000"/>
                </a:outerShdw>
              </a:effectLst>
              <a:latin typeface="Times New Roman" pitchFamily="18" charset="0"/>
            </a:endParaRPr>
          </a:p>
          <a:p>
            <a:pPr>
              <a:buFontTx/>
              <a:buChar char="•"/>
              <a:defRPr/>
            </a:pPr>
            <a:r>
              <a:rPr lang="en-US" sz="2400">
                <a:effectLst>
                  <a:outerShdw blurRad="38100" dist="38100" dir="2700000" algn="tl">
                    <a:srgbClr val="000000"/>
                  </a:outerShdw>
                </a:effectLst>
                <a:latin typeface="Times New Roman" pitchFamily="18" charset="0"/>
              </a:rPr>
              <a:t> </a:t>
            </a:r>
            <a:r>
              <a:rPr lang="uk-UA" sz="2400">
                <a:effectLst>
                  <a:outerShdw blurRad="38100" dist="38100" dir="2700000" algn="tl">
                    <a:srgbClr val="000000"/>
                  </a:outerShdw>
                </a:effectLst>
                <a:latin typeface="Times New Roman" pitchFamily="18" charset="0"/>
              </a:rPr>
              <a:t>В даній роботі використані результати, отримані на</a:t>
            </a:r>
            <a:r>
              <a:rPr lang="en-US" sz="2400">
                <a:effectLst>
                  <a:outerShdw blurRad="38100" dist="38100" dir="2700000" algn="tl">
                    <a:srgbClr val="000000"/>
                  </a:outerShdw>
                </a:effectLst>
                <a:latin typeface="Times New Roman" pitchFamily="18" charset="0"/>
              </a:rPr>
              <a:t> Режимн</a:t>
            </a:r>
            <a:r>
              <a:rPr lang="uk-UA" sz="2400">
                <a:effectLst>
                  <a:outerShdw blurRad="38100" dist="38100" dir="2700000" algn="tl">
                    <a:srgbClr val="000000"/>
                  </a:outerShdw>
                </a:effectLst>
                <a:latin typeface="Times New Roman" pitchFamily="18" charset="0"/>
              </a:rPr>
              <a:t>ій</a:t>
            </a:r>
            <a:r>
              <a:rPr lang="en-US" sz="2400">
                <a:effectLst>
                  <a:outerShdw blurRad="38100" dist="38100" dir="2700000" algn="tl">
                    <a:srgbClr val="000000"/>
                  </a:outerShdw>
                </a:effectLst>
                <a:latin typeface="Times New Roman" pitchFamily="18" charset="0"/>
              </a:rPr>
              <a:t> геофізичн</a:t>
            </a:r>
            <a:r>
              <a:rPr lang="uk-UA" sz="2400">
                <a:effectLst>
                  <a:outerShdw blurRad="38100" dist="38100" dir="2700000" algn="tl">
                    <a:srgbClr val="000000"/>
                  </a:outerShdw>
                </a:effectLst>
                <a:latin typeface="Times New Roman" pitchFamily="18" charset="0"/>
              </a:rPr>
              <a:t>ій</a:t>
            </a:r>
            <a:r>
              <a:rPr lang="en-US" sz="2400">
                <a:effectLst>
                  <a:outerShdw blurRad="38100" dist="38100" dir="2700000" algn="tl">
                    <a:srgbClr val="000000"/>
                  </a:outerShdw>
                </a:effectLst>
                <a:latin typeface="Times New Roman" pitchFamily="18" charset="0"/>
              </a:rPr>
              <a:t> станці</a:t>
            </a:r>
            <a:r>
              <a:rPr lang="uk-UA" sz="2400">
                <a:effectLst>
                  <a:outerShdw blurRad="38100" dist="38100" dir="2700000" algn="tl">
                    <a:srgbClr val="000000"/>
                  </a:outerShdw>
                </a:effectLst>
                <a:latin typeface="Times New Roman" pitchFamily="18" charset="0"/>
              </a:rPr>
              <a:t>ї</a:t>
            </a:r>
            <a:r>
              <a:rPr lang="en-US" sz="2400">
                <a:effectLst>
                  <a:outerShdw blurRad="38100" dist="38100" dir="2700000" algn="tl">
                    <a:srgbClr val="000000"/>
                  </a:outerShdw>
                </a:effectLst>
                <a:latin typeface="Times New Roman" pitchFamily="18" charset="0"/>
              </a:rPr>
              <a:t> ,,Тросник,, ім. Т.З.Вербицького та пункт</a:t>
            </a:r>
            <a:r>
              <a:rPr lang="uk-UA" sz="2400">
                <a:effectLst>
                  <a:outerShdw blurRad="38100" dist="38100" dir="2700000" algn="tl">
                    <a:srgbClr val="000000"/>
                  </a:outerShdw>
                </a:effectLst>
                <a:latin typeface="Times New Roman" pitchFamily="18" charset="0"/>
              </a:rPr>
              <a:t>і</a:t>
            </a:r>
            <a:r>
              <a:rPr lang="en-US" sz="2400">
                <a:effectLst>
                  <a:outerShdw blurRad="38100" dist="38100" dir="2700000" algn="tl">
                    <a:srgbClr val="000000"/>
                  </a:outerShdw>
                </a:effectLst>
                <a:latin typeface="Times New Roman" pitchFamily="18" charset="0"/>
              </a:rPr>
              <a:t> деформометричних спостережень ,,Королево,,,</a:t>
            </a:r>
            <a:r>
              <a:rPr lang="uk-UA" sz="2400">
                <a:effectLst>
                  <a:outerShdw blurRad="38100" dist="38100" dir="2700000" algn="tl">
                    <a:srgbClr val="000000"/>
                  </a:outerShdw>
                </a:effectLst>
                <a:latin typeface="Times New Roman" pitchFamily="18" charset="0"/>
              </a:rPr>
              <a:t> що працюють</a:t>
            </a:r>
            <a:r>
              <a:rPr lang="en-US" sz="2400">
                <a:effectLst>
                  <a:outerShdw blurRad="38100" dist="38100" dir="2700000" algn="tl">
                    <a:srgbClr val="000000"/>
                  </a:outerShdw>
                </a:effectLst>
                <a:latin typeface="Times New Roman" pitchFamily="18" charset="0"/>
              </a:rPr>
              <a:t> у Виноградівському районі ( с. Тросник, смт. Королево). </a:t>
            </a:r>
            <a:endParaRPr lang="uk-UA" sz="2400">
              <a:effectLst>
                <a:outerShdw blurRad="38100" dist="38100" dir="2700000" algn="tl">
                  <a:srgbClr val="000000"/>
                </a:outerShdw>
              </a:effectLst>
              <a:latin typeface="Times New Roman" pitchFamily="18" charset="0"/>
            </a:endParaRPr>
          </a:p>
          <a:p>
            <a:pPr>
              <a:buFontTx/>
              <a:buChar char="•"/>
              <a:defRPr/>
            </a:pPr>
            <a:endParaRPr lang="en-US" sz="2400">
              <a:effectLst>
                <a:outerShdw blurRad="38100" dist="38100" dir="2700000" algn="tl">
                  <a:srgbClr val="000000"/>
                </a:outerShdw>
              </a:effectLst>
              <a:latin typeface="Times New Roman" pitchFamily="18" charset="0"/>
            </a:endParaRPr>
          </a:p>
          <a:p>
            <a:pPr>
              <a:buFontTx/>
              <a:buChar char="•"/>
              <a:defRPr/>
            </a:pPr>
            <a:r>
              <a:rPr lang="en-US" sz="2400">
                <a:effectLst>
                  <a:outerShdw blurRad="38100" dist="38100" dir="2700000" algn="tl">
                    <a:srgbClr val="000000"/>
                  </a:outerShdw>
                </a:effectLst>
                <a:latin typeface="Times New Roman" pitchFamily="18" charset="0"/>
              </a:rPr>
              <a:t>На РГС ,,Тросник,, проводиться комплекс спостережень геофізичних параметрів: метеорологічних, гідрогеологічних, магнітного поля Землі, електромагнітної емісії.</a:t>
            </a:r>
            <a:endParaRPr lang="uk-UA" sz="2400">
              <a:effectLst>
                <a:outerShdw blurRad="38100" dist="38100" dir="2700000" algn="tl">
                  <a:srgbClr val="000000"/>
                </a:outerShdw>
              </a:effectLst>
              <a:latin typeface="Times New Roman" pitchFamily="18" charset="0"/>
            </a:endParaRPr>
          </a:p>
          <a:p>
            <a:pPr>
              <a:buFontTx/>
              <a:buChar char="•"/>
              <a:defRPr/>
            </a:pPr>
            <a:endParaRPr lang="en-US" sz="2400">
              <a:effectLst>
                <a:outerShdw blurRad="38100" dist="38100" dir="2700000" algn="tl">
                  <a:srgbClr val="000000"/>
                </a:outerShdw>
              </a:effectLst>
              <a:latin typeface="Times New Roman" pitchFamily="18" charset="0"/>
            </a:endParaRPr>
          </a:p>
          <a:p>
            <a:pPr>
              <a:buFontTx/>
              <a:buChar char="•"/>
              <a:defRPr/>
            </a:pPr>
            <a:r>
              <a:rPr lang="en-US" sz="2400">
                <a:effectLst>
                  <a:outerShdw blurRad="38100" dist="38100" dir="2700000" algn="tl">
                    <a:srgbClr val="000000"/>
                  </a:outerShdw>
                </a:effectLst>
                <a:latin typeface="Times New Roman" pitchFamily="18" charset="0"/>
              </a:rPr>
              <a:t> На цих пунктах працюють цифрові сейсмічні станції</a:t>
            </a:r>
            <a:r>
              <a:rPr lang="en-US" sz="2400">
                <a:effectLst>
                  <a:outerShdw blurRad="38100" dist="38100" dir="2700000" algn="tl">
                    <a:srgbClr val="000000"/>
                  </a:outerShdw>
                </a:effectLst>
                <a:latin typeface="Tahoma" pitchFamily="34" charset="0"/>
              </a:rPr>
              <a:t> DAS-05</a:t>
            </a:r>
            <a:r>
              <a:rPr lang="en-US" sz="2400">
                <a:effectLst>
                  <a:outerShdw blurRad="38100" dist="38100" dir="2700000" algn="tl">
                    <a:srgbClr val="000000"/>
                  </a:outerShdw>
                </a:effectLst>
                <a:latin typeface="Times New Roman" pitchFamily="18" charset="0"/>
              </a:rPr>
              <a:t>, вимірюється також рівень  води в річці Тиса, реєструється потужність експозиційної дози йонізуючого випромінювання. </a:t>
            </a:r>
          </a:p>
        </p:txBody>
      </p:sp>
      <p:sp>
        <p:nvSpPr>
          <p:cNvPr id="6" name="Содержимое 5"/>
          <p:cNvSpPr>
            <a:spLocks noGrp="1"/>
          </p:cNvSpPr>
          <p:nvPr>
            <p:ph idx="1"/>
          </p:nvPr>
        </p:nvSpPr>
        <p:spPr/>
        <p:txBody>
          <a:bodyPr/>
          <a:lstStyle/>
          <a:p>
            <a:pPr eaLnBrk="1" hangingPunct="1">
              <a:buFont typeface="Wingdings" pitchFamily="2" charset="2"/>
              <a:buNone/>
              <a:defRPr/>
            </a:pPr>
            <a:r>
              <a:rPr lang="uk-UA" dirty="0" smtClean="0"/>
              <a:t> </a:t>
            </a:r>
          </a:p>
          <a:p>
            <a:pPr eaLnBrk="1" hangingPunct="1">
              <a:buFont typeface="Wingdings" pitchFamily="2" charset="2"/>
              <a:buNone/>
              <a:defRPr/>
            </a:pPr>
            <a:endParaRPr lang="uk-UA"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1604963" y="-366713"/>
            <a:ext cx="9144000" cy="0"/>
          </a:xfrm>
          <a:prstGeom prst="rect">
            <a:avLst/>
          </a:prstGeom>
          <a:noFill/>
          <a:ln w="9525">
            <a:noFill/>
            <a:miter lim="800000"/>
            <a:headEnd/>
            <a:tailEnd/>
          </a:ln>
        </p:spPr>
        <p:txBody>
          <a:bodyPr>
            <a:spAutoFit/>
          </a:bodyPr>
          <a:lstStyle/>
          <a:p>
            <a:endParaRPr lang="uk-UA"/>
          </a:p>
        </p:txBody>
      </p:sp>
      <p:sp>
        <p:nvSpPr>
          <p:cNvPr id="139267" name="Rectangle 3"/>
          <p:cNvSpPr>
            <a:spLocks noGrp="1" noChangeArrowheads="1"/>
          </p:cNvSpPr>
          <p:nvPr>
            <p:ph type="title"/>
          </p:nvPr>
        </p:nvSpPr>
        <p:spPr>
          <a:xfrm>
            <a:off x="0" y="-242888"/>
            <a:ext cx="9144000" cy="7100888"/>
          </a:xfrm>
          <a:solidFill>
            <a:schemeClr val="bg1"/>
          </a:solidFill>
          <a:ln w="12700">
            <a:solidFill>
              <a:schemeClr val="folHlink"/>
            </a:solidFill>
          </a:ln>
        </p:spPr>
        <p:txBody>
          <a:bodyPr/>
          <a:lstStyle/>
          <a:p>
            <a:pPr marL="838200" indent="-838200" eaLnBrk="1" hangingPunct="1">
              <a:defRPr/>
            </a:pPr>
            <a:r>
              <a:rPr lang="uk-UA" sz="2400" b="1">
                <a:solidFill>
                  <a:srgbClr val="FF5050"/>
                </a:solidFill>
              </a:rPr>
              <a:t>ЩО зроблено</a:t>
            </a:r>
            <a:r>
              <a:rPr lang="uk-UA" sz="2400"/>
              <a:t> ?</a:t>
            </a:r>
            <a:r>
              <a:rPr lang="en-US" sz="2400"/>
              <a:t/>
            </a:r>
            <a:br>
              <a:rPr lang="en-US" sz="2400"/>
            </a:br>
            <a:r>
              <a:rPr lang="uk-UA" sz="2400"/>
              <a:t/>
            </a:r>
            <a:br>
              <a:rPr lang="uk-UA" sz="2400"/>
            </a:br>
            <a:r>
              <a:rPr lang="en-US" sz="2400">
                <a:cs typeface="Times New Roman" pitchFamily="18" charset="0"/>
              </a:rPr>
              <a:t> </a:t>
            </a:r>
            <a:r>
              <a:rPr lang="uk-UA" sz="2400">
                <a:cs typeface="Times New Roman" pitchFamily="18" charset="0"/>
              </a:rPr>
              <a:t>    </a:t>
            </a:r>
            <a:r>
              <a:rPr lang="uk-UA" sz="2400"/>
              <a:t>  </a:t>
            </a:r>
            <a:r>
              <a:rPr lang="uk-UA" sz="2400" i="1">
                <a:solidFill>
                  <a:schemeClr val="tx1"/>
                </a:solidFill>
              </a:rPr>
              <a:t> </a:t>
            </a:r>
            <a:r>
              <a:rPr lang="uk-UA" sz="2000" i="1"/>
              <a:t>В даній роботі приділена увага дослідженню та виявленню тектонічних розломів на території берегів річки Тиси, а саме -</a:t>
            </a:r>
            <a:r>
              <a:rPr lang="en-US" sz="2000" i="1"/>
              <a:t> </a:t>
            </a:r>
            <a:r>
              <a:rPr lang="uk-UA" sz="2000" i="1"/>
              <a:t>усунення небезпеки від проривів дамби, які зможуть спричинити катастрофічні наслідки для прибережних міст та сіл.</a:t>
            </a:r>
            <a:br>
              <a:rPr lang="uk-UA" sz="2000" i="1"/>
            </a:br>
            <a:r>
              <a:rPr lang="uk-UA" sz="2000" i="1"/>
              <a:t>	</a:t>
            </a:r>
            <a:r>
              <a:rPr lang="en-US" sz="2000" i="1"/>
              <a:t>M</a:t>
            </a:r>
            <a:r>
              <a:rPr lang="uk-UA" sz="2000" i="1"/>
              <a:t>и відчуваємо складнощі з екологічною ситуацією в регіоні.</a:t>
            </a:r>
            <a:r>
              <a:rPr lang="ru-RU" sz="2000" i="1"/>
              <a:t/>
            </a:r>
            <a:br>
              <a:rPr lang="ru-RU" sz="2000" i="1"/>
            </a:br>
            <a:r>
              <a:rPr lang="ru-RU" sz="2000" i="1"/>
              <a:t>Причини для такого висновку - вагомі. Однією із таких причин є часті повені та паводки на річках Закарпаття. Останній паводок  на річках Закарпаття було відмічено в грудні 2010 року ( 9-10 грудня). Найбільший внесок в паводкову ситуацію вносить річка Тиса, яка є найбільшою річкою в Закарпатті, в яку вливаються більшість малих та середніх річок регіону.</a:t>
            </a:r>
            <a:r>
              <a:rPr lang="ru-RU"/>
              <a:t> </a:t>
            </a:r>
            <a:endParaRPr lang="en-GB"/>
          </a:p>
        </p:txBody>
      </p:sp>
      <p:sp>
        <p:nvSpPr>
          <p:cNvPr id="18435" name="Rectangle 5"/>
          <p:cNvSpPr>
            <a:spLocks noChangeArrowheads="1"/>
          </p:cNvSpPr>
          <p:nvPr/>
        </p:nvSpPr>
        <p:spPr bwMode="auto">
          <a:xfrm>
            <a:off x="304800" y="2286000"/>
            <a:ext cx="8610600" cy="519113"/>
          </a:xfrm>
          <a:prstGeom prst="rect">
            <a:avLst/>
          </a:prstGeom>
          <a:noFill/>
          <a:ln w="9525">
            <a:noFill/>
            <a:miter lim="800000"/>
            <a:headEnd/>
            <a:tailEnd/>
          </a:ln>
        </p:spPr>
        <p:txBody>
          <a:bodyPr>
            <a:spAutoFit/>
          </a:bodyPr>
          <a:lstStyle/>
          <a:p>
            <a:pPr algn="ctr" eaLnBrk="0" hangingPunct="0">
              <a:spcBef>
                <a:spcPct val="50000"/>
              </a:spcBef>
            </a:pPr>
            <a:r>
              <a:rPr lang="uk-UA" sz="2800">
                <a:latin typeface="Tahoma" pitchFamily="34" charset="0"/>
                <a:cs typeface="Times New Roman" pitchFamily="18" charset="0"/>
              </a:rPr>
              <a:t> </a:t>
            </a:r>
            <a:endParaRPr lang="en-US" sz="2800">
              <a:latin typeface="Tahoma" pitchFamily="34" charset="0"/>
            </a:endParaRPr>
          </a:p>
        </p:txBody>
      </p:sp>
      <p:sp>
        <p:nvSpPr>
          <p:cNvPr id="6" name="Содержимое 5"/>
          <p:cNvSpPr>
            <a:spLocks noGrp="1"/>
          </p:cNvSpPr>
          <p:nvPr>
            <p:ph idx="1"/>
          </p:nvPr>
        </p:nvSpPr>
        <p:spPr/>
        <p:txBody>
          <a:bodyPr/>
          <a:lstStyle/>
          <a:p>
            <a:pPr eaLnBrk="1" hangingPunct="1">
              <a:buFont typeface="Wingdings" pitchFamily="2" charset="2"/>
              <a:buNone/>
              <a:defRPr/>
            </a:pPr>
            <a:r>
              <a:rPr lang="uk-UA" dirty="0" smtClean="0"/>
              <a:t> </a:t>
            </a:r>
            <a:endParaRPr lang="uk-UA"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457200" y="277813"/>
            <a:ext cx="8229600" cy="703262"/>
          </a:xfrm>
        </p:spPr>
        <p:txBody>
          <a:bodyPr/>
          <a:lstStyle/>
          <a:p>
            <a:pPr eaLnBrk="1" hangingPunct="1">
              <a:defRPr/>
            </a:pPr>
            <a:r>
              <a:rPr lang="uk-UA" sz="4000"/>
              <a:t>МЕТОДИКА ДОСЛІДЖЕННЯ</a:t>
            </a:r>
            <a:endParaRPr lang="ru-RU" sz="4000"/>
          </a:p>
        </p:txBody>
      </p:sp>
      <p:sp>
        <p:nvSpPr>
          <p:cNvPr id="411651" name="Rectangle 3"/>
          <p:cNvSpPr>
            <a:spLocks noGrp="1" noChangeArrowheads="1"/>
          </p:cNvSpPr>
          <p:nvPr>
            <p:ph type="body" idx="1"/>
          </p:nvPr>
        </p:nvSpPr>
        <p:spPr>
          <a:xfrm>
            <a:off x="457200" y="1125538"/>
            <a:ext cx="8229600" cy="5732462"/>
          </a:xfrm>
        </p:spPr>
        <p:txBody>
          <a:bodyPr/>
          <a:lstStyle/>
          <a:p>
            <a:pPr eaLnBrk="1" hangingPunct="1">
              <a:lnSpc>
                <a:spcPct val="80000"/>
              </a:lnSpc>
              <a:defRPr/>
            </a:pPr>
            <a:r>
              <a:rPr lang="en-GB" sz="2000" dirty="0" err="1"/>
              <a:t>Метод</a:t>
            </a:r>
            <a:r>
              <a:rPr lang="en-GB" sz="2000" dirty="0"/>
              <a:t> </a:t>
            </a:r>
            <a:r>
              <a:rPr lang="en-GB" sz="2000" dirty="0" err="1"/>
              <a:t>реєстрації</a:t>
            </a:r>
            <a:r>
              <a:rPr lang="en-GB" sz="2000" dirty="0"/>
              <a:t> </a:t>
            </a:r>
            <a:r>
              <a:rPr lang="en-GB" sz="2000" dirty="0" err="1"/>
              <a:t>параметрів</a:t>
            </a:r>
            <a:r>
              <a:rPr lang="en-GB" sz="2000" dirty="0"/>
              <a:t> </a:t>
            </a:r>
            <a:r>
              <a:rPr lang="en-GB" sz="2000" dirty="0" err="1"/>
              <a:t>природнього</a:t>
            </a:r>
            <a:r>
              <a:rPr lang="en-GB" sz="2000" dirty="0"/>
              <a:t> </a:t>
            </a:r>
            <a:r>
              <a:rPr lang="en-GB" sz="2000" dirty="0" err="1"/>
              <a:t>імпульсного</a:t>
            </a:r>
            <a:r>
              <a:rPr lang="en-GB" sz="2000" dirty="0"/>
              <a:t> </a:t>
            </a:r>
            <a:r>
              <a:rPr lang="en-GB" sz="2000" dirty="0" err="1"/>
              <a:t>електромагнітного</a:t>
            </a:r>
            <a:r>
              <a:rPr lang="en-GB" sz="2000" dirty="0"/>
              <a:t> </a:t>
            </a:r>
            <a:r>
              <a:rPr lang="en-GB" sz="2000" dirty="0" err="1"/>
              <a:t>поля</a:t>
            </a:r>
            <a:r>
              <a:rPr lang="en-GB" sz="2000" dirty="0"/>
              <a:t> </a:t>
            </a:r>
            <a:r>
              <a:rPr lang="en-GB" sz="2000" dirty="0" err="1"/>
              <a:t>використовується</a:t>
            </a:r>
            <a:r>
              <a:rPr lang="en-GB" sz="2000" dirty="0"/>
              <a:t> </a:t>
            </a:r>
            <a:r>
              <a:rPr lang="en-GB" sz="2000" dirty="0" err="1"/>
              <a:t>для</a:t>
            </a:r>
            <a:r>
              <a:rPr lang="en-GB" sz="2000" dirty="0"/>
              <a:t> </a:t>
            </a:r>
            <a:r>
              <a:rPr lang="en-GB" sz="2000" dirty="0" err="1"/>
              <a:t>розв´язку</a:t>
            </a:r>
            <a:r>
              <a:rPr lang="en-GB" sz="2000" dirty="0"/>
              <a:t> </a:t>
            </a:r>
            <a:r>
              <a:rPr lang="en-GB" sz="2000" dirty="0" err="1"/>
              <a:t>задач</a:t>
            </a:r>
            <a:r>
              <a:rPr lang="en-GB" sz="2000" dirty="0"/>
              <a:t> в </a:t>
            </a:r>
            <a:r>
              <a:rPr lang="en-GB" sz="2000" dirty="0" err="1"/>
              <a:t>областях</a:t>
            </a:r>
            <a:r>
              <a:rPr lang="en-GB" sz="2000" dirty="0"/>
              <a:t> </a:t>
            </a:r>
            <a:r>
              <a:rPr lang="en-GB" sz="2000" dirty="0" err="1"/>
              <a:t>гірничої</a:t>
            </a:r>
            <a:r>
              <a:rPr lang="en-GB" sz="2000" dirty="0"/>
              <a:t> </a:t>
            </a:r>
            <a:r>
              <a:rPr lang="en-GB" sz="2000" dirty="0" err="1"/>
              <a:t>справи</a:t>
            </a:r>
            <a:r>
              <a:rPr lang="en-GB" sz="2000" dirty="0"/>
              <a:t>, </a:t>
            </a:r>
            <a:r>
              <a:rPr lang="en-GB" sz="2000" dirty="0" err="1"/>
              <a:t>інженерної</a:t>
            </a:r>
            <a:r>
              <a:rPr lang="en-GB" sz="2000" dirty="0"/>
              <a:t> </a:t>
            </a:r>
            <a:r>
              <a:rPr lang="en-GB" sz="2000" dirty="0" err="1"/>
              <a:t>геології</a:t>
            </a:r>
            <a:r>
              <a:rPr lang="en-GB" sz="2000" dirty="0"/>
              <a:t>, </a:t>
            </a:r>
            <a:r>
              <a:rPr lang="en-GB" sz="2000" dirty="0" err="1"/>
              <a:t>будівництві</a:t>
            </a:r>
            <a:r>
              <a:rPr lang="en-GB" sz="2000" dirty="0"/>
              <a:t> і </a:t>
            </a:r>
            <a:r>
              <a:rPr lang="en-GB" sz="2000" dirty="0" err="1"/>
              <a:t>реконструкції</a:t>
            </a:r>
            <a:r>
              <a:rPr lang="en-GB" sz="2000" dirty="0"/>
              <a:t> </a:t>
            </a:r>
            <a:r>
              <a:rPr lang="en-GB" sz="2000" dirty="0" err="1"/>
              <a:t>інженерних</a:t>
            </a:r>
            <a:r>
              <a:rPr lang="en-GB" sz="2000" dirty="0"/>
              <a:t> </a:t>
            </a:r>
            <a:r>
              <a:rPr lang="en-GB" sz="2000" dirty="0" err="1"/>
              <a:t>споруд</a:t>
            </a:r>
            <a:r>
              <a:rPr lang="en-GB" sz="2000" dirty="0"/>
              <a:t> </a:t>
            </a:r>
            <a:r>
              <a:rPr lang="en-GB" sz="2000" dirty="0" err="1"/>
              <a:t>різного</a:t>
            </a:r>
            <a:r>
              <a:rPr lang="en-GB" sz="2000" dirty="0"/>
              <a:t> </a:t>
            </a:r>
            <a:r>
              <a:rPr lang="en-GB" sz="2000" dirty="0" err="1"/>
              <a:t>призначення</a:t>
            </a:r>
            <a:r>
              <a:rPr lang="en-GB" sz="2000" dirty="0"/>
              <a:t>.</a:t>
            </a:r>
            <a:endParaRPr lang="uk-UA" sz="2000" dirty="0"/>
          </a:p>
          <a:p>
            <a:pPr eaLnBrk="1" hangingPunct="1">
              <a:lnSpc>
                <a:spcPct val="80000"/>
              </a:lnSpc>
              <a:defRPr/>
            </a:pPr>
            <a:r>
              <a:rPr lang="en-GB" sz="2000" dirty="0"/>
              <a:t> </a:t>
            </a:r>
            <a:r>
              <a:rPr lang="ru-RU" sz="2000" dirty="0"/>
              <a:t>В </a:t>
            </a:r>
            <a:r>
              <a:rPr lang="ru-RU" sz="2000" dirty="0" err="1"/>
              <a:t>основі</a:t>
            </a:r>
            <a:r>
              <a:rPr lang="ru-RU" sz="2000" dirty="0"/>
              <a:t> метода </a:t>
            </a:r>
            <a:r>
              <a:rPr lang="ru-RU" sz="2000" dirty="0" err="1"/>
              <a:t>лежить</a:t>
            </a:r>
            <a:r>
              <a:rPr lang="ru-RU" sz="2000" dirty="0"/>
              <a:t> </a:t>
            </a:r>
            <a:r>
              <a:rPr lang="ru-RU" sz="2000" dirty="0" err="1"/>
              <a:t>відкритий</a:t>
            </a:r>
            <a:r>
              <a:rPr lang="ru-RU" sz="2000" dirty="0"/>
              <a:t> </a:t>
            </a:r>
            <a:r>
              <a:rPr lang="ru-RU" sz="2000" dirty="0" err="1"/>
              <a:t>професором</a:t>
            </a:r>
            <a:r>
              <a:rPr lang="ru-RU" sz="2000" dirty="0"/>
              <a:t> </a:t>
            </a:r>
            <a:r>
              <a:rPr lang="ru-RU" sz="2000" dirty="0" err="1"/>
              <a:t>Томського</a:t>
            </a:r>
            <a:r>
              <a:rPr lang="ru-RU" sz="2000" dirty="0"/>
              <a:t> </a:t>
            </a:r>
            <a:r>
              <a:rPr lang="ru-RU" sz="2000" dirty="0" err="1"/>
              <a:t>Політехнічного</a:t>
            </a:r>
            <a:r>
              <a:rPr lang="ru-RU" sz="2000" dirty="0"/>
              <a:t> </a:t>
            </a:r>
            <a:r>
              <a:rPr lang="ru-RU" sz="2000" dirty="0" err="1"/>
              <a:t>інституту</a:t>
            </a:r>
            <a:r>
              <a:rPr lang="ru-RU" sz="2000" dirty="0"/>
              <a:t> А. А. </a:t>
            </a:r>
            <a:r>
              <a:rPr lang="ru-RU" sz="2000" dirty="0" err="1"/>
              <a:t>Воробьйовим</a:t>
            </a:r>
            <a:r>
              <a:rPr lang="ru-RU" sz="2000" dirty="0"/>
              <a:t> в 50 роки </a:t>
            </a:r>
            <a:r>
              <a:rPr lang="ru-RU" sz="2000" dirty="0" err="1"/>
              <a:t>ефект</a:t>
            </a:r>
            <a:r>
              <a:rPr lang="ru-RU" sz="2000" dirty="0"/>
              <a:t> </a:t>
            </a:r>
            <a:r>
              <a:rPr lang="ru-RU" sz="2000" dirty="0" err="1"/>
              <a:t>генерації</a:t>
            </a:r>
            <a:r>
              <a:rPr lang="ru-RU" sz="2000" dirty="0"/>
              <a:t> </a:t>
            </a:r>
            <a:r>
              <a:rPr lang="ru-RU" sz="2000" dirty="0" err="1"/>
              <a:t>гірськими</a:t>
            </a:r>
            <a:r>
              <a:rPr lang="ru-RU" sz="2000" dirty="0"/>
              <a:t> породами </a:t>
            </a:r>
            <a:r>
              <a:rPr lang="ru-RU" sz="2000" dirty="0" err="1"/>
              <a:t>електромагнітних</a:t>
            </a:r>
            <a:r>
              <a:rPr lang="ru-RU" sz="2000" dirty="0"/>
              <a:t> </a:t>
            </a:r>
            <a:r>
              <a:rPr lang="ru-RU" sz="2000" dirty="0" err="1"/>
              <a:t>імпульсів</a:t>
            </a:r>
            <a:r>
              <a:rPr lang="ru-RU" sz="2000" dirty="0"/>
              <a:t> при </a:t>
            </a:r>
            <a:r>
              <a:rPr lang="ru-RU" sz="2000" dirty="0" err="1"/>
              <a:t>дії</a:t>
            </a:r>
            <a:r>
              <a:rPr lang="ru-RU" sz="2000" dirty="0"/>
              <a:t> на них </a:t>
            </a:r>
            <a:r>
              <a:rPr lang="ru-RU" sz="2000" dirty="0" err="1"/>
              <a:t>механічними</a:t>
            </a:r>
            <a:r>
              <a:rPr lang="ru-RU" sz="2000" dirty="0"/>
              <a:t> </a:t>
            </a:r>
            <a:r>
              <a:rPr lang="ru-RU" sz="2000" dirty="0" err="1"/>
              <a:t>напруженнями</a:t>
            </a:r>
            <a:r>
              <a:rPr lang="ru-RU" sz="2000" dirty="0"/>
              <a:t>. </a:t>
            </a:r>
            <a:r>
              <a:rPr lang="ru-RU" sz="2000" dirty="0" err="1"/>
              <a:t>Він</a:t>
            </a:r>
            <a:r>
              <a:rPr lang="ru-RU" sz="2000" dirty="0"/>
              <a:t> </a:t>
            </a:r>
            <a:r>
              <a:rPr lang="ru-RU" sz="2000" dirty="0" err="1"/>
              <a:t>ввів</a:t>
            </a:r>
            <a:r>
              <a:rPr lang="ru-RU" sz="2000" dirty="0"/>
              <a:t> </a:t>
            </a:r>
            <a:r>
              <a:rPr lang="ru-RU" sz="2000" dirty="0" err="1"/>
              <a:t>поняття</a:t>
            </a:r>
            <a:r>
              <a:rPr lang="ru-RU" sz="2000" dirty="0"/>
              <a:t> </a:t>
            </a:r>
            <a:r>
              <a:rPr lang="ru-RU" sz="2000" dirty="0" err="1"/>
              <a:t>природнього</a:t>
            </a:r>
            <a:r>
              <a:rPr lang="ru-RU" sz="2000" dirty="0"/>
              <a:t> </a:t>
            </a:r>
            <a:r>
              <a:rPr lang="ru-RU" sz="2000" dirty="0" err="1"/>
              <a:t>імпульсного</a:t>
            </a:r>
            <a:r>
              <a:rPr lang="ru-RU" sz="2000" dirty="0"/>
              <a:t> </a:t>
            </a:r>
            <a:r>
              <a:rPr lang="ru-RU" sz="2000" dirty="0" err="1"/>
              <a:t>електромагнітного</a:t>
            </a:r>
            <a:r>
              <a:rPr lang="ru-RU" sz="2000" dirty="0"/>
              <a:t> поля </a:t>
            </a:r>
            <a:r>
              <a:rPr lang="ru-RU" sz="2000" dirty="0" err="1"/>
              <a:t>Землі</a:t>
            </a:r>
            <a:r>
              <a:rPr lang="ru-RU" sz="2000" dirty="0"/>
              <a:t> (П І Е М П З).</a:t>
            </a:r>
            <a:endParaRPr lang="en-GB" sz="2000" dirty="0"/>
          </a:p>
          <a:p>
            <a:pPr eaLnBrk="1" hangingPunct="1">
              <a:lnSpc>
                <a:spcPct val="80000"/>
              </a:lnSpc>
              <a:defRPr/>
            </a:pPr>
            <a:r>
              <a:rPr lang="ru-RU" sz="2000" dirty="0" smtClean="0"/>
              <a:t>В </a:t>
            </a:r>
            <a:r>
              <a:rPr lang="ru-RU" sz="2000" dirty="0"/>
              <a:t>роботах </a:t>
            </a:r>
            <a:r>
              <a:rPr lang="ru-RU" sz="2000" dirty="0" err="1"/>
              <a:t>учених</a:t>
            </a:r>
            <a:r>
              <a:rPr lang="ru-RU" sz="2000" dirty="0"/>
              <a:t> </a:t>
            </a:r>
            <a:r>
              <a:rPr lang="ru-RU" sz="2000" dirty="0" err="1"/>
              <a:t>виявлено</a:t>
            </a:r>
            <a:r>
              <a:rPr lang="ru-RU" sz="2000" dirty="0"/>
              <a:t> </a:t>
            </a:r>
            <a:r>
              <a:rPr lang="ru-RU" sz="2000" dirty="0" err="1"/>
              <a:t>зміни</a:t>
            </a:r>
            <a:r>
              <a:rPr lang="ru-RU" sz="2000" dirty="0"/>
              <a:t> </a:t>
            </a:r>
            <a:r>
              <a:rPr lang="ru-RU" sz="2000" dirty="0" err="1"/>
              <a:t>параметрів</a:t>
            </a:r>
            <a:r>
              <a:rPr lang="ru-RU" sz="2000" dirty="0"/>
              <a:t> </a:t>
            </a:r>
            <a:r>
              <a:rPr lang="ru-RU" sz="2000" dirty="0" err="1"/>
              <a:t>електромагнітної</a:t>
            </a:r>
            <a:r>
              <a:rPr lang="ru-RU" sz="2000" dirty="0"/>
              <a:t> </a:t>
            </a:r>
            <a:r>
              <a:rPr lang="ru-RU" sz="2000" dirty="0" err="1"/>
              <a:t>емісії</a:t>
            </a:r>
            <a:r>
              <a:rPr lang="ru-RU" sz="2000" dirty="0"/>
              <a:t> перед та при </a:t>
            </a:r>
            <a:r>
              <a:rPr lang="ru-RU" sz="2000" dirty="0" err="1"/>
              <a:t>землетрусах</a:t>
            </a:r>
            <a:r>
              <a:rPr lang="ru-RU" sz="2000" dirty="0"/>
              <a:t>.</a:t>
            </a:r>
          </a:p>
          <a:p>
            <a:pPr eaLnBrk="1" hangingPunct="1">
              <a:lnSpc>
                <a:spcPct val="80000"/>
              </a:lnSpc>
              <a:defRPr/>
            </a:pPr>
            <a:r>
              <a:rPr lang="ru-RU" sz="2000" dirty="0"/>
              <a:t> </a:t>
            </a:r>
            <a:r>
              <a:rPr lang="ru-RU" sz="2000" dirty="0" err="1"/>
              <a:t>Рухи</a:t>
            </a:r>
            <a:r>
              <a:rPr lang="ru-RU" sz="2000" dirty="0"/>
              <a:t> </a:t>
            </a:r>
            <a:r>
              <a:rPr lang="ru-RU" sz="2000" dirty="0" err="1"/>
              <a:t>земної</a:t>
            </a:r>
            <a:r>
              <a:rPr lang="ru-RU" sz="2000" dirty="0"/>
              <a:t> кори як </a:t>
            </a:r>
            <a:r>
              <a:rPr lang="ru-RU" sz="2000" dirty="0" err="1"/>
              <a:t>повільні</a:t>
            </a:r>
            <a:r>
              <a:rPr lang="ru-RU" sz="2000" dirty="0"/>
              <a:t>, </a:t>
            </a:r>
            <a:r>
              <a:rPr lang="ru-RU" sz="2000" dirty="0" err="1"/>
              <a:t>що</a:t>
            </a:r>
            <a:r>
              <a:rPr lang="ru-RU" sz="2000" dirty="0"/>
              <a:t> </a:t>
            </a:r>
            <a:r>
              <a:rPr lang="ru-RU" sz="2000" dirty="0" err="1"/>
              <a:t>реєструються</a:t>
            </a:r>
            <a:r>
              <a:rPr lang="ru-RU" sz="2000" dirty="0"/>
              <a:t> </a:t>
            </a:r>
            <a:r>
              <a:rPr lang="ru-RU" sz="2000" dirty="0" err="1"/>
              <a:t>деформографами</a:t>
            </a:r>
            <a:r>
              <a:rPr lang="ru-RU" sz="2000" dirty="0"/>
              <a:t> та </a:t>
            </a:r>
            <a:r>
              <a:rPr lang="ru-RU" sz="2000" dirty="0" err="1"/>
              <a:t>і</a:t>
            </a:r>
            <a:r>
              <a:rPr lang="ru-RU" sz="2000" dirty="0"/>
              <a:t> </a:t>
            </a:r>
            <a:r>
              <a:rPr lang="ru-RU" sz="2000" dirty="0" err="1"/>
              <a:t>швидкі</a:t>
            </a:r>
            <a:r>
              <a:rPr lang="ru-RU" sz="2000" dirty="0"/>
              <a:t>, </a:t>
            </a:r>
            <a:r>
              <a:rPr lang="ru-RU" sz="2000" dirty="0" err="1"/>
              <a:t>які</a:t>
            </a:r>
            <a:r>
              <a:rPr lang="ru-RU" sz="2000" dirty="0"/>
              <a:t> </a:t>
            </a:r>
            <a:r>
              <a:rPr lang="ru-RU" sz="2000" dirty="0" err="1"/>
              <a:t>вимірюються</a:t>
            </a:r>
            <a:r>
              <a:rPr lang="ru-RU" sz="2000" dirty="0"/>
              <a:t> </a:t>
            </a:r>
            <a:r>
              <a:rPr lang="ru-RU" sz="2000" dirty="0" err="1"/>
              <a:t>сейсмічними</a:t>
            </a:r>
            <a:r>
              <a:rPr lang="ru-RU" sz="2000" dirty="0"/>
              <a:t> </a:t>
            </a:r>
            <a:r>
              <a:rPr lang="ru-RU" sz="2000" dirty="0" err="1"/>
              <a:t>станціями</a:t>
            </a:r>
            <a:r>
              <a:rPr lang="ru-RU" sz="2000" dirty="0"/>
              <a:t>, </a:t>
            </a:r>
            <a:r>
              <a:rPr lang="ru-RU" sz="2000" dirty="0" err="1"/>
              <a:t>генерують</a:t>
            </a:r>
            <a:r>
              <a:rPr lang="ru-RU" sz="2000" dirty="0"/>
              <a:t> </a:t>
            </a:r>
            <a:r>
              <a:rPr lang="ru-RU" sz="2000" dirty="0" err="1"/>
              <a:t>короткочасні</a:t>
            </a:r>
            <a:r>
              <a:rPr lang="ru-RU" sz="2000" dirty="0"/>
              <a:t> </a:t>
            </a:r>
            <a:r>
              <a:rPr lang="ru-RU" sz="2000" dirty="0" err="1"/>
              <a:t>електромагнітні</a:t>
            </a:r>
            <a:r>
              <a:rPr lang="ru-RU" sz="2000" dirty="0"/>
              <a:t> </a:t>
            </a:r>
            <a:r>
              <a:rPr lang="ru-RU" sz="2000" dirty="0" err="1"/>
              <a:t>імпульси</a:t>
            </a:r>
            <a:r>
              <a:rPr lang="ru-RU" sz="2000" dirty="0"/>
              <a:t>, </a:t>
            </a:r>
            <a:r>
              <a:rPr lang="ru-RU" sz="2000" dirty="0" err="1"/>
              <a:t>які</a:t>
            </a:r>
            <a:r>
              <a:rPr lang="ru-RU" sz="2000" dirty="0"/>
              <a:t> </a:t>
            </a:r>
            <a:r>
              <a:rPr lang="ru-RU" sz="2000" dirty="0" err="1"/>
              <a:t>реєструються</a:t>
            </a:r>
            <a:r>
              <a:rPr lang="ru-RU" sz="2000" dirty="0"/>
              <a:t> </a:t>
            </a:r>
            <a:r>
              <a:rPr lang="ru-RU" sz="2000" dirty="0" err="1"/>
              <a:t>приладом</a:t>
            </a:r>
            <a:r>
              <a:rPr lang="ru-RU" sz="2000" dirty="0"/>
              <a:t> РВИНДС-П-03. </a:t>
            </a:r>
          </a:p>
          <a:p>
            <a:pPr eaLnBrk="1" hangingPunct="1">
              <a:lnSpc>
                <a:spcPct val="80000"/>
              </a:lnSpc>
              <a:defRPr/>
            </a:pPr>
            <a:r>
              <a:rPr lang="ru-RU" sz="2000" dirty="0" err="1"/>
              <a:t>Реєстрація</a:t>
            </a:r>
            <a:r>
              <a:rPr lang="ru-RU" sz="2000" dirty="0"/>
              <a:t> та </a:t>
            </a:r>
            <a:r>
              <a:rPr lang="ru-RU" sz="2000" dirty="0" err="1"/>
              <a:t>аналіз</a:t>
            </a:r>
            <a:r>
              <a:rPr lang="ru-RU" sz="2000" dirty="0"/>
              <a:t> </a:t>
            </a:r>
            <a:r>
              <a:rPr lang="ru-RU" sz="2000" dirty="0" err="1"/>
              <a:t>цих</a:t>
            </a:r>
            <a:r>
              <a:rPr lang="ru-RU" sz="2000" dirty="0"/>
              <a:t> </a:t>
            </a:r>
            <a:r>
              <a:rPr lang="ru-RU" sz="2000" dirty="0" err="1"/>
              <a:t>фізичних</a:t>
            </a:r>
            <a:r>
              <a:rPr lang="ru-RU" sz="2000" dirty="0"/>
              <a:t> </a:t>
            </a:r>
            <a:r>
              <a:rPr lang="ru-RU" sz="2000" dirty="0" err="1"/>
              <a:t>явищ</a:t>
            </a:r>
            <a:r>
              <a:rPr lang="ru-RU" sz="2000" dirty="0"/>
              <a:t> </a:t>
            </a:r>
            <a:r>
              <a:rPr lang="ru-RU" sz="2000" dirty="0" err="1"/>
              <a:t>дозволяє</a:t>
            </a:r>
            <a:r>
              <a:rPr lang="ru-RU" sz="2000" dirty="0"/>
              <a:t> </a:t>
            </a:r>
            <a:r>
              <a:rPr lang="ru-RU" sz="2000" dirty="0" err="1"/>
              <a:t>вивчати</a:t>
            </a:r>
            <a:r>
              <a:rPr lang="ru-RU" sz="2000" dirty="0"/>
              <a:t> </a:t>
            </a:r>
            <a:r>
              <a:rPr lang="ru-RU" sz="2000" dirty="0" err="1"/>
              <a:t>будову</a:t>
            </a:r>
            <a:r>
              <a:rPr lang="ru-RU" sz="2000" dirty="0"/>
              <a:t> </a:t>
            </a:r>
            <a:r>
              <a:rPr lang="ru-RU" sz="2000" dirty="0" err="1"/>
              <a:t>земної</a:t>
            </a:r>
            <a:r>
              <a:rPr lang="ru-RU" sz="2000" dirty="0"/>
              <a:t> кори та </a:t>
            </a:r>
            <a:r>
              <a:rPr lang="ru-RU" sz="2000" dirty="0" err="1"/>
              <a:t>створювати</a:t>
            </a:r>
            <a:r>
              <a:rPr lang="ru-RU" sz="2000" dirty="0"/>
              <a:t> </a:t>
            </a:r>
            <a:r>
              <a:rPr lang="ru-RU" sz="2000" dirty="0" err="1"/>
              <a:t>моделі</a:t>
            </a:r>
            <a:r>
              <a:rPr lang="ru-RU" sz="2000" dirty="0"/>
              <a:t>, </a:t>
            </a:r>
            <a:r>
              <a:rPr lang="ru-RU" sz="2000" dirty="0" err="1"/>
              <a:t>що</a:t>
            </a:r>
            <a:r>
              <a:rPr lang="ru-RU" sz="2000" dirty="0"/>
              <a:t> </a:t>
            </a:r>
            <a:r>
              <a:rPr lang="ru-RU" sz="2000" dirty="0" err="1"/>
              <a:t>прискорять</a:t>
            </a:r>
            <a:r>
              <a:rPr lang="ru-RU" sz="2000" dirty="0"/>
              <a:t> </a:t>
            </a:r>
            <a:r>
              <a:rPr lang="ru-RU" sz="2000" dirty="0" err="1"/>
              <a:t>прогнозування</a:t>
            </a:r>
            <a:r>
              <a:rPr lang="ru-RU" sz="2000" dirty="0"/>
              <a:t> </a:t>
            </a:r>
            <a:r>
              <a:rPr lang="ru-RU" sz="2000" dirty="0" err="1"/>
              <a:t>небезпечних</a:t>
            </a:r>
            <a:r>
              <a:rPr lang="ru-RU" sz="2000" dirty="0"/>
              <a:t> </a:t>
            </a:r>
            <a:r>
              <a:rPr lang="ru-RU" sz="2000" dirty="0" err="1"/>
              <a:t>геологічних</a:t>
            </a:r>
            <a:r>
              <a:rPr lang="ru-RU" sz="2000" dirty="0"/>
              <a:t> </a:t>
            </a:r>
            <a:r>
              <a:rPr lang="ru-RU" sz="2000" dirty="0" err="1"/>
              <a:t>явищ-зсувів</a:t>
            </a:r>
            <a:r>
              <a:rPr lang="ru-RU" sz="2000" dirty="0"/>
              <a:t> </a:t>
            </a:r>
            <a:r>
              <a:rPr lang="ru-RU" sz="2000" dirty="0" err="1"/>
              <a:t>та</a:t>
            </a:r>
            <a:r>
              <a:rPr lang="ru-RU" sz="2000" dirty="0"/>
              <a:t> </a:t>
            </a:r>
            <a:r>
              <a:rPr lang="ru-RU" sz="2000" dirty="0" err="1"/>
              <a:t>землетрусів</a:t>
            </a:r>
            <a:r>
              <a:rPr lang="ru-RU" sz="2000"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457200" y="277813"/>
            <a:ext cx="8229600" cy="630237"/>
          </a:xfrm>
        </p:spPr>
        <p:txBody>
          <a:bodyPr/>
          <a:lstStyle/>
          <a:p>
            <a:pPr eaLnBrk="1" hangingPunct="1">
              <a:defRPr/>
            </a:pPr>
            <a:r>
              <a:rPr lang="uk-UA" sz="4000"/>
              <a:t>ЕЛЕКТРОМАГНІТНА ЕМІСІЯ</a:t>
            </a:r>
            <a:endParaRPr lang="ru-RU" sz="4000"/>
          </a:p>
        </p:txBody>
      </p:sp>
      <p:sp>
        <p:nvSpPr>
          <p:cNvPr id="412675" name="Rectangle 3"/>
          <p:cNvSpPr>
            <a:spLocks noGrp="1" noChangeArrowheads="1"/>
          </p:cNvSpPr>
          <p:nvPr>
            <p:ph type="body" idx="1"/>
          </p:nvPr>
        </p:nvSpPr>
        <p:spPr>
          <a:xfrm>
            <a:off x="457200" y="1052513"/>
            <a:ext cx="8229600" cy="5805487"/>
          </a:xfrm>
        </p:spPr>
        <p:txBody>
          <a:bodyPr/>
          <a:lstStyle/>
          <a:p>
            <a:pPr eaLnBrk="1" hangingPunct="1">
              <a:lnSpc>
                <a:spcPct val="80000"/>
              </a:lnSpc>
              <a:defRPr/>
            </a:pPr>
            <a:r>
              <a:rPr lang="ru-RU" sz="2000" dirty="0" err="1"/>
              <a:t>Електромагнітна</a:t>
            </a:r>
            <a:r>
              <a:rPr lang="ru-RU" sz="2000" dirty="0"/>
              <a:t> </a:t>
            </a:r>
            <a:r>
              <a:rPr lang="ru-RU" sz="2000" dirty="0" err="1"/>
              <a:t>емісія</a:t>
            </a:r>
            <a:r>
              <a:rPr lang="ru-RU" sz="2000" dirty="0"/>
              <a:t> </a:t>
            </a:r>
            <a:r>
              <a:rPr lang="ru-RU" sz="2000" dirty="0" err="1"/>
              <a:t>земної</a:t>
            </a:r>
            <a:r>
              <a:rPr lang="ru-RU" sz="2000" dirty="0"/>
              <a:t> кори, як показали </a:t>
            </a:r>
            <a:r>
              <a:rPr lang="ru-RU" sz="2000" dirty="0" err="1"/>
              <a:t>дослідження</a:t>
            </a:r>
            <a:r>
              <a:rPr lang="ru-RU" sz="2000" dirty="0"/>
              <a:t> </a:t>
            </a:r>
            <a:r>
              <a:rPr lang="ru-RU" sz="2000" dirty="0" err="1"/>
              <a:t>геодинамічного</a:t>
            </a:r>
            <a:r>
              <a:rPr lang="ru-RU" sz="2000" dirty="0"/>
              <a:t> стану </a:t>
            </a:r>
            <a:r>
              <a:rPr lang="ru-RU" sz="2000" dirty="0" err="1"/>
              <a:t>регіону</a:t>
            </a:r>
            <a:r>
              <a:rPr lang="ru-RU" sz="2000" dirty="0"/>
              <a:t> та </a:t>
            </a:r>
            <a:r>
              <a:rPr lang="ru-RU" sz="2000" dirty="0" err="1"/>
              <a:t>зв'язку</a:t>
            </a:r>
            <a:r>
              <a:rPr lang="ru-RU" sz="2000" dirty="0"/>
              <a:t> </a:t>
            </a:r>
            <a:r>
              <a:rPr lang="ru-RU" sz="2000" dirty="0" err="1"/>
              <a:t>його</a:t>
            </a:r>
            <a:r>
              <a:rPr lang="ru-RU" sz="2000" dirty="0"/>
              <a:t> </a:t>
            </a:r>
            <a:r>
              <a:rPr lang="ru-RU" sz="2000" dirty="0" err="1"/>
              <a:t>із</a:t>
            </a:r>
            <a:r>
              <a:rPr lang="ru-RU" sz="2000" dirty="0"/>
              <a:t> </a:t>
            </a:r>
            <a:r>
              <a:rPr lang="ru-RU" sz="2000" dirty="0" err="1"/>
              <a:t>змінами</a:t>
            </a:r>
            <a:r>
              <a:rPr lang="ru-RU" sz="2000" dirty="0"/>
              <a:t> </a:t>
            </a:r>
            <a:r>
              <a:rPr lang="ru-RU" sz="2000" dirty="0" err="1"/>
              <a:t>геофізичних</a:t>
            </a:r>
            <a:r>
              <a:rPr lang="ru-RU" sz="2000" dirty="0"/>
              <a:t> </a:t>
            </a:r>
            <a:r>
              <a:rPr lang="ru-RU" sz="2000" dirty="0" err="1"/>
              <a:t>полів</a:t>
            </a:r>
            <a:r>
              <a:rPr lang="ru-RU" sz="2000" dirty="0"/>
              <a:t>, </a:t>
            </a:r>
            <a:r>
              <a:rPr lang="ru-RU" sz="2000" dirty="0" err="1"/>
              <a:t>реагує</a:t>
            </a:r>
            <a:r>
              <a:rPr lang="ru-RU" sz="2000" dirty="0"/>
              <a:t> на </a:t>
            </a:r>
            <a:r>
              <a:rPr lang="ru-RU" sz="2000" dirty="0" err="1"/>
              <a:t>зміни</a:t>
            </a:r>
            <a:r>
              <a:rPr lang="ru-RU" sz="2000" dirty="0"/>
              <a:t> </a:t>
            </a:r>
            <a:r>
              <a:rPr lang="ru-RU" sz="2000" dirty="0" err="1"/>
              <a:t>сучасних</a:t>
            </a:r>
            <a:r>
              <a:rPr lang="ru-RU" sz="2000" dirty="0"/>
              <a:t> </a:t>
            </a:r>
            <a:r>
              <a:rPr lang="ru-RU" sz="2000" dirty="0" err="1"/>
              <a:t>рухів</a:t>
            </a:r>
            <a:r>
              <a:rPr lang="ru-RU" sz="2000" dirty="0"/>
              <a:t> </a:t>
            </a:r>
            <a:r>
              <a:rPr lang="ru-RU" sz="2000" dirty="0" err="1"/>
              <a:t>і</a:t>
            </a:r>
            <a:r>
              <a:rPr lang="ru-RU" sz="2000" dirty="0"/>
              <a:t> </a:t>
            </a:r>
            <a:r>
              <a:rPr lang="ru-RU" sz="2000" dirty="0" err="1"/>
              <a:t>відповідно</a:t>
            </a:r>
            <a:r>
              <a:rPr lang="ru-RU" sz="2000" dirty="0"/>
              <a:t> </a:t>
            </a:r>
            <a:r>
              <a:rPr lang="ru-RU" sz="2000" dirty="0" err="1"/>
              <a:t>має</a:t>
            </a:r>
            <a:r>
              <a:rPr lang="ru-RU" sz="2000" dirty="0"/>
              <a:t> </a:t>
            </a:r>
            <a:r>
              <a:rPr lang="ru-RU" sz="2000" dirty="0" err="1"/>
              <a:t>зв'язок</a:t>
            </a:r>
            <a:r>
              <a:rPr lang="ru-RU" sz="2000" dirty="0"/>
              <a:t> </a:t>
            </a:r>
            <a:r>
              <a:rPr lang="ru-RU" sz="2000" dirty="0" err="1"/>
              <a:t>із</a:t>
            </a:r>
            <a:r>
              <a:rPr lang="ru-RU" sz="2000" dirty="0"/>
              <a:t> </a:t>
            </a:r>
            <a:r>
              <a:rPr lang="ru-RU" sz="2000" dirty="0" err="1"/>
              <a:t>сейсмічними</a:t>
            </a:r>
            <a:r>
              <a:rPr lang="ru-RU" sz="2000" dirty="0"/>
              <a:t> </a:t>
            </a:r>
            <a:r>
              <a:rPr lang="ru-RU" sz="2000" dirty="0" err="1"/>
              <a:t>подіями</a:t>
            </a:r>
            <a:r>
              <a:rPr lang="ru-RU" sz="2000" dirty="0"/>
              <a:t>, в </a:t>
            </a:r>
            <a:r>
              <a:rPr lang="ru-RU" sz="2000" dirty="0" err="1"/>
              <a:t>процесі</a:t>
            </a:r>
            <a:r>
              <a:rPr lang="ru-RU" sz="2000" dirty="0"/>
              <a:t> </a:t>
            </a:r>
            <a:r>
              <a:rPr lang="ru-RU" sz="2000" dirty="0" err="1"/>
              <a:t>розрядки</a:t>
            </a:r>
            <a:r>
              <a:rPr lang="ru-RU" sz="2000" dirty="0"/>
              <a:t> </a:t>
            </a:r>
            <a:r>
              <a:rPr lang="ru-RU" sz="2000" dirty="0" err="1"/>
              <a:t>напружено-деформованого</a:t>
            </a:r>
            <a:r>
              <a:rPr lang="ru-RU" sz="2000" dirty="0"/>
              <a:t> стану </a:t>
            </a:r>
            <a:r>
              <a:rPr lang="ru-RU" sz="2000" dirty="0" err="1"/>
              <a:t>порід</a:t>
            </a:r>
            <a:r>
              <a:rPr lang="ru-RU" sz="2000" dirty="0"/>
              <a:t> </a:t>
            </a:r>
            <a:endParaRPr lang="uk-UA" sz="2000" dirty="0"/>
          </a:p>
          <a:p>
            <a:pPr eaLnBrk="1" hangingPunct="1">
              <a:lnSpc>
                <a:spcPct val="80000"/>
              </a:lnSpc>
              <a:defRPr/>
            </a:pPr>
            <a:r>
              <a:rPr lang="uk-UA" sz="2000" dirty="0"/>
              <a:t>  Електромагнітна емісія стимулюється </a:t>
            </a:r>
            <a:r>
              <a:rPr lang="uk-UA" sz="2000" dirty="0" err="1"/>
              <a:t>короткоперіодними</a:t>
            </a:r>
            <a:r>
              <a:rPr lang="uk-UA" sz="2000" dirty="0"/>
              <a:t> варіаціями сучасних рухів земної кори-сезонними коливаннями. Землетруси( час їх виникнення ) </a:t>
            </a:r>
            <a:r>
              <a:rPr lang="uk-UA" sz="2000" dirty="0" smtClean="0"/>
              <a:t>відбуваються як </a:t>
            </a:r>
            <a:r>
              <a:rPr lang="uk-UA" sz="2000" dirty="0"/>
              <a:t>при стисненні порід, що викликає появу електромагнітних імпульсів, так і при розширення порід, що знову є причиною збільшення електромагнітного фону.</a:t>
            </a:r>
          </a:p>
          <a:p>
            <a:pPr eaLnBrk="1" hangingPunct="1">
              <a:lnSpc>
                <a:spcPct val="80000"/>
              </a:lnSpc>
              <a:defRPr/>
            </a:pPr>
            <a:r>
              <a:rPr lang="uk-UA" sz="2000" dirty="0"/>
              <a:t> Можливі декілька причин руйнування дамб, серед яких є причини природного характеру.</a:t>
            </a:r>
          </a:p>
          <a:p>
            <a:pPr eaLnBrk="1" hangingPunct="1">
              <a:lnSpc>
                <a:spcPct val="80000"/>
              </a:lnSpc>
              <a:defRPr/>
            </a:pPr>
            <a:r>
              <a:rPr lang="uk-UA" sz="2000" dirty="0"/>
              <a:t> Це насамперед розмиви укріплень в самій споруді дамби викликане </a:t>
            </a:r>
            <a:r>
              <a:rPr lang="uk-UA" sz="2000" dirty="0" err="1"/>
              <a:t>неоднорідностями</a:t>
            </a:r>
            <a:r>
              <a:rPr lang="uk-UA" sz="2000" dirty="0"/>
              <a:t>, або густиною маси дамби, по-друге </a:t>
            </a:r>
            <a:r>
              <a:rPr lang="uk-UA" sz="2000" dirty="0" err="1"/>
              <a:t>–дамби</a:t>
            </a:r>
            <a:r>
              <a:rPr lang="uk-UA" sz="2000" dirty="0"/>
              <a:t> проходять по території Закарпатського внутрішнього прогину, розділеного численними розломами, що пролягають на поверхні земної кори і в зв’язку з підвищеними сучасними рухами земної кори та сейсмонебезпечними явищами можуть бути вкрай уразливими. </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a:xfrm>
            <a:off x="457200" y="4868863"/>
            <a:ext cx="8229600" cy="1873250"/>
          </a:xfrm>
        </p:spPr>
        <p:txBody>
          <a:bodyPr/>
          <a:lstStyle/>
          <a:p>
            <a:pPr eaLnBrk="1" hangingPunct="1">
              <a:lnSpc>
                <a:spcPct val="80000"/>
              </a:lnSpc>
              <a:defRPr/>
            </a:pPr>
            <a:r>
              <a:rPr lang="uk-UA" sz="1800" b="1">
                <a:latin typeface="Times New Roman" pitchFamily="18" charset="0"/>
              </a:rPr>
              <a:t>Розташування сейсмічних та геофізичних станцій на території Карпатського регіону України.</a:t>
            </a:r>
            <a:endParaRPr lang="uk-UA" sz="1800" b="1" i="1">
              <a:latin typeface="Times New Roman" pitchFamily="18" charset="0"/>
            </a:endParaRPr>
          </a:p>
          <a:p>
            <a:pPr eaLnBrk="1" hangingPunct="1">
              <a:lnSpc>
                <a:spcPct val="80000"/>
              </a:lnSpc>
              <a:defRPr/>
            </a:pPr>
            <a:r>
              <a:rPr lang="uk-UA" sz="1500" i="1">
                <a:latin typeface="Times New Roman" pitchFamily="18" charset="0"/>
              </a:rPr>
              <a:t>а</a:t>
            </a:r>
            <a:r>
              <a:rPr lang="ru-RU" sz="1500">
                <a:latin typeface="Times New Roman" pitchFamily="18" charset="0"/>
              </a:rPr>
              <a:t> </a:t>
            </a:r>
            <a:r>
              <a:rPr lang="uk-UA" sz="1500">
                <a:latin typeface="Times New Roman" pitchFamily="18" charset="0"/>
              </a:rPr>
              <a:t>— схема розташування полігона; </a:t>
            </a:r>
            <a:r>
              <a:rPr lang="uk-UA" sz="1500" i="1">
                <a:latin typeface="Times New Roman" pitchFamily="18" charset="0"/>
              </a:rPr>
              <a:t>б</a:t>
            </a:r>
            <a:r>
              <a:rPr lang="ru-RU" sz="1500">
                <a:latin typeface="Times New Roman" pitchFamily="18" charset="0"/>
              </a:rPr>
              <a:t> </a:t>
            </a:r>
            <a:r>
              <a:rPr lang="uk-UA" sz="1500">
                <a:latin typeface="Times New Roman" pitchFamily="18" charset="0"/>
              </a:rPr>
              <a:t>— мережа станцій і пунктів геофізичних спостережень; </a:t>
            </a:r>
            <a:r>
              <a:rPr lang="uk-UA" sz="1500" i="1">
                <a:latin typeface="Times New Roman" pitchFamily="18" charset="0"/>
              </a:rPr>
              <a:t>1</a:t>
            </a:r>
            <a:r>
              <a:rPr lang="ru-RU" sz="1500">
                <a:latin typeface="Times New Roman" pitchFamily="18" charset="0"/>
              </a:rPr>
              <a:t> </a:t>
            </a:r>
            <a:r>
              <a:rPr lang="uk-UA" sz="1500">
                <a:latin typeface="Times New Roman" pitchFamily="18" charset="0"/>
              </a:rPr>
              <a:t>— Закарпатський глибинний розлом; </a:t>
            </a:r>
            <a:r>
              <a:rPr lang="uk-UA" sz="1500" i="1">
                <a:latin typeface="Times New Roman" pitchFamily="18" charset="0"/>
              </a:rPr>
              <a:t>2</a:t>
            </a:r>
            <a:r>
              <a:rPr lang="ru-RU" sz="1500">
                <a:latin typeface="Times New Roman" pitchFamily="18" charset="0"/>
              </a:rPr>
              <a:t> </a:t>
            </a:r>
            <a:r>
              <a:rPr lang="uk-UA" sz="1500">
                <a:latin typeface="Times New Roman" pitchFamily="18" charset="0"/>
              </a:rPr>
              <a:t>— Припаннонський глибинний розлом; </a:t>
            </a:r>
            <a:r>
              <a:rPr lang="uk-UA" sz="1500" i="1">
                <a:latin typeface="Times New Roman" pitchFamily="18" charset="0"/>
              </a:rPr>
              <a:t>3</a:t>
            </a:r>
            <a:r>
              <a:rPr lang="ru-RU" sz="1500">
                <a:latin typeface="Times New Roman" pitchFamily="18" charset="0"/>
              </a:rPr>
              <a:t> </a:t>
            </a:r>
            <a:r>
              <a:rPr lang="uk-UA" sz="1500">
                <a:latin typeface="Times New Roman" pitchFamily="18" charset="0"/>
              </a:rPr>
              <a:t>— Вигорлат-Гутинське вулканічне пасмо; </a:t>
            </a:r>
            <a:r>
              <a:rPr lang="uk-UA" sz="1500" i="1">
                <a:latin typeface="Times New Roman" pitchFamily="18" charset="0"/>
              </a:rPr>
              <a:t>4</a:t>
            </a:r>
            <a:r>
              <a:rPr lang="ru-RU" sz="1500">
                <a:latin typeface="Times New Roman" pitchFamily="18" charset="0"/>
              </a:rPr>
              <a:t> </a:t>
            </a:r>
            <a:r>
              <a:rPr lang="uk-UA" sz="1500">
                <a:latin typeface="Times New Roman" pitchFamily="18" charset="0"/>
              </a:rPr>
              <a:t>— розломи донеогенового фундаменту Закарпатського прогину; </a:t>
            </a:r>
            <a:r>
              <a:rPr lang="uk-UA" sz="1500" i="1">
                <a:latin typeface="Times New Roman" pitchFamily="18" charset="0"/>
              </a:rPr>
              <a:t>5</a:t>
            </a:r>
            <a:r>
              <a:rPr lang="ru-RU" sz="1500">
                <a:latin typeface="Times New Roman" pitchFamily="18" charset="0"/>
              </a:rPr>
              <a:t> </a:t>
            </a:r>
            <a:r>
              <a:rPr lang="uk-UA" sz="1500">
                <a:latin typeface="Times New Roman" pitchFamily="18" charset="0"/>
              </a:rPr>
              <a:t>— Пенінська зона; </a:t>
            </a:r>
            <a:r>
              <a:rPr lang="uk-UA" sz="1500" i="1">
                <a:latin typeface="Times New Roman" pitchFamily="18" charset="0"/>
              </a:rPr>
              <a:t>6</a:t>
            </a:r>
            <a:r>
              <a:rPr lang="ru-RU" sz="1500">
                <a:latin typeface="Times New Roman" pitchFamily="18" charset="0"/>
              </a:rPr>
              <a:t> </a:t>
            </a:r>
            <a:r>
              <a:rPr lang="uk-UA" sz="1500">
                <a:latin typeface="Times New Roman" pitchFamily="18" charset="0"/>
              </a:rPr>
              <a:t>— лінії повторного нівелювання; </a:t>
            </a:r>
            <a:r>
              <a:rPr lang="uk-UA" sz="1500" i="1">
                <a:latin typeface="Times New Roman" pitchFamily="18" charset="0"/>
              </a:rPr>
              <a:t>7</a:t>
            </a:r>
            <a:r>
              <a:rPr lang="ru-RU" sz="1500">
                <a:latin typeface="Times New Roman" pitchFamily="18" charset="0"/>
              </a:rPr>
              <a:t> </a:t>
            </a:r>
            <a:r>
              <a:rPr lang="uk-UA" sz="1500">
                <a:latin typeface="Times New Roman" pitchFamily="18" charset="0"/>
              </a:rPr>
              <a:t>— вікові універсальні репери; </a:t>
            </a:r>
            <a:r>
              <a:rPr lang="uk-UA" sz="1500" i="1">
                <a:latin typeface="Times New Roman" pitchFamily="18" charset="0"/>
              </a:rPr>
              <a:t>8</a:t>
            </a:r>
            <a:r>
              <a:rPr lang="ru-RU" sz="1500">
                <a:latin typeface="Times New Roman" pitchFamily="18" charset="0"/>
              </a:rPr>
              <a:t> </a:t>
            </a:r>
            <a:r>
              <a:rPr lang="uk-UA" sz="1500">
                <a:latin typeface="Times New Roman" pitchFamily="18" charset="0"/>
              </a:rPr>
              <a:t>— репери для комплексних (геомагнітних і геодезичних) спостережень; </a:t>
            </a:r>
            <a:r>
              <a:rPr lang="uk-UA" sz="1500" i="1">
                <a:latin typeface="Times New Roman" pitchFamily="18" charset="0"/>
              </a:rPr>
              <a:t>9</a:t>
            </a:r>
            <a:r>
              <a:rPr lang="ru-RU" sz="1500">
                <a:latin typeface="Times New Roman" pitchFamily="18" charset="0"/>
              </a:rPr>
              <a:t> </a:t>
            </a:r>
            <a:r>
              <a:rPr lang="uk-UA" sz="1500">
                <a:latin typeface="Times New Roman" pitchFamily="18" charset="0"/>
              </a:rPr>
              <a:t>— пункти вікового ходу; </a:t>
            </a:r>
            <a:r>
              <a:rPr lang="uk-UA" sz="1500" i="1">
                <a:latin typeface="Times New Roman" pitchFamily="18" charset="0"/>
              </a:rPr>
              <a:t>10</a:t>
            </a:r>
            <a:r>
              <a:rPr lang="ru-RU" sz="1500">
                <a:latin typeface="Times New Roman" pitchFamily="18" charset="0"/>
              </a:rPr>
              <a:t> </a:t>
            </a:r>
            <a:r>
              <a:rPr lang="uk-UA" sz="1500">
                <a:latin typeface="Times New Roman" pitchFamily="18" charset="0"/>
              </a:rPr>
              <a:t>— сейсмічні станції; </a:t>
            </a:r>
            <a:r>
              <a:rPr lang="uk-UA" sz="1500" i="1">
                <a:latin typeface="Times New Roman" pitchFamily="18" charset="0"/>
              </a:rPr>
              <a:t>11</a:t>
            </a:r>
            <a:r>
              <a:rPr lang="ru-RU" sz="1500">
                <a:latin typeface="Times New Roman" pitchFamily="18" charset="0"/>
              </a:rPr>
              <a:t> </a:t>
            </a:r>
            <a:r>
              <a:rPr lang="uk-UA" sz="1500">
                <a:latin typeface="Times New Roman" pitchFamily="18" charset="0"/>
              </a:rPr>
              <a:t>— режимні геофізичні станції; </a:t>
            </a:r>
            <a:r>
              <a:rPr lang="uk-UA" sz="1500" i="1">
                <a:latin typeface="Times New Roman" pitchFamily="18" charset="0"/>
              </a:rPr>
              <a:t>12</a:t>
            </a:r>
            <a:r>
              <a:rPr lang="ru-RU" sz="1500">
                <a:latin typeface="Times New Roman" pitchFamily="18" charset="0"/>
              </a:rPr>
              <a:t> </a:t>
            </a:r>
            <a:r>
              <a:rPr lang="uk-UA" sz="1500">
                <a:latin typeface="Times New Roman" pitchFamily="18" charset="0"/>
              </a:rPr>
              <a:t>— штольня</a:t>
            </a:r>
            <a:r>
              <a:rPr lang="uk-UA" sz="1500"/>
              <a:t> </a:t>
            </a:r>
          </a:p>
          <a:p>
            <a:pPr eaLnBrk="1" hangingPunct="1">
              <a:lnSpc>
                <a:spcPct val="80000"/>
              </a:lnSpc>
              <a:defRPr/>
            </a:pPr>
            <a:endParaRPr lang="uk-UA" sz="1500"/>
          </a:p>
        </p:txBody>
      </p:sp>
      <p:pic>
        <p:nvPicPr>
          <p:cNvPr id="21506" name="Picture 3" descr="068-1"/>
          <p:cNvPicPr>
            <a:picLocks noGrp="1" noChangeAspect="1" noChangeArrowheads="1"/>
          </p:cNvPicPr>
          <p:nvPr>
            <p:ph type="title"/>
          </p:nvPr>
        </p:nvPicPr>
        <p:blipFill>
          <a:blip r:embed="rId2"/>
          <a:srcRect/>
          <a:stretch>
            <a:fillRect/>
          </a:stretch>
        </p:blipFill>
        <p:spPr>
          <a:xfrm>
            <a:off x="395288" y="0"/>
            <a:ext cx="8280400" cy="4797425"/>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457200" y="277813"/>
            <a:ext cx="8229600" cy="69850"/>
          </a:xfrm>
        </p:spPr>
        <p:txBody>
          <a:bodyPr/>
          <a:lstStyle/>
          <a:p>
            <a:pPr eaLnBrk="1" hangingPunct="1">
              <a:defRPr/>
            </a:pPr>
            <a:r>
              <a:rPr lang="ru-RU" sz="4000" dirty="0" smtClean="0"/>
              <a:t> </a:t>
            </a:r>
            <a:endParaRPr lang="ru-RU" sz="4000" dirty="0"/>
          </a:p>
        </p:txBody>
      </p:sp>
      <p:sp>
        <p:nvSpPr>
          <p:cNvPr id="262147" name="Rectangle 3"/>
          <p:cNvSpPr>
            <a:spLocks noGrp="1" noChangeArrowheads="1"/>
          </p:cNvSpPr>
          <p:nvPr>
            <p:ph type="body" idx="1"/>
          </p:nvPr>
        </p:nvSpPr>
        <p:spPr>
          <a:xfrm>
            <a:off x="457200" y="333375"/>
            <a:ext cx="8229600" cy="6524625"/>
          </a:xfrm>
        </p:spPr>
        <p:txBody>
          <a:bodyPr/>
          <a:lstStyle/>
          <a:p>
            <a:pPr eaLnBrk="1" hangingPunct="1">
              <a:lnSpc>
                <a:spcPct val="90000"/>
              </a:lnSpc>
              <a:defRPr/>
            </a:pPr>
            <a:r>
              <a:rPr lang="uk-UA" i="1" smtClean="0"/>
              <a:t>Об'єкт дослідження - </a:t>
            </a:r>
            <a:r>
              <a:rPr lang="uk-UA" smtClean="0"/>
              <a:t>це екологічні проблеми річок та можливі процеси в гідротехнічних спорудах в регіоні,  екологічний стан біля обєктів підвищеної небезпеки</a:t>
            </a:r>
            <a:endParaRPr lang="ru-RU" i="1" smtClean="0"/>
          </a:p>
          <a:p>
            <a:pPr eaLnBrk="1" hangingPunct="1">
              <a:lnSpc>
                <a:spcPct val="90000"/>
              </a:lnSpc>
              <a:defRPr/>
            </a:pPr>
            <a:endParaRPr lang="uk-UA" i="1" smtClean="0"/>
          </a:p>
          <a:p>
            <a:pPr eaLnBrk="1" hangingPunct="1">
              <a:lnSpc>
                <a:spcPct val="90000"/>
              </a:lnSpc>
              <a:defRPr/>
            </a:pPr>
            <a:r>
              <a:rPr lang="uk-UA" i="1" smtClean="0"/>
              <a:t>Предмет дослідження </a:t>
            </a:r>
            <a:r>
              <a:rPr lang="uk-UA" smtClean="0"/>
              <a:t>– це фізичні явища, геофізичні поля, які їх супроводжують та впливають на живу природу;  гідрогеологічні процеси, які  можуть викликати небезпечні геологічні процеси руйнування дамб та виникнення катастрофічних явищ </a:t>
            </a:r>
            <a:endParaRPr lang="ru-RU" sz="280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323850" y="0"/>
            <a:ext cx="8229600" cy="1143000"/>
          </a:xfrm>
        </p:spPr>
        <p:txBody>
          <a:bodyPr/>
          <a:lstStyle/>
          <a:p>
            <a:pPr eaLnBrk="1" hangingPunct="1">
              <a:defRPr/>
            </a:pPr>
            <a:r>
              <a:rPr lang="uk-UA" sz="2000" b="1" dirty="0" smtClean="0"/>
              <a:t> </a:t>
            </a:r>
            <a:r>
              <a:rPr lang="uk-UA" sz="2000" b="1" dirty="0"/>
              <a:t>Метеорологічні явища та їх вплив на екологічний стан прибережних смуг.</a:t>
            </a:r>
            <a:endParaRPr lang="ru-RU" sz="2000" b="1" dirty="0"/>
          </a:p>
        </p:txBody>
      </p:sp>
      <p:sp>
        <p:nvSpPr>
          <p:cNvPr id="390147" name="Rectangle 3"/>
          <p:cNvSpPr>
            <a:spLocks noGrp="1" noChangeArrowheads="1"/>
          </p:cNvSpPr>
          <p:nvPr>
            <p:ph type="body" idx="1"/>
          </p:nvPr>
        </p:nvSpPr>
        <p:spPr>
          <a:xfrm>
            <a:off x="457200" y="981075"/>
            <a:ext cx="8229600" cy="5876925"/>
          </a:xfrm>
        </p:spPr>
        <p:txBody>
          <a:bodyPr/>
          <a:lstStyle/>
          <a:p>
            <a:pPr eaLnBrk="1" hangingPunct="1">
              <a:lnSpc>
                <a:spcPct val="90000"/>
              </a:lnSpc>
              <a:defRPr/>
            </a:pPr>
            <a:r>
              <a:rPr lang="uk-UA" sz="2400" smtClean="0"/>
              <a:t>Метеорологічні явища впливають на екологічний стан прибережних смуг. Насамперед це видно, після дослідження варіації рівня води в річці Тиса в 2012-2015 роках. </a:t>
            </a:r>
          </a:p>
          <a:p>
            <a:pPr eaLnBrk="1" hangingPunct="1">
              <a:lnSpc>
                <a:spcPct val="90000"/>
              </a:lnSpc>
              <a:defRPr/>
            </a:pPr>
            <a:r>
              <a:rPr lang="uk-UA" sz="2400" smtClean="0"/>
              <a:t>Вимірювання проводилися біля с. Тросник, Виноградівського району. Місце проведення експериментальних досліджень невипадкове.</a:t>
            </a:r>
          </a:p>
          <a:p>
            <a:pPr eaLnBrk="1" hangingPunct="1">
              <a:lnSpc>
                <a:spcPct val="90000"/>
              </a:lnSpc>
              <a:defRPr/>
            </a:pPr>
            <a:r>
              <a:rPr lang="uk-UA" sz="2400" smtClean="0"/>
              <a:t> Ділянка Виноградово-Вілок ( протипаводкова дамба ) не укріплювалася з 1980 років минулого століття. </a:t>
            </a:r>
          </a:p>
          <a:p>
            <a:pPr eaLnBrk="1" hangingPunct="1">
              <a:lnSpc>
                <a:spcPct val="90000"/>
              </a:lnSpc>
              <a:defRPr/>
            </a:pPr>
            <a:r>
              <a:rPr lang="uk-UA" sz="2400" smtClean="0"/>
              <a:t>Інші ділянки дамби на річці Тисі укріплювалися або перероблялися  після катастрофічних повеней 1998 року та 2000 року. </a:t>
            </a:r>
          </a:p>
          <a:p>
            <a:pPr eaLnBrk="1" hangingPunct="1">
              <a:lnSpc>
                <a:spcPct val="90000"/>
              </a:lnSpc>
              <a:defRPr/>
            </a:pPr>
            <a:r>
              <a:rPr lang="uk-UA" sz="2400" smtClean="0"/>
              <a:t>Лівий берег дамби річки Тиси піднявся на певну висоту, що підвищує ризик виливу води через дамбу.</a:t>
            </a:r>
            <a:r>
              <a:rPr lang="ru-RU" sz="240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
  <a:themeElements>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Лучи">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Лучи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Лучи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Лучи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Лучи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Лучи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Лучи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Лучи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Лучи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Template>
  <TotalTime>784</TotalTime>
  <Words>1639</Words>
  <Application>Microsoft PowerPoint</Application>
  <PresentationFormat>Экран (4:3)</PresentationFormat>
  <Paragraphs>112</Paragraphs>
  <Slides>25</Slides>
  <Notes>0</Notes>
  <HiddenSlides>0</HiddenSlides>
  <MMClips>0</MMClips>
  <ScaleCrop>false</ScaleCrop>
  <HeadingPairs>
    <vt:vector size="8" baseType="variant">
      <vt:variant>
        <vt:lpstr>Использованные шрифты</vt:lpstr>
      </vt:variant>
      <vt:variant>
        <vt:i4>6</vt:i4>
      </vt:variant>
      <vt:variant>
        <vt:lpstr>Шаблон оформления</vt:lpstr>
      </vt:variant>
      <vt:variant>
        <vt:i4>2</vt:i4>
      </vt:variant>
      <vt:variant>
        <vt:lpstr>Внедренные серверы OLE</vt:lpstr>
      </vt:variant>
      <vt:variant>
        <vt:i4>3</vt:i4>
      </vt:variant>
      <vt:variant>
        <vt:lpstr>Заголовки слайдов</vt:lpstr>
      </vt:variant>
      <vt:variant>
        <vt:i4>25</vt:i4>
      </vt:variant>
    </vt:vector>
  </HeadingPairs>
  <TitlesOfParts>
    <vt:vector size="36" baseType="lpstr">
      <vt:lpstr>Arial</vt:lpstr>
      <vt:lpstr>Wingdings</vt:lpstr>
      <vt:lpstr>Calibri</vt:lpstr>
      <vt:lpstr>Times New Roman</vt:lpstr>
      <vt:lpstr>Tahoma</vt:lpstr>
      <vt:lpstr>Times New Roman CYR</vt:lpstr>
      <vt:lpstr>1</vt:lpstr>
      <vt:lpstr>1</vt:lpstr>
      <vt:lpstr>Диаграмма</vt:lpstr>
      <vt:lpstr>Лист</vt:lpstr>
      <vt:lpstr>Worksheet</vt:lpstr>
      <vt:lpstr>          </vt:lpstr>
      <vt:lpstr>АКТУАЛЬНІСТЬ </vt:lpstr>
      <vt:lpstr>Актуальність поставленої задачі</vt:lpstr>
      <vt:lpstr>ЩО зроблено ?          В даній роботі приділена увага дослідженню та виявленню тектонічних розломів на території берегів річки Тиси, а саме - усунення небезпеки від проривів дамби, які зможуть спричинити катастрофічні наслідки для прибережних міст та сіл.  Mи відчуваємо складнощі з екологічною ситуацією в регіоні. Причини для такого висновку - вагомі. Однією із таких причин є часті повені та паводки на річках Закарпаття. Останній паводок  на річках Закарпаття було відмічено в грудні 2010 року ( 9-10 грудня). Найбільший внесок в паводкову ситуацію вносить річка Тиса, яка є найбільшою річкою в Закарпатті, в яку вливаються більшість малих та середніх річок регіону. </vt:lpstr>
      <vt:lpstr>МЕТОДИКА ДОСЛІДЖЕННЯ</vt:lpstr>
      <vt:lpstr>ЕЛЕКТРОМАГНІТНА ЕМІСІЯ</vt:lpstr>
      <vt:lpstr>Слайд 7</vt:lpstr>
      <vt:lpstr> </vt:lpstr>
      <vt:lpstr> Метеорологічні явища та їх вплив на екологічний стан прибережних смуг.</vt:lpstr>
      <vt:lpstr>Рис.3.1. Кількість опадів у Виноградівському районі в 2012-2013 рр. зареєстрованих на РГС ,,Тросник,,.</vt:lpstr>
      <vt:lpstr>Слайд 11</vt:lpstr>
      <vt:lpstr>Геодинамічні процеси та геофізичні поля </vt:lpstr>
      <vt:lpstr> Варіації електромагнітної емісії та сейсмічна активність регіону за  2013 рік в Закарпатському внутрішньому прогині.</vt:lpstr>
      <vt:lpstr>Рис.4.1. Варіації потужності експозиційної дози йонізуючого випромінювання по профілю №3 (протипаводкова дамба біля с. Тросник) за  20.10.2012 року. Вертикальна червона лінія відображає місце розташування каналу для відведення води із річки Тиси.</vt:lpstr>
      <vt:lpstr>Дослідження можливих дефектів захисних дамб річки Тиси біля с. Тросник, Виноградівського району</vt:lpstr>
      <vt:lpstr> Варіації електромагнітної емісії на протиповеневій дамбі біля с.Тросник в 2013-2014 рр. </vt:lpstr>
      <vt:lpstr> </vt:lpstr>
      <vt:lpstr>АНАЛІЗ РЕЗУЛЬТАТІВ ДОСЛІДЖЕНЬ</vt:lpstr>
      <vt:lpstr>Аналіз результатів спостережень геофізичних полів на протиповеневій дамбі у Виноградівському районі Закарпатської обл.</vt:lpstr>
      <vt:lpstr>Потужність експозиційної дози йонізуючого випромінювання та обєкти підвищеної небезпеки-газопроводи, високовольтні лінії електропередач. 2016 рік.</vt:lpstr>
      <vt:lpstr>Аналіз результатів спостережень геофізичних полів на протиповеневій дамбі у Виноградівському районі Закарпатської обл.</vt:lpstr>
      <vt:lpstr>Аналіз результатів спостережень геофізичних полів на протиповеневій дамбі у Виноградівському районі Закарпатської обл.</vt:lpstr>
      <vt:lpstr>Аналіз результатів спостережень геофізичних полів на протиповеневій дамбі у Виноградівському районі Закарпатської обл.</vt:lpstr>
      <vt:lpstr>ВИСНОВКИ</vt:lpstr>
      <vt:lpstr>  ДЯКУЄМО ЗА  УВАГУ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Гичка</dc:creator>
  <cp:lastModifiedBy>x</cp:lastModifiedBy>
  <cp:revision>31</cp:revision>
  <cp:lastPrinted>1601-01-01T00:00:00Z</cp:lastPrinted>
  <dcterms:created xsi:type="dcterms:W3CDTF">2014-02-03T19:06:35Z</dcterms:created>
  <dcterms:modified xsi:type="dcterms:W3CDTF">2016-04-14T10:21:16Z</dcterms:modified>
</cp:coreProperties>
</file>