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9B61711-33C0-4EE5-A98E-4659A8335FB7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5"/>
            <p14:sldId id="264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Стрес та його вплив на біологічні об’єкти рослинного світу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996953"/>
            <a:ext cx="4083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Роботу виконав</a:t>
            </a:r>
            <a:r>
              <a:rPr lang="en-US" dirty="0" smtClean="0"/>
              <a:t>:</a:t>
            </a:r>
            <a:endParaRPr lang="uk-UA" dirty="0" smtClean="0"/>
          </a:p>
          <a:p>
            <a:r>
              <a:rPr lang="uk-UA" dirty="0" smtClean="0"/>
              <a:t>слухач секції біології </a:t>
            </a:r>
          </a:p>
          <a:p>
            <a:r>
              <a:rPr lang="uk-UA" dirty="0" smtClean="0"/>
              <a:t>Роменської  МАН</a:t>
            </a:r>
          </a:p>
          <a:p>
            <a:r>
              <a:rPr lang="uk-UA" dirty="0" err="1" smtClean="0"/>
              <a:t>Опаленик</a:t>
            </a:r>
            <a:r>
              <a:rPr lang="uk-UA" dirty="0" smtClean="0"/>
              <a:t> Михайло </a:t>
            </a:r>
          </a:p>
          <a:p>
            <a:endParaRPr lang="uk-UA" dirty="0" smtClean="0"/>
          </a:p>
          <a:p>
            <a:r>
              <a:rPr lang="uk-UA" dirty="0" smtClean="0"/>
              <a:t>Науковий керівник:</a:t>
            </a:r>
          </a:p>
          <a:p>
            <a:r>
              <a:rPr lang="uk-UA" dirty="0" smtClean="0"/>
              <a:t>керівник секції біології </a:t>
            </a:r>
          </a:p>
          <a:p>
            <a:r>
              <a:rPr lang="uk-UA" dirty="0" smtClean="0"/>
              <a:t>Роменської МАН</a:t>
            </a:r>
          </a:p>
          <a:p>
            <a:r>
              <a:rPr lang="uk-UA" dirty="0" smtClean="0"/>
              <a:t>Шевченко С.В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 descr="E:\РОБОТИ, КОНКУРСИ, ПОЛОЖЕННЯ\Роботи конкурси положення 2015-2016\Ман-Юніор-Дослідник\IMG_20160408_0947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8164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3543296" cy="704104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Припущення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01080" cy="4493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Як вже відомо, люди збираються колонізуватися на Марс. Оскільки,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сила тяжіння на Марсі менше ніж на Землі на 62%, що становить (0,38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), тобто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якщо людина на Землі має масу 100 кг, тоді на Марсі людина матиме масу в 38 кг,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звідси можна зробити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припущення,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що рослини будуть проростати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повільніше,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оскільки із відомостей нам відомо, що при невагомості рослини взагалі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відмовлялися проростати, то при меншій вазі вони ростимуть повільніше.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images.vfl.ru/ii/1376294718/5e01501d/2875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86124"/>
            <a:ext cx="3286148" cy="3470372"/>
          </a:xfrm>
          <a:prstGeom prst="rect">
            <a:avLst/>
          </a:prstGeom>
          <a:noFill/>
        </p:spPr>
      </p:pic>
      <p:pic>
        <p:nvPicPr>
          <p:cNvPr id="23558" name="Picture 6" descr="http://www.astrotime.ru/pictures/colonisation_mar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4357750" cy="3459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2890664" cy="650336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стрес рослин впливає багато факторів, але не менш важливим фактором є вплив магнітного поля та тяжіння. У зв’язку з цими факторами проростання рослин може погіршитися, або навпаки поліпшитись. 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зв’язку з впливом магнітного поля на рослин їх ріст може пришвидшитися, але це залежить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зерна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 2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зв’язку з впливом тяжіння на рослин їх ріст може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приповільнитися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це залежить від величини тяжіння(чим менше тяжіння, тим повільніше проростатиме рослина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Wingdings 2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Марсі при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невагомості рослини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 відмовляються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проростати,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меншій вазі вони ростимуть повільніше.</a:t>
            </a:r>
          </a:p>
          <a:p>
            <a:pPr marL="457200" indent="-457200">
              <a:buFont typeface="Wingdings 2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0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409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Актуальність.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/>
              <a:t>Розвиток</a:t>
            </a:r>
            <a:r>
              <a:rPr lang="ru-RU" sz="1900" dirty="0" smtClean="0"/>
              <a:t> </a:t>
            </a:r>
            <a:r>
              <a:rPr lang="ru-RU" sz="1900" dirty="0" err="1" smtClean="0"/>
              <a:t>рослинного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св</a:t>
            </a:r>
            <a:r>
              <a:rPr lang="uk-UA" sz="1900" dirty="0" smtClean="0"/>
              <a:t>і</a:t>
            </a:r>
            <a:r>
              <a:rPr lang="ru-RU" sz="1900" dirty="0" smtClean="0"/>
              <a:t>ту в</a:t>
            </a:r>
            <a:r>
              <a:rPr lang="uk-UA" sz="1900" dirty="0" smtClean="0"/>
              <a:t>і</a:t>
            </a:r>
            <a:r>
              <a:rPr lang="ru-RU" sz="1900" dirty="0" err="1" smtClean="0"/>
              <a:t>дбува</a:t>
            </a:r>
            <a:r>
              <a:rPr lang="uk-UA" sz="1900" dirty="0" smtClean="0"/>
              <a:t>є</a:t>
            </a:r>
            <a:r>
              <a:rPr lang="ru-RU" sz="1900" dirty="0" err="1" smtClean="0"/>
              <a:t>ться</a:t>
            </a:r>
            <a:r>
              <a:rPr lang="ru-RU" sz="1900" dirty="0" smtClean="0"/>
              <a:t> у </a:t>
            </a:r>
            <a:r>
              <a:rPr lang="ru-RU" sz="1900" dirty="0" err="1" smtClean="0"/>
              <a:t>вза</a:t>
            </a:r>
            <a:r>
              <a:rPr lang="uk-UA" sz="1900" dirty="0" smtClean="0"/>
              <a:t>є</a:t>
            </a:r>
            <a:r>
              <a:rPr lang="ru-RU" sz="1900" dirty="0" err="1" smtClean="0"/>
              <a:t>мозв’язку</a:t>
            </a:r>
            <a:r>
              <a:rPr lang="ru-RU" sz="1900" dirty="0" smtClean="0"/>
              <a:t>  </a:t>
            </a:r>
            <a:r>
              <a:rPr lang="uk-UA" sz="1900" dirty="0" smtClean="0"/>
              <a:t>з </a:t>
            </a:r>
            <a:r>
              <a:rPr lang="ru-RU" sz="1900" dirty="0" err="1" smtClean="0"/>
              <a:t>оточуючими</a:t>
            </a:r>
            <a:r>
              <a:rPr lang="ru-RU" sz="1900" dirty="0" smtClean="0"/>
              <a:t> </a:t>
            </a:r>
            <a:r>
              <a:rPr lang="ru-RU" sz="1900" dirty="0" err="1" smtClean="0"/>
              <a:t>їх</a:t>
            </a:r>
            <a:r>
              <a:rPr lang="ru-RU" sz="1900" dirty="0" smtClean="0"/>
              <a:t> </a:t>
            </a:r>
            <a:r>
              <a:rPr lang="uk-UA" sz="1900" dirty="0" smtClean="0"/>
              <a:t>фізичними  процесами, а саме з магнітними полями, хвилями, які впливають на багато сторін біологічного життя рослин, що піддаються їх </a:t>
            </a:r>
            <a:r>
              <a:rPr lang="uk-UA" sz="1900" dirty="0" err="1" smtClean="0"/>
              <a:t>вливу</a:t>
            </a:r>
            <a:r>
              <a:rPr lang="uk-UA" sz="1900" dirty="0" smtClean="0"/>
              <a:t> – стресу, розвитку, росту тощо .  </a:t>
            </a:r>
            <a:r>
              <a:rPr lang="ru-RU" sz="1900" dirty="0" err="1" smtClean="0"/>
              <a:t>Будь-які</a:t>
            </a:r>
            <a:r>
              <a:rPr lang="ru-RU" sz="1900" dirty="0" smtClean="0"/>
              <a:t> </a:t>
            </a:r>
            <a:r>
              <a:rPr lang="ru-RU" sz="1900" dirty="0" err="1" smtClean="0"/>
              <a:t>зміни</a:t>
            </a:r>
            <a:r>
              <a:rPr lang="ru-RU" sz="1900" dirty="0" smtClean="0"/>
              <a:t> </a:t>
            </a:r>
            <a:r>
              <a:rPr lang="ru-RU" sz="1900" dirty="0" err="1" smtClean="0"/>
              <a:t>геомагнітного</a:t>
            </a:r>
            <a:r>
              <a:rPr lang="ru-RU" sz="1900" dirty="0" smtClean="0"/>
              <a:t> поля </a:t>
            </a:r>
            <a:r>
              <a:rPr lang="ru-RU" sz="1900" dirty="0" err="1" smtClean="0"/>
              <a:t>залишаються</a:t>
            </a:r>
            <a:r>
              <a:rPr lang="ru-RU" sz="1900" dirty="0" smtClean="0"/>
              <a:t>  </a:t>
            </a:r>
            <a:r>
              <a:rPr lang="uk-UA" sz="1900" dirty="0" smtClean="0"/>
              <a:t> неповністю </a:t>
            </a:r>
            <a:r>
              <a:rPr lang="ru-RU" sz="1900" dirty="0" err="1" smtClean="0"/>
              <a:t>поміченими</a:t>
            </a:r>
            <a:r>
              <a:rPr lang="uk-UA" sz="1900" dirty="0" smtClean="0"/>
              <a:t>, тому важливим є звернення уваги на цей процес.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Метою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наслідків впливу стресу на біологічні об’єкти рослинного світу під  дією  магнітного поля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Завдання роботи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 проаналізувати основні фактори , що впливають на стрес рослин;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 провести досліди на виявлення прояву стресу  у рослин;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магнітного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познайомитися з поняттям геотропізму та особливостями росту рослин на Марсі.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дослідження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рослинний світ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Предмет дослідження:</a:t>
            </a:r>
            <a:r>
              <a:rPr lang="uk-UA" sz="2000" dirty="0" smtClean="0"/>
              <a:t> насіння </a:t>
            </a:r>
            <a:r>
              <a:rPr lang="uk-UA" sz="2000" dirty="0" err="1" smtClean="0"/>
              <a:t>овесу</a:t>
            </a:r>
            <a:endParaRPr lang="uk-UA" sz="2000" dirty="0" smtClean="0"/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28604"/>
            <a:ext cx="1785950" cy="571504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Стрес</a:t>
            </a:r>
            <a:endParaRPr lang="uk-UA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786742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Стрес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неспецифічна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сильну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подразник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норму.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Стресом для рослини (і всіх інших живих організмів) є різкі зміна зовнішніх умов –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температури,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іонізації і т.д. У відповідь на це живі істоти реагують спеціальним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інструментом захисту - стресовими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білками.В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процесі еволюції практично не простежується зміни структури цих білків і навіть механізму запуску їх утворення в організмі. Тобто вони одні й ті ж у  грибів, рослин, молюсків, павуків, риб, людини ...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lants-club.ua/assets/images/product_foto/Nymphaea.jpg.pagespeed.ce.JsXvYcY9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2786082" cy="1857387"/>
          </a:xfrm>
          <a:prstGeom prst="rect">
            <a:avLst/>
          </a:prstGeom>
          <a:noFill/>
        </p:spPr>
      </p:pic>
      <p:pic>
        <p:nvPicPr>
          <p:cNvPr id="3076" name="Picture 4" descr="http://oblast.kr.ua/uploads/posts/2011-05/1305467788_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12976"/>
            <a:ext cx="2476483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857916" cy="63266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Основні фактори стресу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046066" cy="4835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найбільш поширених факторів стресу, що діють на живі організми, можна віднести: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1. Температурний режим (відхилення від оптимального — підвищення або зниження температури).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2. Водний режим (дефіцит, засуха, надмірна зволоженість, затоплення).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 Засоленість.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4. Важкі метали.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5. Техногенні фактори (кислотні дощі, смоги, інші токсини).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6. Радіація (ультрафіолетова, гамма-випромінювання, космічна радіація, рентгенівське опромінення, радіонуклідне забруднення).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7. Напруженість магнітного поля.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Мікрогравітація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9. Аноксія. </a:t>
            </a:r>
          </a:p>
          <a:p>
            <a:pPr>
              <a:buNone/>
            </a:pPr>
            <a:endParaRPr lang="uk-UA" sz="1600" dirty="0"/>
          </a:p>
        </p:txBody>
      </p:sp>
      <p:pic>
        <p:nvPicPr>
          <p:cNvPr id="4" name="Picture 8" descr="http://econet.ru/media/147/kindeditor/image/201209/2012091817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229200"/>
            <a:ext cx="1656184" cy="1282355"/>
          </a:xfrm>
          <a:prstGeom prst="rect">
            <a:avLst/>
          </a:prstGeom>
          <a:noFill/>
        </p:spPr>
      </p:pic>
      <p:pic>
        <p:nvPicPr>
          <p:cNvPr id="5" name="Picture 10" descr="http://www3.syngenta.com/country/ru/SiteCollectionImages/crops/potato/phs/20140624-phs-bryansk-orel-lipetsk-062014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645024"/>
            <a:ext cx="1656183" cy="1512168"/>
          </a:xfrm>
          <a:prstGeom prst="rect">
            <a:avLst/>
          </a:prstGeom>
          <a:noFill/>
        </p:spPr>
      </p:pic>
      <p:pic>
        <p:nvPicPr>
          <p:cNvPr id="6" name="Picture 2" descr="http://www.oilexp.ru/wp-content/uploads/2009/01/zasu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653136"/>
            <a:ext cx="2749673" cy="1772816"/>
          </a:xfrm>
          <a:prstGeom prst="rect">
            <a:avLst/>
          </a:prstGeom>
          <a:noFill/>
        </p:spPr>
      </p:pic>
      <p:pic>
        <p:nvPicPr>
          <p:cNvPr id="7" name="Picture 6" descr="http://www.tatarmeteo.ru/assets/images/Novosti/pereuvlazhneni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653136"/>
            <a:ext cx="2828991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2344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магнітного поля на рослин</a:t>
            </a:r>
            <a:endParaRPr lang="uk-UA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08" y="1556792"/>
            <a:ext cx="86868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полюсу.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магнітотропізмом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Геотропізм-здатність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900igr.net/datas/fizika/Magnitne-pole/0003-003-Magnitne-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398065" cy="3298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904" y="332656"/>
            <a:ext cx="6300192" cy="1143000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магнітного поля на проростання зерна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772816"/>
            <a:ext cx="8363272" cy="4229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зерна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Зерно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посаженне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полюса,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посаженне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зародком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Зерно,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посаженне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перпендикулярно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http://900igr.net/datas/fizika/Magnitne-pole/0002-002-Silov-ln-magntnogo-polja.jpg"/>
          <p:cNvPicPr>
            <a:picLocks noChangeAspect="1" noChangeArrowheads="1"/>
          </p:cNvPicPr>
          <p:nvPr/>
        </p:nvPicPr>
        <p:blipFill>
          <a:blip r:embed="rId2" cstate="print"/>
          <a:srcRect b="7343"/>
          <a:stretch>
            <a:fillRect/>
          </a:stretch>
        </p:blipFill>
        <p:spPr bwMode="auto">
          <a:xfrm>
            <a:off x="4143372" y="3500438"/>
            <a:ext cx="4460453" cy="309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618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4900618" cy="632666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Проведення досліду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спостер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ігали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магніта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магніта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проростали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585789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</a:t>
            </a: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5857892"/>
            <a:ext cx="1223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09" y="2852936"/>
            <a:ext cx="3779912" cy="2834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856866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48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2757478" cy="775542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2922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вони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центру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Орієнтуючись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маленький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корінчик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пророслої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насінини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поривається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глиб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стебельце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листячком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 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дістали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негативного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геотропізму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 ось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космосі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борту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станцій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збиті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пантелику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невагомістю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переставали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штучну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силу ваги,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ikavo-znaty.com/upload/images/1430339435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00504"/>
            <a:ext cx="4953338" cy="2704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52" cy="632666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Дослід Університету Флориди, США</a:t>
            </a:r>
            <a:endParaRPr lang="uk-UA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877" y="1132708"/>
            <a:ext cx="7723491" cy="46005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Щоб дізнатись, що відбувається насправді, дослідницька група з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Університету Флориди, США, вирощувала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арабідопсис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3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Arabidopsis</a:t>
            </a:r>
            <a:endParaRPr lang="uk-UA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thaliana)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маленькі білі квіти, популярний об’єкт для дослідження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життєдіяльності рослин – в спеціальній камері на МКС, де кожні 6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годин робилися знімки. У режимі реального часу ці знімки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відправлялися в Космічний центр Кеннеді. На Землі в той же час        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вирощувалися контрольні рослини.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Явище негативного фототропізму в корінні добре документоване, але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його роль в орієнтуванні росту коренів ще на стадії вивчення. Як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виявилось, за присутності спрямованого світла коріння, яке росте в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космосі, проявляє негативний фототропізм досить явно – тобто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нормально росте в напрямку, протилежному росту пагонів. Сам вигляд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коренів залишається характерним для земних рослин. І кожен сорт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рослин,вирощених на орбіті, зберігає свою власну унікальну модель</a:t>
            </a:r>
          </a:p>
          <a:p>
            <a:pPr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Земних перекосів.</a:t>
            </a:r>
          </a:p>
          <a:p>
            <a:endParaRPr lang="uk-UA" dirty="0"/>
          </a:p>
        </p:txBody>
      </p:sp>
      <p:pic>
        <p:nvPicPr>
          <p:cNvPr id="1026" name="Picture 2" descr="http://myfl.ru/files/u2662/20100902155359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812" y="4940907"/>
            <a:ext cx="2887188" cy="191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771</TotalTime>
  <Words>627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Стрес та його вплив на біологічні об’єкти рослинного світу</vt:lpstr>
      <vt:lpstr>Слайд 2</vt:lpstr>
      <vt:lpstr>Стрес</vt:lpstr>
      <vt:lpstr>Основні фактори стресу</vt:lpstr>
      <vt:lpstr>Вплив магнітного поля на рослин</vt:lpstr>
      <vt:lpstr>Вплив магнітного поля на проростання зерна</vt:lpstr>
      <vt:lpstr>Проведення досліду</vt:lpstr>
      <vt:lpstr>Відомості </vt:lpstr>
      <vt:lpstr>Дослід Університету Флориди, США</vt:lpstr>
      <vt:lpstr>Припущення </vt:lpstr>
      <vt:lpstr>Висновок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Стрес та його вплив на біологічні об’єкти рослинного світу</dc:title>
  <dc:creator>Мик</dc:creator>
  <cp:lastModifiedBy>User</cp:lastModifiedBy>
  <cp:revision>62</cp:revision>
  <dcterms:created xsi:type="dcterms:W3CDTF">2016-03-24T18:08:20Z</dcterms:created>
  <dcterms:modified xsi:type="dcterms:W3CDTF">2016-04-13T05:31:50Z</dcterms:modified>
</cp:coreProperties>
</file>