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3" r:id="rId1"/>
  </p:sldMasterIdLst>
  <p:notesMasterIdLst>
    <p:notesMasterId r:id="rId19"/>
  </p:notesMasterIdLst>
  <p:handoutMasterIdLst>
    <p:handoutMasterId r:id="rId20"/>
  </p:handoutMasterIdLst>
  <p:sldIdLst>
    <p:sldId id="256" r:id="rId2"/>
    <p:sldId id="257" r:id="rId3"/>
    <p:sldId id="281" r:id="rId4"/>
    <p:sldId id="258" r:id="rId5"/>
    <p:sldId id="275" r:id="rId6"/>
    <p:sldId id="259" r:id="rId7"/>
    <p:sldId id="282" r:id="rId8"/>
    <p:sldId id="283" r:id="rId9"/>
    <p:sldId id="262" r:id="rId10"/>
    <p:sldId id="265" r:id="rId11"/>
    <p:sldId id="261" r:id="rId12"/>
    <p:sldId id="266" r:id="rId13"/>
    <p:sldId id="278" r:id="rId14"/>
    <p:sldId id="277" r:id="rId15"/>
    <p:sldId id="271" r:id="rId16"/>
    <p:sldId id="270" r:id="rId17"/>
    <p:sldId id="28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астасия Сенченко" initials="АС" lastIdx="1" clrIdx="0">
    <p:extLst>
      <p:ext uri="{19B8F6BF-5375-455C-9EA6-DF929625EA0E}">
        <p15:presenceInfo xmlns:p15="http://schemas.microsoft.com/office/powerpoint/2012/main" xmlns="" userId="ba0faf0860dcfa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89" autoAdjust="0"/>
    <p:restoredTop sz="89946" autoAdjust="0"/>
  </p:normalViewPr>
  <p:slideViewPr>
    <p:cSldViewPr snapToGrid="0">
      <p:cViewPr>
        <p:scale>
          <a:sx n="59" d="100"/>
          <a:sy n="59" d="100"/>
        </p:scale>
        <p:origin x="-1044" y="-2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5468A9-33D0-47BE-A7CC-2DF4452015F9}" type="datetimeFigureOut">
              <a:rPr lang="en-US" smtClean="0"/>
              <a:pPr/>
              <a:t>4/13/2016</a:t>
            </a:fld>
            <a:endParaRPr lang="en-US"/>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F33EA2-EDBB-43E8-83AE-009C873D790D}" type="slidenum">
              <a:rPr lang="en-US" smtClean="0"/>
              <a:pPr/>
              <a:t>‹#›</a:t>
            </a:fld>
            <a:endParaRPr lang="en-US"/>
          </a:p>
        </p:txBody>
      </p:sp>
    </p:spTree>
    <p:extLst>
      <p:ext uri="{BB962C8B-B14F-4D97-AF65-F5344CB8AC3E}">
        <p14:creationId xmlns:p14="http://schemas.microsoft.com/office/powerpoint/2010/main" val="8580209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D58D46-CE6C-4694-AD17-FD058B2EABFA}" type="datetimeFigureOut">
              <a:rPr lang="en-US" smtClean="0"/>
              <a:pPr/>
              <a:t>4/13/2016</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009F2-ECA1-4794-B303-1CCAC8FC0572}" type="slidenum">
              <a:rPr lang="en-US" smtClean="0"/>
              <a:pPr/>
              <a:t>‹#›</a:t>
            </a:fld>
            <a:endParaRPr lang="en-US"/>
          </a:p>
        </p:txBody>
      </p:sp>
    </p:spTree>
    <p:extLst>
      <p:ext uri="{BB962C8B-B14F-4D97-AF65-F5344CB8AC3E}">
        <p14:creationId xmlns:p14="http://schemas.microsoft.com/office/powerpoint/2010/main" val="355174314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3234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Tree>
    <p:extLst>
      <p:ext uri="{BB962C8B-B14F-4D97-AF65-F5344CB8AC3E}">
        <p14:creationId xmlns:p14="http://schemas.microsoft.com/office/powerpoint/2010/main" val="3187566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Tree>
    <p:extLst>
      <p:ext uri="{BB962C8B-B14F-4D97-AF65-F5344CB8AC3E}">
        <p14:creationId xmlns:p14="http://schemas.microsoft.com/office/powerpoint/2010/main" val="2898524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Tree>
    <p:extLst>
      <p:ext uri="{BB962C8B-B14F-4D97-AF65-F5344CB8AC3E}">
        <p14:creationId xmlns:p14="http://schemas.microsoft.com/office/powerpoint/2010/main" val="1899701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8035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Tree>
    <p:extLst>
      <p:ext uri="{BB962C8B-B14F-4D97-AF65-F5344CB8AC3E}">
        <p14:creationId xmlns:p14="http://schemas.microsoft.com/office/powerpoint/2010/main" val="3687954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549668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41B74DF-DD34-4125-AC46-2DB82465906E}" type="datetime1">
              <a:rPr lang="en-US" smtClean="0"/>
              <a:pPr/>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3EAED-C302-4758-AB5E-865E4BC05DF4}" type="slidenum">
              <a:rPr lang="en-US" smtClean="0"/>
              <a:pPr/>
              <a:t>‹#›</a:t>
            </a:fld>
            <a:endParaRPr lang="en-US"/>
          </a:p>
        </p:txBody>
      </p:sp>
    </p:spTree>
    <p:extLst>
      <p:ext uri="{BB962C8B-B14F-4D97-AF65-F5344CB8AC3E}">
        <p14:creationId xmlns:p14="http://schemas.microsoft.com/office/powerpoint/2010/main" val="1031236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78834FC-B82E-47BC-8895-1423AD51F685}" type="datetime1">
              <a:rPr lang="en-US" smtClean="0"/>
              <a:pPr/>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3EAED-C302-4758-AB5E-865E4BC05DF4}" type="slidenum">
              <a:rPr lang="en-US" smtClean="0"/>
              <a:pPr/>
              <a:t>‹#›</a:t>
            </a:fld>
            <a:endParaRPr lang="en-US"/>
          </a:p>
        </p:txBody>
      </p:sp>
    </p:spTree>
    <p:extLst>
      <p:ext uri="{BB962C8B-B14F-4D97-AF65-F5344CB8AC3E}">
        <p14:creationId xmlns:p14="http://schemas.microsoft.com/office/powerpoint/2010/main" val="2769864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81E81E63-5B4D-48F8-AB32-3895714472F3}" type="datetime1">
              <a:rPr lang="en-US" smtClean="0"/>
              <a:pPr/>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3EAED-C302-4758-AB5E-865E4BC05DF4}" type="slidenum">
              <a:rPr lang="en-US" smtClean="0"/>
              <a:pPr/>
              <a:t>‹#›</a:t>
            </a:fld>
            <a:endParaRPr lang="en-US"/>
          </a:p>
        </p:txBody>
      </p:sp>
    </p:spTree>
    <p:extLst>
      <p:ext uri="{BB962C8B-B14F-4D97-AF65-F5344CB8AC3E}">
        <p14:creationId xmlns:p14="http://schemas.microsoft.com/office/powerpoint/2010/main" val="1372317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ABA643DA-1980-4C5D-A6CE-D171949AA294}" type="datetime1">
              <a:rPr lang="en-US" smtClean="0"/>
              <a:pPr/>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3EAED-C302-4758-AB5E-865E4BC05DF4}"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3900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24529A-87F3-4C38-A5AA-A33F60863B4B}" type="datetime1">
              <a:rPr lang="en-US" smtClean="0"/>
              <a:pPr/>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3EAED-C302-4758-AB5E-865E4BC05DF4}" type="slidenum">
              <a:rPr lang="en-US" smtClean="0"/>
              <a:pPr/>
              <a:t>‹#›</a:t>
            </a:fld>
            <a:endParaRPr lang="en-US"/>
          </a:p>
        </p:txBody>
      </p:sp>
    </p:spTree>
    <p:extLst>
      <p:ext uri="{BB962C8B-B14F-4D97-AF65-F5344CB8AC3E}">
        <p14:creationId xmlns:p14="http://schemas.microsoft.com/office/powerpoint/2010/main" val="3431366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36E2559-C6FE-43C4-A00F-5F3FC9F2CB1F}" type="datetime1">
              <a:rPr lang="en-US" smtClean="0"/>
              <a:pPr/>
              <a:t>4/13/2016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3EAED-C302-4758-AB5E-865E4BC05DF4}" type="slidenum">
              <a:rPr lang="en-US" smtClean="0"/>
              <a:pPr/>
              <a:t>‹#›</a:t>
            </a:fld>
            <a:endParaRPr lang="en-US"/>
          </a:p>
        </p:txBody>
      </p:sp>
    </p:spTree>
    <p:extLst>
      <p:ext uri="{BB962C8B-B14F-4D97-AF65-F5344CB8AC3E}">
        <p14:creationId xmlns:p14="http://schemas.microsoft.com/office/powerpoint/2010/main" val="3249879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847F94E-6BD2-49CD-8AFA-B04CF4A84EF9}" type="datetime1">
              <a:rPr lang="en-US" smtClean="0"/>
              <a:pPr/>
              <a:t>4/13/2016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3EAED-C302-4758-AB5E-865E4BC05DF4}" type="slidenum">
              <a:rPr lang="en-US" smtClean="0"/>
              <a:pPr/>
              <a:t>‹#›</a:t>
            </a:fld>
            <a:endParaRPr lang="en-US"/>
          </a:p>
        </p:txBody>
      </p:sp>
    </p:spTree>
    <p:extLst>
      <p:ext uri="{BB962C8B-B14F-4D97-AF65-F5344CB8AC3E}">
        <p14:creationId xmlns:p14="http://schemas.microsoft.com/office/powerpoint/2010/main" val="650320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993E319-C327-402A-83BB-4235FA2F09C0}" type="datetime1">
              <a:rPr lang="en-US" smtClean="0"/>
              <a:pPr/>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3EAED-C302-4758-AB5E-865E4BC05DF4}" type="slidenum">
              <a:rPr lang="en-US" smtClean="0"/>
              <a:pPr/>
              <a:t>‹#›</a:t>
            </a:fld>
            <a:endParaRPr lang="en-US"/>
          </a:p>
        </p:txBody>
      </p:sp>
    </p:spTree>
    <p:extLst>
      <p:ext uri="{BB962C8B-B14F-4D97-AF65-F5344CB8AC3E}">
        <p14:creationId xmlns:p14="http://schemas.microsoft.com/office/powerpoint/2010/main" val="1506599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8A3F045-B87B-4316-B3D8-C92C27A429DF}" type="datetime1">
              <a:rPr lang="en-US" smtClean="0"/>
              <a:pPr/>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3EAED-C302-4758-AB5E-865E4BC05DF4}" type="slidenum">
              <a:rPr lang="en-US" smtClean="0"/>
              <a:pPr/>
              <a:t>‹#›</a:t>
            </a:fld>
            <a:endParaRPr lang="en-US"/>
          </a:p>
        </p:txBody>
      </p:sp>
    </p:spTree>
    <p:extLst>
      <p:ext uri="{BB962C8B-B14F-4D97-AF65-F5344CB8AC3E}">
        <p14:creationId xmlns:p14="http://schemas.microsoft.com/office/powerpoint/2010/main" val="1837204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419FCC5A-ECA9-45CC-A8BE-C4AFBBB692A1}" type="datetime1">
              <a:rPr lang="en-US" smtClean="0"/>
              <a:pPr/>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3EAED-C302-4758-AB5E-865E4BC05DF4}" type="slidenum">
              <a:rPr lang="en-US" smtClean="0"/>
              <a:pPr/>
              <a:t>‹#›</a:t>
            </a:fld>
            <a:endParaRPr lang="en-US"/>
          </a:p>
        </p:txBody>
      </p:sp>
    </p:spTree>
    <p:extLst>
      <p:ext uri="{BB962C8B-B14F-4D97-AF65-F5344CB8AC3E}">
        <p14:creationId xmlns:p14="http://schemas.microsoft.com/office/powerpoint/2010/main" val="2571585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AC55823-B120-4567-A5EA-0988BA668887}" type="datetime1">
              <a:rPr lang="en-US" smtClean="0"/>
              <a:pPr/>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3EAED-C302-4758-AB5E-865E4BC05DF4}" type="slidenum">
              <a:rPr lang="en-US" smtClean="0"/>
              <a:pPr/>
              <a:t>‹#›</a:t>
            </a:fld>
            <a:endParaRPr lang="en-US"/>
          </a:p>
        </p:txBody>
      </p:sp>
    </p:spTree>
    <p:extLst>
      <p:ext uri="{BB962C8B-B14F-4D97-AF65-F5344CB8AC3E}">
        <p14:creationId xmlns:p14="http://schemas.microsoft.com/office/powerpoint/2010/main" val="266647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6EEC8E0-B41C-4DA6-A527-D7FE37488505}" type="datetime1">
              <a:rPr lang="en-US" smtClean="0"/>
              <a:pPr/>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3EAED-C302-4758-AB5E-865E4BC05DF4}" type="slidenum">
              <a:rPr lang="en-US" smtClean="0"/>
              <a:pPr/>
              <a:t>‹#›</a:t>
            </a:fld>
            <a:endParaRPr lang="en-US"/>
          </a:p>
        </p:txBody>
      </p:sp>
    </p:spTree>
    <p:extLst>
      <p:ext uri="{BB962C8B-B14F-4D97-AF65-F5344CB8AC3E}">
        <p14:creationId xmlns:p14="http://schemas.microsoft.com/office/powerpoint/2010/main" val="3410711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0F6169E-468D-4D55-BDEC-1B45E6D3F29D}" type="datetime1">
              <a:rPr lang="en-US" smtClean="0"/>
              <a:pPr/>
              <a:t>4/13/2016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C3EAED-C302-4758-AB5E-865E4BC05DF4}" type="slidenum">
              <a:rPr lang="en-US" smtClean="0"/>
              <a:pPr/>
              <a:t>‹#›</a:t>
            </a:fld>
            <a:endParaRPr lang="en-US"/>
          </a:p>
        </p:txBody>
      </p:sp>
    </p:spTree>
    <p:extLst>
      <p:ext uri="{BB962C8B-B14F-4D97-AF65-F5344CB8AC3E}">
        <p14:creationId xmlns:p14="http://schemas.microsoft.com/office/powerpoint/2010/main" val="2070502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B7128083-5523-4AED-990F-8A8B5116D055}" type="datetime1">
              <a:rPr lang="en-US" smtClean="0"/>
              <a:pPr/>
              <a:t>4/13/2016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4C3EAED-C302-4758-AB5E-865E4BC05DF4}" type="slidenum">
              <a:rPr lang="en-US" smtClean="0"/>
              <a:pPr/>
              <a:t>‹#›</a:t>
            </a:fld>
            <a:endParaRPr lang="en-US"/>
          </a:p>
        </p:txBody>
      </p:sp>
    </p:spTree>
    <p:extLst>
      <p:ext uri="{BB962C8B-B14F-4D97-AF65-F5344CB8AC3E}">
        <p14:creationId xmlns:p14="http://schemas.microsoft.com/office/powerpoint/2010/main" val="4277500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2946971-76E9-4CCC-B790-2BED3D9AE222}" type="datetime1">
              <a:rPr lang="en-US" smtClean="0"/>
              <a:pPr/>
              <a:t>4/13/2016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4C3EAED-C302-4758-AB5E-865E4BC05DF4}" type="slidenum">
              <a:rPr lang="en-US" smtClean="0"/>
              <a:pPr/>
              <a:t>‹#›</a:t>
            </a:fld>
            <a:endParaRPr lang="en-US"/>
          </a:p>
        </p:txBody>
      </p:sp>
    </p:spTree>
    <p:extLst>
      <p:ext uri="{BB962C8B-B14F-4D97-AF65-F5344CB8AC3E}">
        <p14:creationId xmlns:p14="http://schemas.microsoft.com/office/powerpoint/2010/main" val="1931645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776F054D-834E-4ACC-BBA1-1B4873BFDDE9}" type="datetime1">
              <a:rPr lang="en-US" smtClean="0"/>
              <a:pPr/>
              <a:t>4/13/2016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4C3EAED-C302-4758-AB5E-865E4BC05DF4}" type="slidenum">
              <a:rPr lang="en-US" smtClean="0"/>
              <a:pPr/>
              <a:t>‹#›</a:t>
            </a:fld>
            <a:endParaRPr lang="en-US"/>
          </a:p>
        </p:txBody>
      </p:sp>
    </p:spTree>
    <p:extLst>
      <p:ext uri="{BB962C8B-B14F-4D97-AF65-F5344CB8AC3E}">
        <p14:creationId xmlns:p14="http://schemas.microsoft.com/office/powerpoint/2010/main" val="3200215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3D7BD6E-C789-4EB2-B026-D2CA3DCDF434}" type="datetime1">
              <a:rPr lang="en-US" smtClean="0"/>
              <a:pPr/>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3EAED-C302-4758-AB5E-865E4BC05DF4}" type="slidenum">
              <a:rPr lang="en-US" smtClean="0"/>
              <a:pPr/>
              <a:t>‹#›</a:t>
            </a:fld>
            <a:endParaRPr lang="en-US"/>
          </a:p>
        </p:txBody>
      </p:sp>
    </p:spTree>
    <p:extLst>
      <p:ext uri="{BB962C8B-B14F-4D97-AF65-F5344CB8AC3E}">
        <p14:creationId xmlns:p14="http://schemas.microsoft.com/office/powerpoint/2010/main" val="419906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5B02DF8-E4DA-442C-8543-24C39F8B6E96}" type="datetime1">
              <a:rPr lang="en-US" smtClean="0"/>
              <a:pPr/>
              <a:t>4/13/2016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4C3EAED-C302-4758-AB5E-865E4BC05DF4}" type="slidenum">
              <a:rPr lang="en-US" smtClean="0"/>
              <a:pPr/>
              <a:t>‹#›</a:t>
            </a:fld>
            <a:endParaRPr lang="en-US"/>
          </a:p>
        </p:txBody>
      </p:sp>
    </p:spTree>
    <p:extLst>
      <p:ext uri="{BB962C8B-B14F-4D97-AF65-F5344CB8AC3E}">
        <p14:creationId xmlns:p14="http://schemas.microsoft.com/office/powerpoint/2010/main" val="3130009121"/>
      </p:ext>
    </p:extLst>
  </p:cSld>
  <p:clrMap bg1="dk1" tx1="lt1" bg2="dk2" tx2="lt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056" r:id="rId13"/>
    <p:sldLayoutId id="2147484057" r:id="rId14"/>
    <p:sldLayoutId id="2147484058" r:id="rId15"/>
    <p:sldLayoutId id="2147484059" r:id="rId16"/>
    <p:sldLayoutId id="2147484060" r:id="rId17"/>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01770" y="129902"/>
            <a:ext cx="8601892" cy="1851298"/>
          </a:xfrm>
        </p:spPr>
        <p:txBody>
          <a:bodyPr>
            <a:noAutofit/>
          </a:bodyPr>
          <a:lstStyle/>
          <a:p>
            <a:pPr algn="ctr"/>
            <a:r>
              <a:rPr lang="uk-UA" sz="6000" dirty="0" smtClean="0">
                <a:latin typeface="Times New Roman" panose="02020603050405020304" pitchFamily="18" charset="0"/>
                <a:cs typeface="Times New Roman" panose="02020603050405020304" pitchFamily="18" charset="0"/>
              </a:rPr>
              <a:t>Геноцид </a:t>
            </a:r>
            <a:br>
              <a:rPr lang="uk-UA" sz="6000" dirty="0" smtClean="0">
                <a:latin typeface="Times New Roman" panose="02020603050405020304" pitchFamily="18" charset="0"/>
                <a:cs typeface="Times New Roman" panose="02020603050405020304" pitchFamily="18" charset="0"/>
              </a:rPr>
            </a:br>
            <a:r>
              <a:rPr lang="uk-UA" sz="6000" dirty="0" smtClean="0">
                <a:latin typeface="Times New Roman" panose="02020603050405020304" pitchFamily="18" charset="0"/>
                <a:cs typeface="Times New Roman" panose="02020603050405020304" pitchFamily="18" charset="0"/>
              </a:rPr>
              <a:t>як феномен ХХ століття</a:t>
            </a:r>
            <a:endParaRPr lang="en-US" sz="60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6160113" y="3002280"/>
            <a:ext cx="5729015" cy="3670739"/>
          </a:xfrm>
        </p:spPr>
        <p:txBody>
          <a:bodyPr>
            <a:noAutofit/>
          </a:bodyPr>
          <a:lstStyle/>
          <a:p>
            <a:r>
              <a:rPr lang="uk-UA" sz="1600" b="1" dirty="0" smtClean="0">
                <a:latin typeface="Times New Roman" panose="02020603050405020304" pitchFamily="18" charset="0"/>
                <a:cs typeface="Times New Roman" panose="02020603050405020304" pitchFamily="18" charset="0"/>
              </a:rPr>
              <a:t>Проект </a:t>
            </a:r>
            <a:r>
              <a:rPr lang="uk-UA" sz="1600" b="1" dirty="0" smtClean="0">
                <a:latin typeface="Times New Roman" panose="02020603050405020304" pitchFamily="18" charset="0"/>
                <a:cs typeface="Times New Roman" panose="02020603050405020304" pitchFamily="18" charset="0"/>
              </a:rPr>
              <a:t>виконала</a:t>
            </a:r>
            <a:r>
              <a:rPr lang="ru-RU" sz="1600" b="1" dirty="0">
                <a:latin typeface="Times New Roman" panose="02020603050405020304" pitchFamily="18" charset="0"/>
                <a:cs typeface="Times New Roman" panose="02020603050405020304" pitchFamily="18" charset="0"/>
              </a:rPr>
              <a:t>:</a:t>
            </a:r>
            <a:r>
              <a:rPr lang="uk-UA" sz="1600" b="1" dirty="0" smtClean="0">
                <a:latin typeface="Times New Roman" panose="02020603050405020304" pitchFamily="18" charset="0"/>
                <a:cs typeface="Times New Roman" panose="02020603050405020304" pitchFamily="18" charset="0"/>
              </a:rPr>
              <a:t> </a:t>
            </a:r>
            <a:r>
              <a:rPr lang="uk-UA" sz="1600" b="1" dirty="0" smtClean="0">
                <a:latin typeface="Times New Roman" panose="02020603050405020304" pitchFamily="18" charset="0"/>
                <a:cs typeface="Times New Roman" panose="02020603050405020304" pitchFamily="18" charset="0"/>
              </a:rPr>
              <a:t/>
            </a:r>
            <a:br>
              <a:rPr lang="uk-UA" sz="1600" b="1" dirty="0" smtClean="0">
                <a:latin typeface="Times New Roman" panose="02020603050405020304" pitchFamily="18" charset="0"/>
                <a:cs typeface="Times New Roman" panose="02020603050405020304" pitchFamily="18" charset="0"/>
              </a:rPr>
            </a:br>
            <a:r>
              <a:rPr lang="uk-UA" sz="1600" b="1" dirty="0" smtClean="0">
                <a:latin typeface="Times New Roman" panose="02020603050405020304" pitchFamily="18" charset="0"/>
                <a:cs typeface="Times New Roman" panose="02020603050405020304" pitchFamily="18" charset="0"/>
              </a:rPr>
              <a:t>учениця </a:t>
            </a:r>
            <a:r>
              <a:rPr lang="uk-UA" sz="1600" b="1" dirty="0" err="1" smtClean="0">
                <a:latin typeface="Times New Roman" panose="02020603050405020304" pitchFamily="18" charset="0"/>
                <a:cs typeface="Times New Roman" panose="02020603050405020304" pitchFamily="18" charset="0"/>
              </a:rPr>
              <a:t>Лінькова</a:t>
            </a:r>
            <a:r>
              <a:rPr lang="uk-UA" sz="1600" b="1" dirty="0" smtClean="0">
                <a:latin typeface="Times New Roman" panose="02020603050405020304" pitchFamily="18" charset="0"/>
                <a:cs typeface="Times New Roman" panose="02020603050405020304" pitchFamily="18" charset="0"/>
              </a:rPr>
              <a:t> Ганна </a:t>
            </a:r>
            <a:r>
              <a:rPr lang="uk-UA" sz="1600" b="1" dirty="0" err="1" smtClean="0">
                <a:latin typeface="Times New Roman" panose="02020603050405020304" pitchFamily="18" charset="0"/>
                <a:cs typeface="Times New Roman" panose="02020603050405020304" pitchFamily="18" charset="0"/>
              </a:rPr>
              <a:t>анатоліївна</a:t>
            </a:r>
            <a:r>
              <a:rPr lang="uk-UA" sz="1600" b="1" dirty="0" smtClean="0">
                <a:latin typeface="Times New Roman" panose="02020603050405020304" pitchFamily="18" charset="0"/>
                <a:cs typeface="Times New Roman" panose="02020603050405020304" pitchFamily="18" charset="0"/>
              </a:rPr>
              <a:t/>
            </a:r>
            <a:br>
              <a:rPr lang="uk-UA" sz="1600" b="1" dirty="0" smtClean="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7</a:t>
            </a:r>
            <a:r>
              <a:rPr lang="uk-UA" sz="1600" b="1" dirty="0" smtClean="0">
                <a:latin typeface="Times New Roman" panose="02020603050405020304" pitchFamily="18" charset="0"/>
                <a:cs typeface="Times New Roman" panose="02020603050405020304" pitchFamily="18" charset="0"/>
              </a:rPr>
              <a:t>-Г клас, Навчально-виховний комплекс №16, м. Мелітополь</a:t>
            </a:r>
            <a:br>
              <a:rPr lang="uk-UA" sz="1600" b="1" dirty="0" smtClean="0">
                <a:latin typeface="Times New Roman" panose="02020603050405020304" pitchFamily="18" charset="0"/>
                <a:cs typeface="Times New Roman" panose="02020603050405020304" pitchFamily="18" charset="0"/>
              </a:rPr>
            </a:br>
            <a:r>
              <a:rPr lang="uk-UA" sz="1600" b="1" dirty="0" err="1" smtClean="0">
                <a:latin typeface="Times New Roman" panose="02020603050405020304" pitchFamily="18" charset="0"/>
                <a:cs typeface="Times New Roman" panose="02020603050405020304" pitchFamily="18" charset="0"/>
              </a:rPr>
              <a:t>вул.Сопіна</a:t>
            </a:r>
            <a:r>
              <a:rPr lang="uk-UA" sz="1600" b="1" dirty="0" smtClean="0">
                <a:latin typeface="Times New Roman" panose="02020603050405020304" pitchFamily="18" charset="0"/>
                <a:cs typeface="Times New Roman" panose="02020603050405020304" pitchFamily="18" charset="0"/>
              </a:rPr>
              <a:t>, 200</a:t>
            </a:r>
            <a:br>
              <a:rPr lang="uk-UA" sz="1600" b="1" dirty="0" smtClean="0">
                <a:latin typeface="Times New Roman" panose="02020603050405020304" pitchFamily="18" charset="0"/>
                <a:cs typeface="Times New Roman" panose="02020603050405020304" pitchFamily="18" charset="0"/>
              </a:rPr>
            </a:br>
            <a:r>
              <a:rPr lang="en-US" sz="1600" b="1" dirty="0" smtClean="0">
                <a:latin typeface="Times New Roman" panose="02020603050405020304" pitchFamily="18" charset="0"/>
                <a:cs typeface="Times New Roman" panose="02020603050405020304" pitchFamily="18" charset="0"/>
              </a:rPr>
              <a:t>e-mail:</a:t>
            </a:r>
            <a:r>
              <a:rPr lang="uk-UA" sz="1600" b="1" dirty="0" smtClean="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nvk16_mel@ukr.net</a:t>
            </a:r>
            <a:br>
              <a:rPr lang="en-US" sz="1600" b="1" dirty="0" smtClean="0">
                <a:latin typeface="Times New Roman" panose="02020603050405020304" pitchFamily="18" charset="0"/>
                <a:cs typeface="Times New Roman" panose="02020603050405020304" pitchFamily="18" charset="0"/>
              </a:rPr>
            </a:br>
            <a:r>
              <a:rPr lang="uk-UA" sz="1600" b="1" dirty="0" smtClean="0">
                <a:latin typeface="Times New Roman" panose="02020603050405020304" pitchFamily="18" charset="0"/>
                <a:cs typeface="Times New Roman" panose="02020603050405020304" pitchFamily="18" charset="0"/>
              </a:rPr>
              <a:t>телефон: </a:t>
            </a:r>
            <a:r>
              <a:rPr lang="en-US" sz="1600" b="1" dirty="0" smtClean="0">
                <a:latin typeface="Times New Roman" panose="02020603050405020304" pitchFamily="18" charset="0"/>
                <a:cs typeface="Times New Roman" panose="02020603050405020304" pitchFamily="18" charset="0"/>
              </a:rPr>
              <a:t>0963489901</a:t>
            </a:r>
            <a:r>
              <a:rPr lang="uk-UA" sz="1600" b="1" dirty="0" smtClean="0">
                <a:latin typeface="Times New Roman" panose="02020603050405020304" pitchFamily="18" charset="0"/>
                <a:cs typeface="Times New Roman" panose="02020603050405020304" pitchFamily="18" charset="0"/>
              </a:rPr>
              <a:t/>
            </a:r>
            <a:br>
              <a:rPr lang="uk-UA" sz="1600" b="1" dirty="0" smtClean="0">
                <a:latin typeface="Times New Roman" panose="02020603050405020304" pitchFamily="18" charset="0"/>
                <a:cs typeface="Times New Roman" panose="02020603050405020304" pitchFamily="18" charset="0"/>
              </a:rPr>
            </a:br>
            <a:r>
              <a:rPr lang="uk-UA" sz="1600" b="1" dirty="0" smtClean="0">
                <a:latin typeface="Times New Roman" panose="02020603050405020304" pitchFamily="18" charset="0"/>
                <a:cs typeface="Times New Roman" panose="02020603050405020304" pitchFamily="18" charset="0"/>
              </a:rPr>
              <a:t/>
            </a:r>
            <a:br>
              <a:rPr lang="uk-UA" sz="1600" b="1" dirty="0" smtClean="0">
                <a:latin typeface="Times New Roman" panose="02020603050405020304" pitchFamily="18" charset="0"/>
                <a:cs typeface="Times New Roman" panose="02020603050405020304" pitchFamily="18" charset="0"/>
              </a:rPr>
            </a:br>
            <a:r>
              <a:rPr lang="uk-UA" sz="1600" b="1" dirty="0" smtClean="0">
                <a:latin typeface="Times New Roman" panose="02020603050405020304" pitchFamily="18" charset="0"/>
                <a:cs typeface="Times New Roman" panose="02020603050405020304" pitchFamily="18" charset="0"/>
              </a:rPr>
              <a:t>науковий керівник:</a:t>
            </a:r>
            <a:br>
              <a:rPr lang="uk-UA" sz="1600" b="1" dirty="0" smtClean="0">
                <a:latin typeface="Times New Roman" panose="02020603050405020304" pitchFamily="18" charset="0"/>
                <a:cs typeface="Times New Roman" panose="02020603050405020304" pitchFamily="18" charset="0"/>
              </a:rPr>
            </a:br>
            <a:r>
              <a:rPr lang="uk-UA" sz="1600" b="1" dirty="0" err="1" smtClean="0">
                <a:latin typeface="Times New Roman" panose="02020603050405020304" pitchFamily="18" charset="0"/>
                <a:cs typeface="Times New Roman" panose="02020603050405020304" pitchFamily="18" charset="0"/>
              </a:rPr>
              <a:t>Джанова</a:t>
            </a:r>
            <a:r>
              <a:rPr lang="uk-UA" sz="1600" b="1" dirty="0" smtClean="0">
                <a:latin typeface="Times New Roman" panose="02020603050405020304" pitchFamily="18" charset="0"/>
                <a:cs typeface="Times New Roman" panose="02020603050405020304" pitchFamily="18" charset="0"/>
              </a:rPr>
              <a:t> </a:t>
            </a:r>
            <a:r>
              <a:rPr lang="uk-UA" sz="1600" b="1" dirty="0" err="1" smtClean="0">
                <a:latin typeface="Times New Roman" panose="02020603050405020304" pitchFamily="18" charset="0"/>
                <a:cs typeface="Times New Roman" panose="02020603050405020304" pitchFamily="18" charset="0"/>
              </a:rPr>
              <a:t>наталія</a:t>
            </a:r>
            <a:r>
              <a:rPr lang="uk-UA" sz="1600" b="1" dirty="0" smtClean="0">
                <a:latin typeface="Times New Roman" panose="02020603050405020304" pitchFamily="18" charset="0"/>
                <a:cs typeface="Times New Roman" panose="02020603050405020304" pitchFamily="18" charset="0"/>
              </a:rPr>
              <a:t> </a:t>
            </a:r>
            <a:r>
              <a:rPr lang="uk-UA" sz="1600" b="1" dirty="0" err="1" smtClean="0">
                <a:latin typeface="Times New Roman" panose="02020603050405020304" pitchFamily="18" charset="0"/>
                <a:cs typeface="Times New Roman" panose="02020603050405020304" pitchFamily="18" charset="0"/>
              </a:rPr>
              <a:t>олександрівна</a:t>
            </a:r>
            <a:r>
              <a:rPr lang="uk-UA" sz="1600" b="1" dirty="0" smtClean="0">
                <a:latin typeface="Times New Roman" panose="02020603050405020304" pitchFamily="18" charset="0"/>
                <a:cs typeface="Times New Roman" panose="02020603050405020304" pitchFamily="18" charset="0"/>
              </a:rPr>
              <a:t/>
            </a:r>
            <a:br>
              <a:rPr lang="uk-UA" sz="1600" b="1" dirty="0" smtClean="0">
                <a:latin typeface="Times New Roman" panose="02020603050405020304" pitchFamily="18" charset="0"/>
                <a:cs typeface="Times New Roman" panose="02020603050405020304" pitchFamily="18" charset="0"/>
              </a:rPr>
            </a:br>
            <a:r>
              <a:rPr lang="uk-UA" sz="1600" b="1" dirty="0" smtClean="0">
                <a:latin typeface="Times New Roman" panose="02020603050405020304" pitchFamily="18" charset="0"/>
                <a:cs typeface="Times New Roman" panose="02020603050405020304" pitchFamily="18" charset="0"/>
              </a:rPr>
              <a:t>вчитель вищої категорії, старший вчитель,</a:t>
            </a:r>
            <a:br>
              <a:rPr lang="uk-UA" sz="1600" b="1" dirty="0" smtClean="0">
                <a:latin typeface="Times New Roman" panose="02020603050405020304" pitchFamily="18" charset="0"/>
                <a:cs typeface="Times New Roman" panose="02020603050405020304" pitchFamily="18" charset="0"/>
              </a:rPr>
            </a:br>
            <a:r>
              <a:rPr lang="uk-UA" sz="1600" b="1" dirty="0" err="1" smtClean="0">
                <a:latin typeface="Times New Roman" panose="02020603050405020304" pitchFamily="18" charset="0"/>
                <a:cs typeface="Times New Roman" panose="02020603050405020304" pitchFamily="18" charset="0"/>
              </a:rPr>
              <a:t>вчитель</a:t>
            </a:r>
            <a:r>
              <a:rPr lang="uk-UA" sz="1600" b="1" dirty="0" smtClean="0">
                <a:latin typeface="Times New Roman" panose="02020603050405020304" pitchFamily="18" charset="0"/>
                <a:cs typeface="Times New Roman" panose="02020603050405020304" pitchFamily="18" charset="0"/>
              </a:rPr>
              <a:t> історії НВК № 16</a:t>
            </a:r>
            <a:br>
              <a:rPr lang="uk-UA" sz="1600" b="1" dirty="0" smtClean="0">
                <a:latin typeface="Times New Roman" panose="02020603050405020304" pitchFamily="18" charset="0"/>
                <a:cs typeface="Times New Roman" panose="02020603050405020304" pitchFamily="18" charset="0"/>
              </a:rPr>
            </a:br>
            <a:r>
              <a:rPr lang="uk-UA" sz="1600" b="1" dirty="0" err="1" smtClean="0">
                <a:latin typeface="Times New Roman" panose="02020603050405020304" pitchFamily="18" charset="0"/>
                <a:cs typeface="Times New Roman" panose="02020603050405020304" pitchFamily="18" charset="0"/>
              </a:rPr>
              <a:t>м.Мелітополь</a:t>
            </a:r>
            <a:r>
              <a:rPr lang="uk-UA" sz="1600" b="1" dirty="0" smtClean="0">
                <a:latin typeface="Times New Roman" panose="02020603050405020304" pitchFamily="18" charset="0"/>
                <a:cs typeface="Times New Roman" panose="02020603050405020304" pitchFamily="18" charset="0"/>
              </a:rPr>
              <a:t>, вул. </a:t>
            </a:r>
            <a:r>
              <a:rPr lang="uk-UA" sz="1600" b="1" dirty="0" err="1" smtClean="0">
                <a:latin typeface="Times New Roman" panose="02020603050405020304" pitchFamily="18" charset="0"/>
                <a:cs typeface="Times New Roman" panose="02020603050405020304" pitchFamily="18" charset="0"/>
              </a:rPr>
              <a:t>сопіна</a:t>
            </a:r>
            <a:r>
              <a:rPr lang="uk-UA" sz="1600" b="1" dirty="0" smtClean="0">
                <a:latin typeface="Times New Roman" panose="02020603050405020304" pitchFamily="18" charset="0"/>
                <a:cs typeface="Times New Roman" panose="02020603050405020304" pitchFamily="18" charset="0"/>
              </a:rPr>
              <a:t>, 200</a:t>
            </a:r>
            <a:br>
              <a:rPr lang="uk-UA" sz="1600" b="1" dirty="0" smtClean="0">
                <a:latin typeface="Times New Roman" panose="02020603050405020304" pitchFamily="18" charset="0"/>
                <a:cs typeface="Times New Roman" panose="02020603050405020304" pitchFamily="18" charset="0"/>
              </a:rPr>
            </a:br>
            <a:r>
              <a:rPr lang="uk-UA" sz="1600" b="1" dirty="0" smtClean="0">
                <a:latin typeface="Times New Roman" panose="02020603050405020304" pitchFamily="18" charset="0"/>
                <a:cs typeface="Times New Roman" panose="02020603050405020304" pitchFamily="18" charset="0"/>
              </a:rPr>
              <a:t>телефон: 0972377650</a:t>
            </a:r>
          </a:p>
        </p:txBody>
      </p:sp>
      <p:pic>
        <p:nvPicPr>
          <p:cNvPr id="1026" name="Picture 2" descr="https://pp.vk.me/c630822/v630822612/24271/QKd6-R1Ir_4.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957136" y="2101516"/>
            <a:ext cx="3400927" cy="459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78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400412"/>
            <a:ext cx="5149515" cy="954107"/>
          </a:xfrm>
          <a:prstGeom prst="rect">
            <a:avLst/>
          </a:prstGeom>
          <a:noFill/>
        </p:spPr>
        <p:txBody>
          <a:bodyPr wrap="square" rtlCol="0">
            <a:spAutoFit/>
          </a:bodyPr>
          <a:lstStyle/>
          <a:p>
            <a:pPr algn="ctr"/>
            <a:r>
              <a:rPr lang="uk-UA"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НАЙБІЛЬШІ ГЕТТО </a:t>
            </a:r>
            <a:br>
              <a:rPr lang="uk-UA"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ХХ СТ.</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Объект 1"/>
          <p:cNvSpPr>
            <a:spLocks noGrp="1"/>
          </p:cNvSpPr>
          <p:nvPr>
            <p:ph sz="quarter" idx="4294967295"/>
          </p:nvPr>
        </p:nvSpPr>
        <p:spPr>
          <a:xfrm>
            <a:off x="4475747" y="368968"/>
            <a:ext cx="7186863" cy="3609475"/>
          </a:xfrm>
          <a:prstGeom prst="rect">
            <a:avLst/>
          </a:prstGeom>
        </p:spPr>
        <p:txBody>
          <a:bodyPr>
            <a:normAutofit fontScale="92500" lnSpcReduction="10000"/>
          </a:bodyPr>
          <a:lstStyle/>
          <a:p>
            <a:pPr algn="just"/>
            <a:r>
              <a:rPr lang="ru-RU" sz="3000" dirty="0" smtClean="0">
                <a:latin typeface="Times New Roman" pitchFamily="18" charset="0"/>
                <a:cs typeface="Times New Roman" pitchFamily="18" charset="0"/>
              </a:rPr>
              <a:t>З 19 </a:t>
            </a:r>
            <a:r>
              <a:rPr lang="ru-RU" sz="3000" dirty="0" err="1">
                <a:latin typeface="Times New Roman" pitchFamily="18" charset="0"/>
                <a:cs typeface="Times New Roman" pitchFamily="18" charset="0"/>
              </a:rPr>
              <a:t>квітня</a:t>
            </a:r>
            <a:r>
              <a:rPr lang="ru-RU" sz="3000" dirty="0">
                <a:latin typeface="Times New Roman" pitchFamily="18" charset="0"/>
                <a:cs typeface="Times New Roman" pitchFamily="18" charset="0"/>
              </a:rPr>
              <a:t> по 16 </a:t>
            </a:r>
            <a:r>
              <a:rPr lang="ru-RU" sz="3000" dirty="0" err="1">
                <a:latin typeface="Times New Roman" pitchFamily="18" charset="0"/>
                <a:cs typeface="Times New Roman" pitchFamily="18" charset="0"/>
              </a:rPr>
              <a:t>травня</a:t>
            </a:r>
            <a:r>
              <a:rPr lang="ru-RU" sz="3000" dirty="0">
                <a:latin typeface="Times New Roman" pitchFamily="18" charset="0"/>
                <a:cs typeface="Times New Roman" pitchFamily="18" charset="0"/>
              </a:rPr>
              <a:t> 1943 року у </a:t>
            </a:r>
            <a:r>
              <a:rPr lang="ru-RU" sz="3000" dirty="0" err="1">
                <a:latin typeface="Times New Roman" pitchFamily="18" charset="0"/>
                <a:cs typeface="Times New Roman" pitchFamily="18" charset="0"/>
              </a:rPr>
              <a:t>Варшавському</a:t>
            </a:r>
            <a:r>
              <a:rPr lang="ru-RU" sz="3000" dirty="0">
                <a:latin typeface="Times New Roman" pitchFamily="18" charset="0"/>
                <a:cs typeface="Times New Roman" pitchFamily="18" charset="0"/>
              </a:rPr>
              <a:t> гетто </a:t>
            </a:r>
            <a:r>
              <a:rPr lang="ru-RU" sz="3000" dirty="0" err="1">
                <a:latin typeface="Times New Roman" pitchFamily="18" charset="0"/>
                <a:cs typeface="Times New Roman" pitchFamily="18" charset="0"/>
              </a:rPr>
              <a:t>відбулося</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збройне</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повстання</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Під</a:t>
            </a:r>
            <a:r>
              <a:rPr lang="ru-RU" sz="3000" dirty="0">
                <a:latin typeface="Times New Roman" pitchFamily="18" charset="0"/>
                <a:cs typeface="Times New Roman" pitchFamily="18" charset="0"/>
              </a:rPr>
              <a:t> час </a:t>
            </a:r>
            <a:r>
              <a:rPr lang="ru-RU" sz="3000" dirty="0" err="1">
                <a:latin typeface="Times New Roman" pitchFamily="18" charset="0"/>
                <a:cs typeface="Times New Roman" pitchFamily="18" charset="0"/>
              </a:rPr>
              <a:t>повстання</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було</a:t>
            </a:r>
            <a:r>
              <a:rPr lang="ru-RU" sz="3000" dirty="0">
                <a:latin typeface="Times New Roman" pitchFamily="18" charset="0"/>
                <a:cs typeface="Times New Roman" pitchFamily="18" charset="0"/>
              </a:rPr>
              <a:t> вбито </a:t>
            </a:r>
            <a:r>
              <a:rPr lang="ru-RU" sz="3000" dirty="0" err="1">
                <a:latin typeface="Times New Roman" pitchFamily="18" charset="0"/>
                <a:cs typeface="Times New Roman" pitchFamily="18" charset="0"/>
              </a:rPr>
              <a:t>близько</a:t>
            </a:r>
            <a:r>
              <a:rPr lang="ru-RU" sz="3000" dirty="0">
                <a:latin typeface="Times New Roman" pitchFamily="18" charset="0"/>
                <a:cs typeface="Times New Roman" pitchFamily="18" charset="0"/>
              </a:rPr>
              <a:t> 7000 </a:t>
            </a:r>
            <a:r>
              <a:rPr lang="ru-RU" sz="3000" dirty="0" err="1">
                <a:latin typeface="Times New Roman" pitchFamily="18" charset="0"/>
                <a:cs typeface="Times New Roman" pitchFamily="18" charset="0"/>
              </a:rPr>
              <a:t>захисників</a:t>
            </a:r>
            <a:r>
              <a:rPr lang="ru-RU" sz="3000" dirty="0">
                <a:latin typeface="Times New Roman" pitchFamily="18" charset="0"/>
                <a:cs typeface="Times New Roman" pitchFamily="18" charset="0"/>
              </a:rPr>
              <a:t> гетто та </a:t>
            </a:r>
            <a:r>
              <a:rPr lang="ru-RU" sz="3000" dirty="0" err="1">
                <a:latin typeface="Times New Roman" pitchFamily="18" charset="0"/>
                <a:cs typeface="Times New Roman" pitchFamily="18" charset="0"/>
              </a:rPr>
              <a:t>близько</a:t>
            </a:r>
            <a:r>
              <a:rPr lang="ru-RU" sz="3000" dirty="0">
                <a:latin typeface="Times New Roman" pitchFamily="18" charset="0"/>
                <a:cs typeface="Times New Roman" pitchFamily="18" charset="0"/>
              </a:rPr>
              <a:t> 6000 </a:t>
            </a:r>
            <a:r>
              <a:rPr lang="ru-RU" sz="3000" dirty="0" err="1">
                <a:latin typeface="Times New Roman" pitchFamily="18" charset="0"/>
                <a:cs typeface="Times New Roman" pitchFamily="18" charset="0"/>
              </a:rPr>
              <a:t>згоріли</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живцем</a:t>
            </a:r>
            <a:r>
              <a:rPr lang="ru-RU" sz="3000" dirty="0">
                <a:latin typeface="Times New Roman" pitchFamily="18" charset="0"/>
                <a:cs typeface="Times New Roman" pitchFamily="18" charset="0"/>
              </a:rPr>
              <a:t> в </a:t>
            </a:r>
            <a:r>
              <a:rPr lang="ru-RU" sz="3000" dirty="0" err="1">
                <a:latin typeface="Times New Roman" pitchFamily="18" charset="0"/>
                <a:cs typeface="Times New Roman" pitchFamily="18" charset="0"/>
              </a:rPr>
              <a:t>результаті</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масових</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підпалів</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будівель</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німцями</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Жителі</a:t>
            </a:r>
            <a:r>
              <a:rPr lang="ru-RU" sz="3000" dirty="0">
                <a:latin typeface="Times New Roman" pitchFamily="18" charset="0"/>
                <a:cs typeface="Times New Roman" pitchFamily="18" charset="0"/>
              </a:rPr>
              <a:t> гетто, </a:t>
            </a:r>
            <a:r>
              <a:rPr lang="ru-RU" sz="3000" dirty="0" err="1">
                <a:latin typeface="Times New Roman" pitchFamily="18" charset="0"/>
                <a:cs typeface="Times New Roman" pitchFamily="18" charset="0"/>
              </a:rPr>
              <a:t>що</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залишилися</a:t>
            </a:r>
            <a:r>
              <a:rPr lang="ru-RU" sz="3000" dirty="0">
                <a:latin typeface="Times New Roman" pitchFamily="18" charset="0"/>
                <a:cs typeface="Times New Roman" pitchFamily="18" charset="0"/>
              </a:rPr>
              <a:t> в </a:t>
            </a:r>
            <a:r>
              <a:rPr lang="ru-RU" sz="3000" dirty="0" err="1">
                <a:latin typeface="Times New Roman" pitchFamily="18" charset="0"/>
                <a:cs typeface="Times New Roman" pitchFamily="18" charset="0"/>
              </a:rPr>
              <a:t>живих</a:t>
            </a:r>
            <a:r>
              <a:rPr lang="ru-RU" sz="3000" dirty="0">
                <a:latin typeface="Times New Roman" pitchFamily="18" charset="0"/>
                <a:cs typeface="Times New Roman" pitchFamily="18" charset="0"/>
              </a:rPr>
              <a:t> в </a:t>
            </a:r>
            <a:r>
              <a:rPr lang="ru-RU" sz="3000" dirty="0" err="1">
                <a:latin typeface="Times New Roman" pitchFamily="18" charset="0"/>
                <a:cs typeface="Times New Roman" pitchFamily="18" charset="0"/>
              </a:rPr>
              <a:t>кількості</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близько</a:t>
            </a:r>
            <a:r>
              <a:rPr lang="ru-RU" sz="3000" dirty="0">
                <a:latin typeface="Times New Roman" pitchFamily="18" charset="0"/>
                <a:cs typeface="Times New Roman" pitchFamily="18" charset="0"/>
              </a:rPr>
              <a:t> 15000 </a:t>
            </a:r>
            <a:r>
              <a:rPr lang="ru-RU" sz="3000" dirty="0" err="1">
                <a:latin typeface="Times New Roman" pitchFamily="18" charset="0"/>
                <a:cs typeface="Times New Roman" pitchFamily="18" charset="0"/>
              </a:rPr>
              <a:t>осіб</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були</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відправлені</a:t>
            </a:r>
            <a:r>
              <a:rPr lang="ru-RU" sz="3000" dirty="0">
                <a:latin typeface="Times New Roman" pitchFamily="18" charset="0"/>
                <a:cs typeface="Times New Roman" pitchFamily="18" charset="0"/>
              </a:rPr>
              <a:t> в </a:t>
            </a:r>
            <a:r>
              <a:rPr lang="ru-RU" sz="3000" dirty="0" err="1">
                <a:latin typeface="Times New Roman" pitchFamily="18" charset="0"/>
                <a:cs typeface="Times New Roman" pitchFamily="18" charset="0"/>
              </a:rPr>
              <a:t>табір</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смерті</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Треблінка</a:t>
            </a:r>
            <a:r>
              <a:rPr lang="ru-RU" sz="3000" dirty="0">
                <a:latin typeface="Times New Roman" pitchFamily="18" charset="0"/>
                <a:cs typeface="Times New Roman" pitchFamily="18" charset="0"/>
              </a:rPr>
              <a:t>.</a:t>
            </a:r>
          </a:p>
          <a:p>
            <a:endParaRPr lang="ru-RU" dirty="0"/>
          </a:p>
        </p:txBody>
      </p:sp>
      <p:pic>
        <p:nvPicPr>
          <p:cNvPr id="7" name="Picture 2" descr="Життя у Варшавському гетто влітку 41-го. ФОТО"/>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316" y="3909510"/>
            <a:ext cx="3767138" cy="25715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6" descr="Життя у Варшавському гетто влітку 41-го. ФОТ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6674" y="3914761"/>
            <a:ext cx="3930315" cy="26304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Объект 1"/>
          <p:cNvSpPr>
            <a:spLocks noGrp="1"/>
          </p:cNvSpPr>
          <p:nvPr>
            <p:ph sz="quarter" idx="4294967295"/>
          </p:nvPr>
        </p:nvSpPr>
        <p:spPr>
          <a:xfrm>
            <a:off x="633663" y="1631274"/>
            <a:ext cx="3713747" cy="3269590"/>
          </a:xfrm>
          <a:prstGeom prst="rect">
            <a:avLst/>
          </a:prstGeom>
        </p:spPr>
        <p:txBody>
          <a:bodyPr>
            <a:normAutofit/>
          </a:bodyPr>
          <a:lstStyle/>
          <a:p>
            <a:pPr algn="just"/>
            <a:r>
              <a:rPr lang="uk-UA" sz="3000" b="1" dirty="0" smtClean="0">
                <a:effectLst>
                  <a:outerShdw blurRad="38100" dist="38100" dir="2700000" algn="tl">
                    <a:srgbClr val="000000">
                      <a:alpha val="43137"/>
                    </a:srgbClr>
                  </a:outerShdw>
                </a:effectLst>
                <a:latin typeface="Times New Roman" pitchFamily="18" charset="0"/>
                <a:cs typeface="Times New Roman" pitchFamily="18" charset="0"/>
              </a:rPr>
              <a:t>ВАРШАВСЬКЕ</a:t>
            </a:r>
          </a:p>
          <a:p>
            <a:pPr algn="just"/>
            <a:r>
              <a:rPr lang="uk-UA" sz="3000" b="1" dirty="0" smtClean="0">
                <a:effectLst>
                  <a:outerShdw blurRad="38100" dist="38100" dir="2700000" algn="tl">
                    <a:srgbClr val="000000">
                      <a:alpha val="43137"/>
                    </a:srgbClr>
                  </a:outerShdw>
                </a:effectLst>
                <a:latin typeface="Times New Roman" pitchFamily="18" charset="0"/>
                <a:cs typeface="Times New Roman" pitchFamily="18" charset="0"/>
              </a:rPr>
              <a:t>ЛЬВІВСЬКЕ</a:t>
            </a:r>
          </a:p>
          <a:p>
            <a:pPr algn="just"/>
            <a:r>
              <a:rPr lang="uk-UA" sz="3000" b="1" dirty="0" smtClean="0">
                <a:effectLst>
                  <a:outerShdw blurRad="38100" dist="38100" dir="2700000" algn="tl">
                    <a:srgbClr val="000000">
                      <a:alpha val="43137"/>
                    </a:srgbClr>
                  </a:outerShdw>
                </a:effectLst>
                <a:latin typeface="Times New Roman" pitchFamily="18" charset="0"/>
                <a:cs typeface="Times New Roman" pitchFamily="18" charset="0"/>
              </a:rPr>
              <a:t>МІНСЬКЕ</a:t>
            </a:r>
            <a:endParaRPr lang="ru-RU" sz="3000" b="1" dirty="0">
              <a:effectLst>
                <a:outerShdw blurRad="38100" dist="38100" dir="2700000" algn="tl">
                  <a:srgbClr val="000000">
                    <a:alpha val="43137"/>
                  </a:srgbClr>
                </a:outerShdw>
              </a:effectLst>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1899348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963886" y="1395663"/>
            <a:ext cx="6923314" cy="4401205"/>
          </a:xfrm>
          <a:prstGeom prst="rect">
            <a:avLst/>
          </a:prstGeom>
          <a:noFill/>
        </p:spPr>
        <p:txBody>
          <a:bodyPr wrap="square" rtlCol="0">
            <a:spAutoFit/>
          </a:bodyPr>
          <a:lstStyle/>
          <a:p>
            <a:pPr algn="just"/>
            <a:r>
              <a:rPr lang="ru-RU" sz="2800" b="1" dirty="0" smtClean="0">
                <a:latin typeface="Times New Roman" pitchFamily="18" charset="0"/>
                <a:cs typeface="Times New Roman" pitchFamily="18" charset="0"/>
              </a:rPr>
              <a:t>	24 </a:t>
            </a:r>
            <a:r>
              <a:rPr lang="ru-RU" sz="2800" b="1" dirty="0" err="1">
                <a:latin typeface="Times New Roman" pitchFamily="18" charset="0"/>
                <a:cs typeface="Times New Roman" pitchFamily="18" charset="0"/>
              </a:rPr>
              <a:t>квітня</a:t>
            </a:r>
            <a:r>
              <a:rPr lang="ru-RU" sz="2800" b="1" dirty="0">
                <a:latin typeface="Times New Roman" pitchFamily="18" charset="0"/>
                <a:cs typeface="Times New Roman" pitchFamily="18" charset="0"/>
              </a:rPr>
              <a:t> 1915</a:t>
            </a:r>
            <a:r>
              <a:rPr lang="ru-RU" sz="2800" dirty="0">
                <a:latin typeface="Times New Roman" pitchFamily="18" charset="0"/>
                <a:cs typeface="Times New Roman" pitchFamily="18" charset="0"/>
              </a:rPr>
              <a:t> року за наказом </a:t>
            </a:r>
            <a:r>
              <a:rPr lang="ru-RU" sz="2800" dirty="0" err="1">
                <a:latin typeface="Times New Roman" pitchFamily="18" charset="0"/>
                <a:cs typeface="Times New Roman" pitchFamily="18" charset="0"/>
              </a:rPr>
              <a:t>триумвірату</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турецьких</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диктаторів</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розпочато</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депортацію</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вірмен</a:t>
            </a:r>
            <a:r>
              <a:rPr lang="ru-RU" sz="2800" dirty="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з</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Туреччини</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Близько</a:t>
            </a:r>
            <a:r>
              <a:rPr lang="ru-RU" sz="2800" dirty="0" smtClean="0">
                <a:latin typeface="Times New Roman" pitchFamily="18" charset="0"/>
                <a:cs typeface="Times New Roman" pitchFamily="18" charset="0"/>
              </a:rPr>
              <a:t> 100 </a:t>
            </a:r>
            <a:r>
              <a:rPr lang="ru-RU" sz="2800" dirty="0" err="1" smtClean="0">
                <a:latin typeface="Times New Roman" pitchFamily="18" charset="0"/>
                <a:cs typeface="Times New Roman" pitchFamily="18" charset="0"/>
              </a:rPr>
              <a:t>тисяч</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вірмен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було</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роззброєно</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більшість</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жорстоко</a:t>
            </a:r>
            <a:r>
              <a:rPr lang="ru-RU" sz="2800" dirty="0" smtClean="0">
                <a:latin typeface="Times New Roman" pitchFamily="18" charset="0"/>
                <a:cs typeface="Times New Roman" pitchFamily="18" charset="0"/>
              </a:rPr>
              <a:t> вбито - </a:t>
            </a:r>
            <a:r>
              <a:rPr lang="ru-RU" sz="2800" dirty="0" err="1" smtClean="0">
                <a:latin typeface="Times New Roman" pitchFamily="18" charset="0"/>
                <a:cs typeface="Times New Roman" pitchFamily="18" charset="0"/>
              </a:rPr>
              <a:t>їм</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перерізали</a:t>
            </a:r>
            <a:r>
              <a:rPr lang="ru-RU" sz="2800" dirty="0" smtClean="0">
                <a:latin typeface="Times New Roman" pitchFamily="18" charset="0"/>
                <a:cs typeface="Times New Roman" pitchFamily="18" charset="0"/>
              </a:rPr>
              <a:t> горло </a:t>
            </a:r>
            <a:r>
              <a:rPr lang="ru-RU" sz="2800" dirty="0" err="1" smtClean="0">
                <a:latin typeface="Times New Roman" pitchFamily="18" charset="0"/>
                <a:cs typeface="Times New Roman" pitchFamily="18" charset="0"/>
              </a:rPr>
              <a:t>або</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закопували</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живцем</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Їх</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масово</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виселяти</a:t>
            </a:r>
            <a:r>
              <a:rPr lang="ru-RU" sz="2800" dirty="0" smtClean="0">
                <a:latin typeface="Times New Roman" pitchFamily="18" charset="0"/>
                <a:cs typeface="Times New Roman" pitchFamily="18" charset="0"/>
              </a:rPr>
              <a:t> в </a:t>
            </a:r>
            <a:r>
              <a:rPr lang="ru-RU" sz="2800" dirty="0" err="1" smtClean="0">
                <a:latin typeface="Times New Roman" pitchFamily="18" charset="0"/>
                <a:cs typeface="Times New Roman" pitchFamily="18" charset="0"/>
              </a:rPr>
              <a:t>пустельні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райони</a:t>
            </a:r>
            <a:r>
              <a:rPr lang="ru-RU" sz="2800" dirty="0" smtClean="0">
                <a:latin typeface="Times New Roman" pitchFamily="18" charset="0"/>
                <a:cs typeface="Times New Roman" pitchFamily="18" charset="0"/>
              </a:rPr>
              <a:t> не </a:t>
            </a:r>
            <a:r>
              <a:rPr lang="ru-RU" sz="2800" dirty="0" err="1" smtClean="0">
                <a:latin typeface="Times New Roman" pitchFamily="18" charset="0"/>
                <a:cs typeface="Times New Roman" pitchFamily="18" charset="0"/>
              </a:rPr>
              <a:t>тільки</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з</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прикордонних</a:t>
            </a:r>
            <a:r>
              <a:rPr lang="ru-RU" sz="2800" dirty="0" smtClean="0">
                <a:latin typeface="Times New Roman" pitchFamily="18" charset="0"/>
                <a:cs typeface="Times New Roman" pitchFamily="18" charset="0"/>
              </a:rPr>
              <a:t> областей, </a:t>
            </a:r>
            <a:r>
              <a:rPr lang="ru-RU" sz="2800" dirty="0" err="1" smtClean="0">
                <a:latin typeface="Times New Roman" pitchFamily="18" charset="0"/>
                <a:cs typeface="Times New Roman" pitchFamily="18" charset="0"/>
              </a:rPr>
              <a:t>але</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й</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з</a:t>
            </a:r>
            <a:r>
              <a:rPr lang="ru-RU" sz="2800" dirty="0" smtClean="0">
                <a:latin typeface="Times New Roman" pitchFamily="18" charset="0"/>
                <a:cs typeface="Times New Roman" pitchFamily="18" charset="0"/>
              </a:rPr>
              <a:t> великих </a:t>
            </a:r>
            <a:r>
              <a:rPr lang="ru-RU" sz="2800" dirty="0" err="1" smtClean="0">
                <a:latin typeface="Times New Roman" pitchFamily="18" charset="0"/>
                <a:cs typeface="Times New Roman" pitchFamily="18" charset="0"/>
              </a:rPr>
              <a:t>міст</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країни</a:t>
            </a:r>
            <a:r>
              <a:rPr lang="ru-RU" sz="2800" dirty="0" smtClean="0">
                <a:latin typeface="Times New Roman" pitchFamily="18" charset="0"/>
                <a:cs typeface="Times New Roman" pitchFamily="18" charset="0"/>
              </a:rPr>
              <a:t>.</a:t>
            </a:r>
          </a:p>
          <a:p>
            <a:pPr algn="just"/>
            <a:r>
              <a:rPr lang="ru-RU" sz="2800" dirty="0" smtClean="0">
                <a:latin typeface="Times New Roman" pitchFamily="18" charset="0"/>
                <a:cs typeface="Times New Roman"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133598" y="148288"/>
            <a:ext cx="8519887" cy="646331"/>
          </a:xfrm>
          <a:prstGeom prst="rect">
            <a:avLst/>
          </a:prstGeom>
          <a:noFill/>
        </p:spPr>
        <p:txBody>
          <a:bodyPr wrap="square" rtlCol="0">
            <a:spAutoFit/>
          </a:bodyPr>
          <a:lstStyle/>
          <a:p>
            <a:r>
              <a:rPr lang="uk-UA" sz="3600" b="1" dirty="0" smtClean="0">
                <a:latin typeface="Times New Roman" pitchFamily="18" charset="0"/>
                <a:cs typeface="Times New Roman" pitchFamily="18" charset="0"/>
              </a:rPr>
              <a:t>ГЕНОЦИД ВІРМЕН У ТУРЕЧЧИНІ</a:t>
            </a:r>
            <a:endParaRPr lang="en-US" sz="3600" b="1" dirty="0">
              <a:latin typeface="Times New Roman" pitchFamily="18" charset="0"/>
              <a:cs typeface="Times New Roman" pitchFamily="18" charset="0"/>
            </a:endParaRPr>
          </a:p>
        </p:txBody>
      </p:sp>
      <p:pic>
        <p:nvPicPr>
          <p:cNvPr id="3074" name="Picture 2" descr="http://hromadske.cherkasy.ua/images/s419x0-news-1592163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50" y="941948"/>
            <a:ext cx="3781592" cy="28331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2" descr="https://pp.vk.me/c621527/v621527980/21987/-gnOLOZGAd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275" y="3737811"/>
            <a:ext cx="3801978" cy="31201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87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24589" y="451446"/>
            <a:ext cx="7613125" cy="5262979"/>
          </a:xfrm>
          <a:prstGeom prst="rect">
            <a:avLst/>
          </a:prstGeom>
          <a:noFill/>
        </p:spPr>
        <p:txBody>
          <a:bodyPr wrap="square" rtlCol="0">
            <a:spAutoFit/>
          </a:bodyPr>
          <a:lstStyle/>
          <a:p>
            <a:pPr algn="just"/>
            <a:r>
              <a:rPr lang="ru-RU" sz="2400" b="1"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Геноцид </a:t>
            </a:r>
            <a:r>
              <a:rPr lang="ru-RU" sz="2800" b="1" dirty="0" err="1">
                <a:latin typeface="Times New Roman" pitchFamily="18" charset="0"/>
                <a:cs typeface="Times New Roman" pitchFamily="18" charset="0"/>
              </a:rPr>
              <a:t>вірмен</a:t>
            </a:r>
            <a:r>
              <a:rPr lang="ru-RU" sz="2800" b="1" dirty="0">
                <a:latin typeface="Times New Roman" pitchFamily="18" charset="0"/>
                <a:cs typeface="Times New Roman" pitchFamily="18" charset="0"/>
              </a:rPr>
              <a:t> </a:t>
            </a:r>
            <a:r>
              <a:rPr lang="ru-RU" sz="2800" dirty="0" err="1">
                <a:latin typeface="Times New Roman" pitchFamily="18" charset="0"/>
                <a:cs typeface="Times New Roman" pitchFamily="18" charset="0"/>
              </a:rPr>
              <a:t>визнаний</a:t>
            </a:r>
            <a:r>
              <a:rPr lang="ru-RU" sz="2800" dirty="0">
                <a:latin typeface="Times New Roman" pitchFamily="18" charset="0"/>
                <a:cs typeface="Times New Roman" pitchFamily="18" charset="0"/>
              </a:rPr>
              <a:t> і </a:t>
            </a:r>
            <a:r>
              <a:rPr lang="ru-RU" sz="2800" dirty="0" err="1">
                <a:latin typeface="Times New Roman" pitchFamily="18" charset="0"/>
                <a:cs typeface="Times New Roman" pitchFamily="18" charset="0"/>
              </a:rPr>
              <a:t>засуджений</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багатьма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країнами</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світу</a:t>
            </a:r>
            <a:r>
              <a:rPr lang="ru-RU" sz="2800" dirty="0">
                <a:latin typeface="Times New Roman" pitchFamily="18" charset="0"/>
                <a:cs typeface="Times New Roman" pitchFamily="18" charset="0"/>
              </a:rPr>
              <a:t> і </a:t>
            </a:r>
            <a:r>
              <a:rPr lang="ru-RU" sz="2800" dirty="0" err="1">
                <a:latin typeface="Times New Roman" pitchFamily="18" charset="0"/>
                <a:cs typeface="Times New Roman" pitchFamily="18" charset="0"/>
              </a:rPr>
              <a:t>впливовими</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міжнародними</a:t>
            </a:r>
            <a:r>
              <a:rPr lang="ru-RU" sz="2800" dirty="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організаціями</a:t>
            </a:r>
            <a:r>
              <a:rPr lang="ru-RU" sz="2800" dirty="0" smtClean="0">
                <a:latin typeface="Times New Roman" pitchFamily="18" charset="0"/>
                <a:cs typeface="Times New Roman" pitchFamily="18" charset="0"/>
              </a:rPr>
              <a:t>.</a:t>
            </a:r>
          </a:p>
          <a:p>
            <a:pPr algn="just"/>
            <a:r>
              <a:rPr lang="ru-RU" sz="2800" dirty="0" smtClean="0">
                <a:latin typeface="Times New Roman" pitchFamily="18" charset="0"/>
                <a:cs typeface="Times New Roman" pitchFamily="18" charset="0"/>
              </a:rPr>
              <a:t>1984—</a:t>
            </a:r>
            <a:r>
              <a:rPr lang="ru-RU" sz="2800" dirty="0" err="1" smtClean="0">
                <a:latin typeface="Times New Roman" pitchFamily="18" charset="0"/>
                <a:cs typeface="Times New Roman" pitchFamily="18" charset="0"/>
              </a:rPr>
              <a:t>Міжнародний</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Гаазький</a:t>
            </a: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трибунал, 1987—</a:t>
            </a:r>
            <a:r>
              <a:rPr lang="ru-RU" sz="2800" dirty="0" err="1" smtClean="0">
                <a:latin typeface="Times New Roman" pitchFamily="18" charset="0"/>
                <a:cs typeface="Times New Roman" pitchFamily="18" charset="0"/>
              </a:rPr>
              <a:t>Європейський</a:t>
            </a:r>
            <a:r>
              <a:rPr lang="ru-RU" sz="2800" dirty="0" smtClean="0">
                <a:latin typeface="Times New Roman" pitchFamily="18" charset="0"/>
                <a:cs typeface="Times New Roman" pitchFamily="18" charset="0"/>
              </a:rPr>
              <a:t> Союз, </a:t>
            </a:r>
            <a:r>
              <a:rPr lang="ru-RU" sz="2800" dirty="0" err="1" smtClean="0">
                <a:latin typeface="Times New Roman" pitchFamily="18" charset="0"/>
                <a:cs typeface="Times New Roman" pitchFamily="18" charset="0"/>
              </a:rPr>
              <a:t>Подкомісія</a:t>
            </a: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ООН по </a:t>
            </a:r>
            <a:r>
              <a:rPr lang="ru-RU" sz="2800" dirty="0" err="1">
                <a:latin typeface="Times New Roman" pitchFamily="18" charset="0"/>
                <a:cs typeface="Times New Roman" pitchFamily="18" charset="0"/>
              </a:rPr>
              <a:t>запобіганню</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дискримінації</a:t>
            </a:r>
            <a:r>
              <a:rPr lang="ru-RU" sz="2800" dirty="0">
                <a:latin typeface="Times New Roman" pitchFamily="18" charset="0"/>
                <a:cs typeface="Times New Roman" pitchFamily="18" charset="0"/>
              </a:rPr>
              <a:t> і </a:t>
            </a:r>
            <a:r>
              <a:rPr lang="ru-RU" sz="2800" dirty="0" err="1">
                <a:latin typeface="Times New Roman" pitchFamily="18" charset="0"/>
                <a:cs typeface="Times New Roman" pitchFamily="18" charset="0"/>
              </a:rPr>
              <a:t>захисту</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меншин</a:t>
            </a: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У </a:t>
            </a:r>
            <a:r>
              <a:rPr lang="ru-RU" sz="2800" dirty="0" err="1">
                <a:latin typeface="Times New Roman" pitchFamily="18" charset="0"/>
                <a:cs typeface="Times New Roman" pitchFamily="18" charset="0"/>
              </a:rPr>
              <a:t>деяких</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країнах</a:t>
            </a: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ЄС</a:t>
            </a: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за </a:t>
            </a:r>
            <a:r>
              <a:rPr lang="ru-RU" sz="2800" dirty="0" err="1">
                <a:latin typeface="Times New Roman" pitchFamily="18" charset="0"/>
                <a:cs typeface="Times New Roman" pitchFamily="18" charset="0"/>
              </a:rPr>
              <a:t>заперечення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історичного</a:t>
            </a:r>
            <a:r>
              <a:rPr lang="ru-RU" sz="2800" dirty="0">
                <a:latin typeface="Times New Roman" pitchFamily="18" charset="0"/>
                <a:cs typeface="Times New Roman" pitchFamily="18" charset="0"/>
              </a:rPr>
              <a:t> факту геноциду </a:t>
            </a:r>
            <a:r>
              <a:rPr lang="ru-RU" sz="2800" dirty="0" err="1">
                <a:latin typeface="Times New Roman" pitchFamily="18" charset="0"/>
                <a:cs typeface="Times New Roman" pitchFamily="18" charset="0"/>
              </a:rPr>
              <a:t>вірмен</a:t>
            </a:r>
            <a:r>
              <a:rPr lang="ru-RU" sz="2800" dirty="0">
                <a:latin typeface="Times New Roman" pitchFamily="18" charset="0"/>
                <a:cs typeface="Times New Roman" pitchFamily="18" charset="0"/>
              </a:rPr>
              <a:t> внесена </a:t>
            </a:r>
            <a:r>
              <a:rPr lang="ru-RU" sz="2800" dirty="0" err="1">
                <a:latin typeface="Times New Roman" pitchFamily="18" charset="0"/>
                <a:cs typeface="Times New Roman" pitchFamily="18" charset="0"/>
              </a:rPr>
              <a:t>кримінальна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відповідальність</a:t>
            </a:r>
            <a:r>
              <a:rPr lang="ru-RU" sz="2800" dirty="0">
                <a:latin typeface="Times New Roman" pitchFamily="18" charset="0"/>
                <a:cs typeface="Times New Roman" pitchFamily="18" charset="0"/>
              </a:rPr>
              <a:t> (до 4 </a:t>
            </a:r>
            <a:r>
              <a:rPr lang="ru-RU" sz="2800" dirty="0" err="1">
                <a:latin typeface="Times New Roman" pitchFamily="18" charset="0"/>
                <a:cs typeface="Times New Roman" pitchFamily="18" charset="0"/>
              </a:rPr>
              <a:t>років</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позбавлення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волі</a:t>
            </a:r>
            <a:r>
              <a:rPr lang="ru-RU" sz="2800" dirty="0">
                <a:latin typeface="Times New Roman" pitchFamily="18" charset="0"/>
                <a:cs typeface="Times New Roman" pitchFamily="18" charset="0"/>
              </a:rPr>
              <a:t>). 40 з 51 штату США </a:t>
            </a:r>
            <a:r>
              <a:rPr lang="ru-RU" sz="2800" dirty="0" err="1">
                <a:latin typeface="Times New Roman" pitchFamily="18" charset="0"/>
                <a:cs typeface="Times New Roman" pitchFamily="18" charset="0"/>
              </a:rPr>
              <a:t>офіційно</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оголосили</a:t>
            </a: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r>
              <a:rPr lang="ru-RU" sz="2800" b="1" i="1" dirty="0" smtClean="0">
                <a:latin typeface="Times New Roman" pitchFamily="18" charset="0"/>
                <a:cs typeface="Times New Roman" pitchFamily="18" charset="0"/>
              </a:rPr>
              <a:t>24 </a:t>
            </a:r>
            <a:r>
              <a:rPr lang="ru-RU" sz="2800" b="1" i="1" dirty="0" err="1">
                <a:latin typeface="Times New Roman" pitchFamily="18" charset="0"/>
                <a:cs typeface="Times New Roman" pitchFamily="18" charset="0"/>
              </a:rPr>
              <a:t>квітня</a:t>
            </a:r>
            <a:r>
              <a:rPr lang="ru-RU" sz="2800" b="1" i="1" dirty="0">
                <a:latin typeface="Times New Roman" pitchFamily="18" charset="0"/>
                <a:cs typeface="Times New Roman" pitchFamily="18" charset="0"/>
              </a:rPr>
              <a:t> Днем </a:t>
            </a:r>
            <a:r>
              <a:rPr lang="ru-RU" sz="2800" b="1" i="1" dirty="0" err="1">
                <a:latin typeface="Times New Roman" pitchFamily="18" charset="0"/>
                <a:cs typeface="Times New Roman" pitchFamily="18" charset="0"/>
              </a:rPr>
              <a:t>пам'яті</a:t>
            </a:r>
            <a:r>
              <a:rPr lang="ru-RU" sz="2800" b="1" i="1" dirty="0">
                <a:latin typeface="Times New Roman" pitchFamily="18" charset="0"/>
                <a:cs typeface="Times New Roman" pitchFamily="18" charset="0"/>
              </a:rPr>
              <a:t> жертв геноциду </a:t>
            </a:r>
            <a:r>
              <a:rPr lang="ru-RU" sz="2800" b="1" i="1" dirty="0" err="1">
                <a:latin typeface="Times New Roman" pitchFamily="18" charset="0"/>
                <a:cs typeface="Times New Roman" pitchFamily="18" charset="0"/>
              </a:rPr>
              <a:t>вірменського</a:t>
            </a:r>
            <a:r>
              <a:rPr lang="ru-RU" sz="2800" b="1" i="1" dirty="0">
                <a:latin typeface="Times New Roman" pitchFamily="18" charset="0"/>
                <a:cs typeface="Times New Roman" pitchFamily="18" charset="0"/>
              </a:rPr>
              <a:t> народу</a:t>
            </a:r>
            <a:r>
              <a:rPr lang="ru-RU" sz="2800" dirty="0">
                <a:latin typeface="Times New Roman" pitchFamily="18" charset="0"/>
                <a:cs typeface="Times New Roman"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5126" name="Picture 6" descr="https://pp.vk.me/c622221/v622221677/2f76c/mRongNUgbY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7714" y="323830"/>
            <a:ext cx="4135210" cy="30289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https://upload.wikimedia.org/wikipedia/commons/thumb/a/ad/Larnaca_monument.jpg/800px-Larnaca_monum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5409" y="3545303"/>
            <a:ext cx="4060478" cy="29357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998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Косово и Метохия: поруганные святын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7647" y="2903621"/>
            <a:ext cx="6271700" cy="34778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just"/>
            <a:r>
              <a:rPr lang="ru-RU" sz="2200" dirty="0">
                <a:solidFill>
                  <a:schemeClr val="tx1"/>
                </a:solidFill>
              </a:rPr>
              <a:t/>
            </a:r>
            <a:br>
              <a:rPr lang="ru-RU" sz="2200" dirty="0">
                <a:solidFill>
                  <a:schemeClr val="tx1"/>
                </a:solidFill>
              </a:rPr>
            </a:br>
            <a:r>
              <a:rPr lang="ru-RU" sz="2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У </a:t>
            </a:r>
            <a:r>
              <a:rPr lang="ru-RU" sz="2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період</a:t>
            </a:r>
            <a:r>
              <a:rPr lang="ru-RU" sz="2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з 24 </a:t>
            </a:r>
            <a:r>
              <a:rPr lang="ru-RU" sz="2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березня</a:t>
            </a:r>
            <a:r>
              <a:rPr lang="ru-RU" sz="2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по 10 </a:t>
            </a:r>
            <a:r>
              <a:rPr lang="ru-RU" sz="2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червня</a:t>
            </a:r>
            <a:r>
              <a:rPr lang="ru-RU" sz="2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1999 </a:t>
            </a:r>
            <a:r>
              <a:rPr lang="ru-RU" sz="2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була</a:t>
            </a:r>
            <a:r>
              <a:rPr lang="ru-RU" sz="2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проведена </a:t>
            </a:r>
            <a:r>
              <a:rPr lang="ru-RU" sz="2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військова</a:t>
            </a:r>
            <a:r>
              <a:rPr lang="ru-RU" sz="2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операція</a:t>
            </a:r>
            <a:r>
              <a:rPr lang="ru-RU" sz="2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НАТО </a:t>
            </a:r>
            <a:r>
              <a:rPr lang="ru-RU" sz="2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проти</a:t>
            </a:r>
            <a:r>
              <a:rPr lang="ru-RU" sz="2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Союзної</a:t>
            </a:r>
            <a:r>
              <a:rPr lang="ru-RU" sz="2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Республіки</a:t>
            </a:r>
            <a:r>
              <a:rPr lang="ru-RU" sz="2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2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Югославія</a:t>
            </a:r>
            <a:r>
              <a:rPr lang="ru-RU" sz="2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2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Міжнародний</a:t>
            </a:r>
            <a:r>
              <a:rPr lang="ru-RU" sz="2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трибунал </a:t>
            </a:r>
            <a:r>
              <a:rPr lang="ru-RU" sz="22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підтвердив</a:t>
            </a:r>
            <a:r>
              <a:rPr lang="ru-RU" sz="2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відповідальність</a:t>
            </a:r>
            <a:r>
              <a:rPr lang="ru-RU" sz="2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югославських</a:t>
            </a:r>
            <a:r>
              <a:rPr lang="ru-RU" sz="2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служб </a:t>
            </a:r>
            <a:r>
              <a:rPr lang="ru-RU" sz="2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безпеки</a:t>
            </a:r>
            <a:r>
              <a:rPr lang="ru-RU" sz="2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за </a:t>
            </a:r>
            <a:r>
              <a:rPr lang="ru-RU" sz="2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злочини</a:t>
            </a:r>
            <a:r>
              <a:rPr lang="ru-RU" sz="2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проти</a:t>
            </a:r>
            <a:r>
              <a:rPr lang="ru-RU" sz="2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людяності</a:t>
            </a:r>
            <a:r>
              <a:rPr lang="ru-RU" sz="2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відносно</a:t>
            </a:r>
            <a:r>
              <a:rPr lang="ru-RU" sz="2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албанського</a:t>
            </a:r>
            <a:r>
              <a:rPr lang="ru-RU" sz="2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населення</a:t>
            </a:r>
            <a:r>
              <a:rPr lang="ru-RU" sz="2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Косово, </a:t>
            </a:r>
            <a:r>
              <a:rPr lang="ru-RU" sz="2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проте</a:t>
            </a:r>
            <a:r>
              <a:rPr lang="ru-RU" sz="2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вже</a:t>
            </a:r>
            <a:r>
              <a:rPr lang="ru-RU" sz="2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після</a:t>
            </a:r>
            <a:r>
              <a:rPr lang="ru-RU" sz="2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початку </a:t>
            </a:r>
            <a:r>
              <a:rPr lang="ru-RU" sz="2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операції</a:t>
            </a:r>
            <a:r>
              <a:rPr lang="ru-RU" sz="2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НАТО. </a:t>
            </a:r>
            <a:r>
              <a:rPr lang="ru-RU" sz="2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У </a:t>
            </a:r>
            <a:r>
              <a:rPr lang="ru-RU" sz="2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червні</a:t>
            </a:r>
            <a:r>
              <a:rPr lang="ru-RU" sz="2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2013 року в </a:t>
            </a:r>
            <a:r>
              <a:rPr lang="ru-RU" sz="2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Сербії</a:t>
            </a:r>
            <a:r>
              <a:rPr lang="ru-RU" sz="2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знаходилися</a:t>
            </a:r>
            <a:r>
              <a:rPr lang="ru-RU" sz="2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210 000 </a:t>
            </a:r>
            <a:r>
              <a:rPr lang="ru-RU" sz="2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переміщених</a:t>
            </a:r>
            <a:r>
              <a:rPr lang="ru-RU" sz="2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осіб</a:t>
            </a:r>
            <a:r>
              <a:rPr lang="ru-RU" sz="2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з Косова і </a:t>
            </a:r>
            <a:r>
              <a:rPr lang="ru-RU" sz="22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Метохії</a:t>
            </a:r>
            <a:r>
              <a:rPr lang="ru-RU" sz="2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2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27764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upload.wikimedia.org/wikipedia/commons/thumb/b/bd/Almog_7_Keverachim.jpg/800px-Almog_7_Keverachi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36457" y="3621506"/>
            <a:ext cx="7155543" cy="255454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uk-U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22 лютого 2010 року в Угорщині  прийнято закон , який передбачає кримінальне переслідування за заперечення Голокосту (до 3 років позбавлення волі).</a:t>
            </a: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885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860723" y="462592"/>
            <a:ext cx="7910363" cy="6093976"/>
          </a:xfrm>
          <a:prstGeom prst="rect">
            <a:avLst/>
          </a:prstGeom>
          <a:noFill/>
        </p:spPr>
        <p:txBody>
          <a:bodyPr wrap="square" rtlCol="0">
            <a:spAutoFit/>
          </a:bodyPr>
          <a:lstStyle/>
          <a:p>
            <a:pPr marL="571500" indent="-571500" algn="just">
              <a:buFont typeface="Arial" pitchFamily="34" charset="0"/>
              <a:buChar char="•"/>
            </a:pPr>
            <a:r>
              <a:rPr lang="ru-RU" sz="2600" dirty="0" smtClean="0">
                <a:latin typeface="Times New Roman" pitchFamily="18" charset="0"/>
                <a:cs typeface="Times New Roman" pitchFamily="18" charset="0"/>
              </a:rPr>
              <a:t>У </a:t>
            </a:r>
            <a:r>
              <a:rPr lang="ru-RU" sz="2600" dirty="0" err="1" smtClean="0">
                <a:latin typeface="Times New Roman" pitchFamily="18" charset="0"/>
                <a:cs typeface="Times New Roman" pitchFamily="18" charset="0"/>
              </a:rPr>
              <a:t>спільній</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Декларації</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від</a:t>
            </a:r>
            <a:r>
              <a:rPr lang="ru-RU" sz="2600" dirty="0" smtClean="0">
                <a:latin typeface="Times New Roman" pitchFamily="18" charset="0"/>
                <a:cs typeface="Times New Roman" pitchFamily="18" charset="0"/>
              </a:rPr>
              <a:t> 24 </a:t>
            </a:r>
            <a:r>
              <a:rPr lang="ru-RU" sz="2600" dirty="0" err="1" smtClean="0">
                <a:latin typeface="Times New Roman" pitchFamily="18" charset="0"/>
                <a:cs typeface="Times New Roman" pitchFamily="18" charset="0"/>
              </a:rPr>
              <a:t>травня</a:t>
            </a:r>
            <a:r>
              <a:rPr lang="ru-RU" sz="2600" dirty="0" smtClean="0">
                <a:latin typeface="Times New Roman" pitchFamily="18" charset="0"/>
                <a:cs typeface="Times New Roman" pitchFamily="18" charset="0"/>
              </a:rPr>
              <a:t> 1915 року </a:t>
            </a:r>
            <a:r>
              <a:rPr lang="ru-RU" sz="2600" dirty="0" err="1" smtClean="0">
                <a:latin typeface="Times New Roman" pitchFamily="18" charset="0"/>
                <a:cs typeface="Times New Roman" pitchFamily="18" charset="0"/>
              </a:rPr>
              <a:t>країн-союзниць</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Великобританія</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Франція</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і</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Росія</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масові</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вбивства</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вірмен</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уперше</a:t>
            </a:r>
            <a:r>
              <a:rPr lang="ru-RU" sz="2600" dirty="0" smtClean="0">
                <a:latin typeface="Times New Roman" pitchFamily="18" charset="0"/>
                <a:cs typeface="Times New Roman" pitchFamily="18" charset="0"/>
              </a:rPr>
              <a:t> в </a:t>
            </a:r>
            <a:r>
              <a:rPr lang="ru-RU" sz="2600" dirty="0" err="1" smtClean="0">
                <a:latin typeface="Times New Roman" pitchFamily="18" charset="0"/>
                <a:cs typeface="Times New Roman" pitchFamily="18" charset="0"/>
              </a:rPr>
              <a:t>історії</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були</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визнані</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злочином</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проти</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людяності</a:t>
            </a:r>
            <a:r>
              <a:rPr lang="uk-UA" sz="2600" dirty="0" smtClean="0">
                <a:latin typeface="Times New Roman" panose="02020603050405020304" pitchFamily="18" charset="0"/>
                <a:cs typeface="Times New Roman" panose="02020603050405020304" pitchFamily="18" charset="0"/>
              </a:rPr>
              <a:t>.</a:t>
            </a:r>
          </a:p>
          <a:p>
            <a:pPr marL="571500" indent="-571500" algn="just">
              <a:buFont typeface="Arial" pitchFamily="34" charset="0"/>
              <a:buChar char="•"/>
            </a:pPr>
            <a:endParaRPr lang="uk-UA" sz="2600" dirty="0" smtClean="0">
              <a:latin typeface="Times New Roman" panose="02020603050405020304" pitchFamily="18" charset="0"/>
              <a:cs typeface="Times New Roman" panose="02020603050405020304" pitchFamily="18" charset="0"/>
            </a:endParaRPr>
          </a:p>
          <a:p>
            <a:pPr marL="571500" indent="-571500" algn="just">
              <a:buFont typeface="Arial" pitchFamily="34" charset="0"/>
              <a:buChar char="•"/>
            </a:pPr>
            <a:r>
              <a:rPr lang="ru-RU" sz="2600" dirty="0" smtClean="0">
                <a:latin typeface="Times New Roman" pitchFamily="18" charset="0"/>
                <a:cs typeface="Times New Roman" pitchFamily="18" charset="0"/>
              </a:rPr>
              <a:t>28 </a:t>
            </a:r>
            <a:r>
              <a:rPr lang="ru-RU" sz="2600" dirty="0">
                <a:latin typeface="Times New Roman" pitchFamily="18" charset="0"/>
                <a:cs typeface="Times New Roman" pitchFamily="18" charset="0"/>
              </a:rPr>
              <a:t>листопада </a:t>
            </a:r>
            <a:r>
              <a:rPr lang="ru-RU" sz="2600" dirty="0" smtClean="0">
                <a:latin typeface="Times New Roman" pitchFamily="18" charset="0"/>
                <a:cs typeface="Times New Roman" pitchFamily="18" charset="0"/>
              </a:rPr>
              <a:t>2006</a:t>
            </a:r>
            <a:r>
              <a:rPr lang="ru-RU" sz="2600" dirty="0">
                <a:latin typeface="Times New Roman" pitchFamily="18" charset="0"/>
                <a:cs typeface="Times New Roman" pitchFamily="18" charset="0"/>
              </a:rPr>
              <a:t> </a:t>
            </a:r>
            <a:r>
              <a:rPr lang="ru-RU" sz="2600" dirty="0" smtClean="0">
                <a:latin typeface="Times New Roman" pitchFamily="18" charset="0"/>
                <a:cs typeface="Times New Roman" pitchFamily="18" charset="0"/>
              </a:rPr>
              <a:t>року</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Верховна</a:t>
            </a:r>
            <a:r>
              <a:rPr lang="ru-RU" sz="2600" dirty="0">
                <a:latin typeface="Times New Roman" pitchFamily="18" charset="0"/>
                <a:cs typeface="Times New Roman" pitchFamily="18" charset="0"/>
              </a:rPr>
              <a:t> </a:t>
            </a:r>
            <a:r>
              <a:rPr lang="ru-RU" sz="2600" dirty="0" smtClean="0">
                <a:latin typeface="Times New Roman" pitchFamily="18" charset="0"/>
                <a:cs typeface="Times New Roman" pitchFamily="18" charset="0"/>
              </a:rPr>
              <a:t>Рада </a:t>
            </a:r>
            <a:r>
              <a:rPr lang="ru-RU" sz="2600" dirty="0" err="1">
                <a:latin typeface="Times New Roman" pitchFamily="18" charset="0"/>
                <a:cs typeface="Times New Roman" pitchFamily="18" charset="0"/>
              </a:rPr>
              <a:t>України</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ухвалила</a:t>
            </a:r>
            <a:r>
              <a:rPr lang="ru-RU" sz="2600" dirty="0">
                <a:latin typeface="Times New Roman" pitchFamily="18" charset="0"/>
                <a:cs typeface="Times New Roman" pitchFamily="18" charset="0"/>
              </a:rPr>
              <a:t> закон «Про Голодомор 1932–1933 </a:t>
            </a:r>
            <a:r>
              <a:rPr lang="ru-RU" sz="2600" dirty="0" err="1">
                <a:latin typeface="Times New Roman" pitchFamily="18" charset="0"/>
                <a:cs typeface="Times New Roman" pitchFamily="18" charset="0"/>
              </a:rPr>
              <a:t>років</a:t>
            </a:r>
            <a:r>
              <a:rPr lang="ru-RU" sz="2600" dirty="0">
                <a:latin typeface="Times New Roman" pitchFamily="18" charset="0"/>
                <a:cs typeface="Times New Roman" pitchFamily="18" charset="0"/>
              </a:rPr>
              <a:t> в </a:t>
            </a:r>
            <a:r>
              <a:rPr lang="ru-RU" sz="2600" dirty="0" err="1">
                <a:latin typeface="Times New Roman" pitchFamily="18" charset="0"/>
                <a:cs typeface="Times New Roman" pitchFamily="18" charset="0"/>
              </a:rPr>
              <a:t>Україні</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яким</a:t>
            </a:r>
            <a:r>
              <a:rPr lang="ru-RU" sz="2600" dirty="0">
                <a:latin typeface="Times New Roman" pitchFamily="18" charset="0"/>
                <a:cs typeface="Times New Roman" pitchFamily="18" charset="0"/>
              </a:rPr>
              <a:t> Голодомор </a:t>
            </a:r>
            <a:r>
              <a:rPr lang="ru-RU" sz="2600" dirty="0" err="1">
                <a:latin typeface="Times New Roman" pitchFamily="18" charset="0"/>
                <a:cs typeface="Times New Roman" pitchFamily="18" charset="0"/>
              </a:rPr>
              <a:t>визнаний</a:t>
            </a:r>
            <a:r>
              <a:rPr lang="ru-RU" sz="2600" dirty="0">
                <a:latin typeface="Times New Roman" pitchFamily="18" charset="0"/>
                <a:cs typeface="Times New Roman" pitchFamily="18" charset="0"/>
              </a:rPr>
              <a:t> геноцидом </a:t>
            </a:r>
            <a:r>
              <a:rPr lang="ru-RU" sz="2600" dirty="0" err="1">
                <a:latin typeface="Times New Roman" pitchFamily="18" charset="0"/>
                <a:cs typeface="Times New Roman" pitchFamily="18" charset="0"/>
              </a:rPr>
              <a:t>українського</a:t>
            </a:r>
            <a:r>
              <a:rPr lang="ru-RU" sz="2600" dirty="0">
                <a:latin typeface="Times New Roman" pitchFamily="18" charset="0"/>
                <a:cs typeface="Times New Roman" pitchFamily="18" charset="0"/>
              </a:rPr>
              <a:t> </a:t>
            </a:r>
            <a:r>
              <a:rPr lang="ru-RU" sz="2600" dirty="0" smtClean="0">
                <a:latin typeface="Times New Roman" pitchFamily="18" charset="0"/>
                <a:cs typeface="Times New Roman" pitchFamily="18" charset="0"/>
              </a:rPr>
              <a:t>народу. Станом </a:t>
            </a:r>
            <a:r>
              <a:rPr lang="ru-RU" sz="2600" dirty="0">
                <a:latin typeface="Times New Roman" pitchFamily="18" charset="0"/>
                <a:cs typeface="Times New Roman" pitchFamily="18" charset="0"/>
              </a:rPr>
              <a:t>на 2011 </a:t>
            </a:r>
            <a:r>
              <a:rPr lang="ru-RU" sz="2600" dirty="0" err="1">
                <a:latin typeface="Times New Roman" pitchFamily="18" charset="0"/>
                <a:cs typeface="Times New Roman" pitchFamily="18" charset="0"/>
              </a:rPr>
              <a:t>рік</a:t>
            </a:r>
            <a:r>
              <a:rPr lang="ru-RU" sz="2600" dirty="0">
                <a:latin typeface="Times New Roman" pitchFamily="18" charset="0"/>
                <a:cs typeface="Times New Roman" pitchFamily="18" charset="0"/>
              </a:rPr>
              <a:t> Голодомор </a:t>
            </a:r>
            <a:r>
              <a:rPr lang="ru-RU" sz="2600" dirty="0" err="1">
                <a:latin typeface="Times New Roman" pitchFamily="18" charset="0"/>
                <a:cs typeface="Times New Roman" pitchFamily="18" charset="0"/>
              </a:rPr>
              <a:t>офіційно</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визнаний</a:t>
            </a:r>
            <a:r>
              <a:rPr lang="ru-RU" sz="2600" dirty="0">
                <a:latin typeface="Times New Roman" pitchFamily="18" charset="0"/>
                <a:cs typeface="Times New Roman" pitchFamily="18" charset="0"/>
              </a:rPr>
              <a:t> геноцидом </a:t>
            </a:r>
            <a:r>
              <a:rPr lang="ru-RU" sz="2600" dirty="0" err="1">
                <a:latin typeface="Times New Roman" pitchFamily="18" charset="0"/>
                <a:cs typeface="Times New Roman" pitchFamily="18" charset="0"/>
              </a:rPr>
              <a:t>українського</a:t>
            </a:r>
            <a:r>
              <a:rPr lang="ru-RU" sz="2600" dirty="0">
                <a:latin typeface="Times New Roman" pitchFamily="18" charset="0"/>
                <a:cs typeface="Times New Roman" pitchFamily="18" charset="0"/>
              </a:rPr>
              <a:t> народу в 23 </a:t>
            </a:r>
            <a:r>
              <a:rPr lang="ru-RU" sz="2600" dirty="0" err="1">
                <a:latin typeface="Times New Roman" pitchFamily="18" charset="0"/>
                <a:cs typeface="Times New Roman" pitchFamily="18" charset="0"/>
              </a:rPr>
              <a:t>країнах</a:t>
            </a:r>
            <a:r>
              <a:rPr lang="ru-RU" sz="2600" dirty="0">
                <a:latin typeface="Times New Roman" pitchFamily="18" charset="0"/>
                <a:cs typeface="Times New Roman" pitchFamily="18" charset="0"/>
              </a:rPr>
              <a:t> </a:t>
            </a:r>
            <a:r>
              <a:rPr lang="ru-RU" sz="2600" dirty="0" err="1" smtClean="0">
                <a:latin typeface="Times New Roman" pitchFamily="18" charset="0"/>
                <a:cs typeface="Times New Roman" pitchFamily="18" charset="0"/>
              </a:rPr>
              <a:t>світу</a:t>
            </a:r>
            <a:r>
              <a:rPr lang="ru-RU" sz="2600" dirty="0" smtClean="0">
                <a:latin typeface="Times New Roman" pitchFamily="18" charset="0"/>
                <a:cs typeface="Times New Roman" pitchFamily="18" charset="0"/>
              </a:rPr>
              <a:t>.</a:t>
            </a:r>
          </a:p>
          <a:p>
            <a:pPr algn="just"/>
            <a:endParaRPr lang="uk-UA" sz="2600" dirty="0" smtClean="0">
              <a:latin typeface="Times New Roman" panose="02020603050405020304" pitchFamily="18" charset="0"/>
              <a:cs typeface="Times New Roman" panose="02020603050405020304" pitchFamily="18" charset="0"/>
            </a:endParaRPr>
          </a:p>
          <a:p>
            <a:pPr marL="571500" indent="-571500" algn="just">
              <a:buFont typeface="Arial" pitchFamily="34" charset="0"/>
              <a:buChar char="•"/>
            </a:pPr>
            <a:r>
              <a:rPr lang="uk-UA" sz="2600" dirty="0" smtClean="0">
                <a:latin typeface="Times New Roman" panose="02020603050405020304" pitchFamily="18" charset="0"/>
                <a:cs typeface="Times New Roman" panose="02020603050405020304" pitchFamily="18" charset="0"/>
              </a:rPr>
              <a:t>У січні </a:t>
            </a:r>
            <a:r>
              <a:rPr lang="uk-UA" sz="2600" dirty="0">
                <a:latin typeface="Times New Roman" pitchFamily="18" charset="0"/>
                <a:cs typeface="Times New Roman" pitchFamily="18" charset="0"/>
              </a:rPr>
              <a:t>2007 року Міжнародний трибунал кваліфікував дії сербів як « злочини геноциду » </a:t>
            </a:r>
            <a:r>
              <a:rPr lang="uk-UA" sz="2600" dirty="0" smtClean="0">
                <a:latin typeface="Times New Roman" pitchFamily="18" charset="0"/>
                <a:cs typeface="Times New Roman" pitchFamily="18" charset="0"/>
              </a:rPr>
              <a:t>                           ( </a:t>
            </a:r>
            <a:r>
              <a:rPr lang="uk-UA" sz="2600" dirty="0">
                <a:latin typeface="Times New Roman" pitchFamily="18" charset="0"/>
                <a:cs typeface="Times New Roman" pitchFamily="18" charset="0"/>
              </a:rPr>
              <a:t>Геноцид в </a:t>
            </a:r>
            <a:r>
              <a:rPr lang="uk-UA" sz="2600" dirty="0" err="1">
                <a:latin typeface="Times New Roman" pitchFamily="18" charset="0"/>
                <a:cs typeface="Times New Roman" pitchFamily="18" charset="0"/>
              </a:rPr>
              <a:t>Сребрениці</a:t>
            </a:r>
            <a:r>
              <a:rPr lang="uk-UA" sz="2600" dirty="0">
                <a:latin typeface="Times New Roman" pitchFamily="18" charset="0"/>
                <a:cs typeface="Times New Roman" pitchFamily="18" charset="0"/>
              </a:rPr>
              <a:t> , </a:t>
            </a:r>
            <a:r>
              <a:rPr lang="uk-UA" sz="2600" dirty="0" smtClean="0">
                <a:latin typeface="Times New Roman" pitchFamily="18" charset="0"/>
                <a:cs typeface="Times New Roman" pitchFamily="18" charset="0"/>
              </a:rPr>
              <a:t>Боснії)</a:t>
            </a:r>
            <a:endParaRPr lang="ru-RU" sz="2600" baseline="30000" dirty="0">
              <a:latin typeface="Times New Roman" pitchFamily="18" charset="0"/>
              <a:cs typeface="Times New Roman" pitchFamily="18" charset="0"/>
            </a:endParaRPr>
          </a:p>
        </p:txBody>
      </p:sp>
      <p:pic>
        <p:nvPicPr>
          <p:cNvPr id="3" name="Picture 3" descr="C:\Users\Максим\Desktop\advokat-yurist-1f4c-1316171609522142-1-big.jpg"/>
          <p:cNvPicPr>
            <a:picLocks noChangeAspect="1" noChangeArrowheads="1"/>
          </p:cNvPicPr>
          <p:nvPr/>
        </p:nvPicPr>
        <p:blipFill>
          <a:blip r:embed="rId2" cstate="print"/>
          <a:srcRect/>
          <a:stretch>
            <a:fillRect/>
          </a:stretch>
        </p:blipFill>
        <p:spPr bwMode="auto">
          <a:xfrm>
            <a:off x="212367" y="1941095"/>
            <a:ext cx="3777617" cy="3255784"/>
          </a:xfrm>
          <a:prstGeom prst="rect">
            <a:avLst/>
          </a:prstGeom>
          <a:ln>
            <a:noFill/>
          </a:ln>
          <a:effectLst>
            <a:softEdge rad="112500"/>
          </a:effectLst>
        </p:spPr>
      </p:pic>
    </p:spTree>
    <p:extLst>
      <p:ext uri="{BB962C8B-B14F-4D97-AF65-F5344CB8AC3E}">
        <p14:creationId xmlns:p14="http://schemas.microsoft.com/office/powerpoint/2010/main" val="4027814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256614" y="4874916"/>
            <a:ext cx="8406063" cy="584775"/>
          </a:xfrm>
          <a:prstGeom prst="rect">
            <a:avLst/>
          </a:prstGeom>
          <a:noFill/>
        </p:spPr>
        <p:txBody>
          <a:bodyPr wrap="square" rtlCol="0">
            <a:spAutoFit/>
          </a:bodyPr>
          <a:lstStyle/>
          <a:p>
            <a:r>
              <a:rPr lang="uk-UA" sz="3200" b="1" dirty="0" smtClean="0">
                <a:latin typeface="Times New Roman" panose="02020603050405020304" pitchFamily="18" charset="0"/>
                <a:cs typeface="Times New Roman" panose="02020603050405020304" pitchFamily="18" charset="0"/>
              </a:rPr>
              <a:t>Закон </a:t>
            </a:r>
            <a:r>
              <a:rPr lang="uk-UA" sz="3200" b="1" dirty="0">
                <a:latin typeface="Times New Roman" panose="02020603050405020304" pitchFamily="18" charset="0"/>
                <a:cs typeface="Times New Roman" panose="02020603050405020304" pitchFamily="18" charset="0"/>
              </a:rPr>
              <a:t>проти фашизму повинен: </a:t>
            </a:r>
            <a:r>
              <a:rPr lang="uk-UA" dirty="0"/>
              <a:t>	</a:t>
            </a:r>
            <a:endParaRPr lang="en-US" dirty="0"/>
          </a:p>
        </p:txBody>
      </p:sp>
      <p:pic>
        <p:nvPicPr>
          <p:cNvPr id="8194" name="Picture 2" descr="http://niklife.com.ua/680x510W/images/2014_07/43996_10_650x487.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10387" y="3890030"/>
            <a:ext cx="5849258" cy="255454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uk-UA" sz="3200" b="1" dirty="0" smtClean="0">
                <a:effectLst>
                  <a:outerShdw blurRad="38100" dist="38100" dir="2700000" algn="tl">
                    <a:srgbClr val="000000">
                      <a:alpha val="43137"/>
                    </a:srgbClr>
                  </a:outerShdw>
                </a:effectLst>
                <a:latin typeface="Times New Roman" pitchFamily="18" charset="0"/>
                <a:cs typeface="Times New Roman" pitchFamily="18" charset="0"/>
              </a:rPr>
              <a:t>Пам’ять не лише призначена реєструвати події минулого, але і стимулювати совість людства.</a:t>
            </a:r>
            <a:br>
              <a:rPr lang="uk-UA" sz="3200" b="1" dirty="0" smtClean="0">
                <a:effectLst>
                  <a:outerShdw blurRad="38100" dist="38100" dir="2700000" algn="tl">
                    <a:srgbClr val="000000">
                      <a:alpha val="43137"/>
                    </a:srgbClr>
                  </a:outerShdw>
                </a:effectLst>
                <a:latin typeface="Times New Roman" pitchFamily="18" charset="0"/>
                <a:cs typeface="Times New Roman" pitchFamily="18" charset="0"/>
              </a:rPr>
            </a:br>
            <a:r>
              <a:rPr lang="uk-UA" sz="3200" b="1" dirty="0" smtClean="0">
                <a:effectLst>
                  <a:outerShdw blurRad="38100" dist="38100" dir="2700000" algn="tl">
                    <a:srgbClr val="000000">
                      <a:alpha val="43137"/>
                    </a:srgbClr>
                  </a:outerShdw>
                </a:effectLst>
                <a:latin typeface="Times New Roman" pitchFamily="18" charset="0"/>
                <a:cs typeface="Times New Roman" pitchFamily="18" charset="0"/>
              </a:rPr>
              <a:t>		    Рафаель </a:t>
            </a:r>
            <a:r>
              <a:rPr lang="uk-UA" sz="3200" b="1" dirty="0" err="1" smtClean="0">
                <a:effectLst>
                  <a:outerShdw blurRad="38100" dist="38100" dir="2700000" algn="tl">
                    <a:srgbClr val="000000">
                      <a:alpha val="43137"/>
                    </a:srgbClr>
                  </a:outerShdw>
                </a:effectLst>
                <a:latin typeface="Times New Roman" pitchFamily="18" charset="0"/>
                <a:cs typeface="Times New Roman" pitchFamily="18" charset="0"/>
              </a:rPr>
              <a:t>Лемкін</a:t>
            </a:r>
            <a:endParaRPr lang="ru-RU"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328939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117431" y="336412"/>
            <a:ext cx="6849979" cy="6321062"/>
          </a:xfrm>
        </p:spPr>
        <p:txBody>
          <a:bodyPr>
            <a:normAutofit lnSpcReduction="10000"/>
          </a:bodyPr>
          <a:lstStyle/>
          <a:p>
            <a:pPr algn="just">
              <a:buNone/>
            </a:pPr>
            <a:r>
              <a:rPr lang="uk-UA" sz="1800"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9-10 березня 2016 р. відбувся візит </a:t>
            </a:r>
            <a:br>
              <a:rPr lang="uk-UA" sz="2400" dirty="0" smtClean="0">
                <a:latin typeface="Times New Roman" pitchFamily="18" charset="0"/>
                <a:cs typeface="Times New Roman" pitchFamily="18" charset="0"/>
              </a:rPr>
            </a:br>
            <a:r>
              <a:rPr lang="uk-UA" sz="2400" dirty="0" smtClean="0">
                <a:latin typeface="Times New Roman" pitchFamily="18" charset="0"/>
                <a:cs typeface="Times New Roman" pitchFamily="18" charset="0"/>
              </a:rPr>
              <a:t>П. Порошенка  до Туреччини, де він намагався встановити історичну справедливість визнання актом геноциду </a:t>
            </a:r>
            <a:r>
              <a:rPr lang="uk-UA" sz="2400" dirty="0" err="1" smtClean="0">
                <a:latin typeface="Times New Roman" pitchFamily="18" charset="0"/>
                <a:cs typeface="Times New Roman" pitchFamily="18" charset="0"/>
              </a:rPr>
              <a:t>департацію</a:t>
            </a:r>
            <a:r>
              <a:rPr lang="uk-UA" sz="2400" dirty="0" smtClean="0">
                <a:latin typeface="Times New Roman" pitchFamily="18" charset="0"/>
                <a:cs typeface="Times New Roman" pitchFamily="18" charset="0"/>
              </a:rPr>
              <a:t> кримських татар у травні 1944 р. радянською владою. 											</a:t>
            </a:r>
          </a:p>
          <a:p>
            <a:pPr>
              <a:buNone/>
            </a:pPr>
            <a:r>
              <a:rPr lang="uk-UA" sz="2400" dirty="0" smtClean="0">
                <a:latin typeface="Times New Roman" pitchFamily="18" charset="0"/>
                <a:cs typeface="Times New Roman" pitchFamily="18" charset="0"/>
              </a:rPr>
              <a:t>	Цей візит дав мені зрозуміти, що політична ситуація дуже часто впливає на рішення цих питань.  Сучасне ставлення Росії до прав </a:t>
            </a:r>
            <a:r>
              <a:rPr lang="uk-UA" sz="2400" dirty="0" err="1" smtClean="0">
                <a:latin typeface="Times New Roman" pitchFamily="18" charset="0"/>
                <a:cs typeface="Times New Roman" pitchFamily="18" charset="0"/>
              </a:rPr>
              <a:t>кримсько-татарського</a:t>
            </a:r>
            <a:r>
              <a:rPr lang="uk-UA" sz="2400" dirty="0" smtClean="0">
                <a:latin typeface="Times New Roman" pitchFamily="18" charset="0"/>
                <a:cs typeface="Times New Roman" pitchFamily="18" charset="0"/>
              </a:rPr>
              <a:t> населення в Криму мене засмучує. </a:t>
            </a:r>
          </a:p>
          <a:p>
            <a:pPr>
              <a:buNone/>
            </a:pPr>
            <a:r>
              <a:rPr lang="uk-UA" sz="2400" dirty="0" smtClean="0">
                <a:latin typeface="Times New Roman" pitchFamily="18" charset="0"/>
                <a:cs typeface="Times New Roman" pitchFamily="18" charset="0"/>
              </a:rPr>
              <a:t/>
            </a:r>
            <a:br>
              <a:rPr lang="uk-UA" sz="2400" dirty="0" smtClean="0">
                <a:latin typeface="Times New Roman" pitchFamily="18" charset="0"/>
                <a:cs typeface="Times New Roman" pitchFamily="18" charset="0"/>
              </a:rPr>
            </a:br>
            <a:r>
              <a:rPr lang="uk-UA" sz="2400" dirty="0" smtClean="0">
                <a:latin typeface="Times New Roman" pitchFamily="18" charset="0"/>
                <a:cs typeface="Times New Roman" pitchFamily="18" charset="0"/>
              </a:rPr>
              <a:t>Серед моїх однокласників є друзі – </a:t>
            </a:r>
            <a:r>
              <a:rPr lang="uk-UA" sz="2400" dirty="0" err="1" smtClean="0">
                <a:latin typeface="Times New Roman" pitchFamily="18" charset="0"/>
                <a:cs typeface="Times New Roman" pitchFamily="18" charset="0"/>
              </a:rPr>
              <a:t>Муждабаєв</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Фахрі</a:t>
            </a:r>
            <a:r>
              <a:rPr lang="uk-UA" sz="2400" dirty="0" smtClean="0">
                <a:latin typeface="Times New Roman" pitchFamily="18" charset="0"/>
                <a:cs typeface="Times New Roman" pitchFamily="18" charset="0"/>
              </a:rPr>
              <a:t> та </a:t>
            </a:r>
            <a:r>
              <a:rPr lang="uk-UA" sz="2400" dirty="0" err="1" smtClean="0">
                <a:latin typeface="Times New Roman" pitchFamily="18" charset="0"/>
                <a:cs typeface="Times New Roman" pitchFamily="18" charset="0"/>
              </a:rPr>
              <a:t>Фейзулаєва</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Асіє</a:t>
            </a:r>
            <a:r>
              <a:rPr lang="uk-UA" sz="2400" dirty="0" smtClean="0">
                <a:latin typeface="Times New Roman" pitchFamily="18" charset="0"/>
                <a:cs typeface="Times New Roman" pitchFamily="18" charset="0"/>
              </a:rPr>
              <a:t>. В нашому </a:t>
            </a:r>
            <a:r>
              <a:rPr lang="uk-UA" sz="2400" dirty="0" err="1" smtClean="0">
                <a:latin typeface="Times New Roman" pitchFamily="18" charset="0"/>
                <a:cs typeface="Times New Roman" pitchFamily="18" charset="0"/>
              </a:rPr>
              <a:t>інтеркультурному</a:t>
            </a:r>
            <a:r>
              <a:rPr lang="uk-UA" sz="2400" dirty="0" smtClean="0">
                <a:latin typeface="Times New Roman" pitchFamily="18" charset="0"/>
                <a:cs typeface="Times New Roman" pitchFamily="18" charset="0"/>
              </a:rPr>
              <a:t> місті Мелітополі проживає багато національностей і кожна з них має своє важливе місце  в нашій громаді.</a:t>
            </a:r>
            <a:endParaRPr lang="ru-RU"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011" y="1819569"/>
            <a:ext cx="4524420" cy="28668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990213" y="736761"/>
            <a:ext cx="6772164" cy="2071410"/>
          </a:xfrm>
        </p:spPr>
        <p:txBody>
          <a:bodyPr>
            <a:normAutofit/>
          </a:bodyPr>
          <a:lstStyle/>
          <a:p>
            <a:pPr marL="0" indent="0">
              <a:buNone/>
            </a:pPr>
            <a:r>
              <a:rPr lang="uk-UA" sz="2800" dirty="0" smtClean="0">
                <a:latin typeface="Times New Roman" panose="02020603050405020304" pitchFamily="18" charset="0"/>
                <a:cs typeface="Times New Roman" panose="02020603050405020304" pitchFamily="18" charset="0"/>
              </a:rPr>
              <a:t>                </a:t>
            </a:r>
            <a:r>
              <a:rPr lang="uk-UA" sz="4300" b="1" dirty="0" smtClean="0">
                <a:latin typeface="Times New Roman" panose="02020603050405020304" pitchFamily="18" charset="0"/>
                <a:cs typeface="Times New Roman" panose="02020603050405020304" pitchFamily="18" charset="0"/>
              </a:rPr>
              <a:t>Актуальність теми</a:t>
            </a:r>
          </a:p>
          <a:p>
            <a:pPr>
              <a:buFont typeface="Arial" panose="020B0604020202020204" pitchFamily="34" charset="0"/>
              <a:buChar char="•"/>
            </a:pPr>
            <a:r>
              <a:rPr lang="uk-UA" sz="3000" dirty="0" smtClean="0">
                <a:latin typeface="Times New Roman" panose="02020603050405020304" pitchFamily="18" charset="0"/>
                <a:cs typeface="Times New Roman" panose="02020603050405020304" pitchFamily="18" charset="0"/>
              </a:rPr>
              <a:t>Усвідомлення цінності людського життя в сучасних умовах.</a:t>
            </a:r>
            <a:endParaRPr lang="en-US" sz="3000" dirty="0"/>
          </a:p>
        </p:txBody>
      </p:sp>
      <p:sp>
        <p:nvSpPr>
          <p:cNvPr id="5" name="TextBox 4"/>
          <p:cNvSpPr txBox="1"/>
          <p:nvPr/>
        </p:nvSpPr>
        <p:spPr>
          <a:xfrm>
            <a:off x="4668254" y="3969686"/>
            <a:ext cx="7347284" cy="2431435"/>
          </a:xfrm>
          <a:prstGeom prst="rect">
            <a:avLst/>
          </a:prstGeom>
          <a:noFill/>
        </p:spPr>
        <p:txBody>
          <a:bodyPr wrap="square" rtlCol="0">
            <a:spAutoFit/>
          </a:bodyPr>
          <a:lstStyle/>
          <a:p>
            <a:r>
              <a:rPr lang="uk-UA" sz="4000" b="1" dirty="0" smtClean="0">
                <a:latin typeface="Times New Roman" panose="02020603050405020304" pitchFamily="18" charset="0"/>
                <a:cs typeface="Times New Roman" panose="02020603050405020304" pitchFamily="18" charset="0"/>
              </a:rPr>
              <a:t>        Мета дослідження</a:t>
            </a:r>
          </a:p>
          <a:p>
            <a:pPr marL="285750" indent="-285750">
              <a:buFont typeface="Arial" panose="020B0604020202020204" pitchFamily="34" charset="0"/>
              <a:buChar char="•"/>
            </a:pPr>
            <a:r>
              <a:rPr lang="uk-UA" sz="2800" dirty="0" smtClean="0">
                <a:latin typeface="Times New Roman" panose="02020603050405020304" pitchFamily="18" charset="0"/>
                <a:cs typeface="Times New Roman" panose="02020603050405020304" pitchFamily="18" charset="0"/>
              </a:rPr>
              <a:t>Дослідити сутність геноциду як форми знищення однієї частиною людства іншої;</a:t>
            </a:r>
          </a:p>
          <a:p>
            <a:pPr marL="285750" indent="-285750">
              <a:buFont typeface="Arial" panose="020B0604020202020204" pitchFamily="34" charset="0"/>
              <a:buChar char="•"/>
            </a:pPr>
            <a:r>
              <a:rPr lang="uk-UA" sz="2800" dirty="0" smtClean="0">
                <a:latin typeface="Times New Roman" panose="02020603050405020304" pitchFamily="18" charset="0"/>
                <a:cs typeface="Times New Roman" panose="02020603050405020304" pitchFamily="18" charset="0"/>
              </a:rPr>
              <a:t>Нагадати уроки історії для запобігання у майбутньому. </a:t>
            </a:r>
            <a:endParaRPr lang="en-US" sz="2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9766" y1="29199" x2="59766" y2="29199"/>
                        <a14:foregroundMark x1="59863" y1="26660" x2="59863" y2="26660"/>
                        <a14:foregroundMark x1="61426" y1="27051" x2="61426" y2="27051"/>
                        <a14:foregroundMark x1="57324" y1="27344" x2="57324" y2="27344"/>
                        <a14:foregroundMark x1="57422" y1="26855" x2="57422" y2="26855"/>
                        <a14:foregroundMark x1="54688" y1="27246" x2="54688" y2="27246"/>
                        <a14:foregroundMark x1="54688" y1="27539" x2="56738" y2="26270"/>
                        <a14:foregroundMark x1="61719" y1="26172" x2="65820" y2="27832"/>
                        <a14:foregroundMark x1="61816" y1="26172" x2="56836" y2="26172"/>
                        <a14:foregroundMark x1="33789" y1="82422" x2="34668" y2="83105"/>
                        <a14:foregroundMark x1="34668" y1="83203" x2="36426" y2="84082"/>
                        <a14:foregroundMark x1="36523" y1="84180" x2="38965" y2="84570"/>
                        <a14:foregroundMark x1="42871" y1="82910" x2="41113" y2="84668"/>
                        <a14:foregroundMark x1="40820" y1="84668" x2="38574" y2="84668"/>
                        <a14:backgroundMark x1="60254" y1="25781" x2="60254" y2="25781"/>
                        <a14:backgroundMark x1="56738" y1="26270" x2="56738" y2="26270"/>
                        <a14:backgroundMark x1="65820" y1="27734" x2="65820" y2="27734"/>
                        <a14:backgroundMark x1="43066" y1="84082" x2="40332" y2="85547"/>
                        <a14:backgroundMark x1="32617" y1="83887" x2="38965" y2="85547"/>
                      </a14:backgroundRemoval>
                    </a14:imgEffect>
                  </a14:imgLayer>
                </a14:imgProps>
              </a:ext>
              <a:ext uri="{28A0092B-C50C-407E-A947-70E740481C1C}">
                <a14:useLocalDpi xmlns:a14="http://schemas.microsoft.com/office/drawing/2010/main" val="0"/>
              </a:ext>
            </a:extLst>
          </a:blip>
          <a:stretch>
            <a:fillRect/>
          </a:stretch>
        </p:blipFill>
        <p:spPr>
          <a:xfrm>
            <a:off x="7650203" y="-442091"/>
            <a:ext cx="3590117" cy="3532094"/>
          </a:xfrm>
          <a:prstGeom prst="rect">
            <a:avLst/>
          </a:prstGeom>
        </p:spPr>
      </p:pic>
      <p:pic>
        <p:nvPicPr>
          <p:cNvPr id="6" name="Рисунок 5"/>
          <p:cNvPicPr>
            <a:picLocks noChangeAspect="1"/>
          </p:cNvPicPr>
          <p:nvPr/>
        </p:nvPicPr>
        <p:blipFill>
          <a:blip r:embed="rId5" cstate="print">
            <a:extLst>
              <a:ext uri="{BEBA8EAE-BF5A-486C-A8C5-ECC9F3942E4B}">
                <a14:imgProps xmlns:a14="http://schemas.microsoft.com/office/drawing/2010/main">
                  <a14:imgLayer r:embed="rId6">
                    <a14:imgEffect>
                      <a14:backgroundRemoval t="5714" b="98095" l="179" r="92321"/>
                    </a14:imgEffect>
                  </a14:imgLayer>
                </a14:imgProps>
              </a:ext>
              <a:ext uri="{28A0092B-C50C-407E-A947-70E740481C1C}">
                <a14:useLocalDpi xmlns:a14="http://schemas.microsoft.com/office/drawing/2010/main" val="0"/>
              </a:ext>
            </a:extLst>
          </a:blip>
          <a:stretch>
            <a:fillRect/>
          </a:stretch>
        </p:blipFill>
        <p:spPr>
          <a:xfrm>
            <a:off x="0" y="3370468"/>
            <a:ext cx="4376295" cy="3198984"/>
          </a:xfrm>
          <a:prstGeom prst="rect">
            <a:avLst/>
          </a:prstGeom>
        </p:spPr>
      </p:pic>
    </p:spTree>
    <p:extLst>
      <p:ext uri="{BB962C8B-B14F-4D97-AF65-F5344CB8AC3E}">
        <p14:creationId xmlns:p14="http://schemas.microsoft.com/office/powerpoint/2010/main" val="3113579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7151" y="361278"/>
            <a:ext cx="9404723" cy="1400530"/>
          </a:xfrm>
        </p:spPr>
        <p:txBody>
          <a:bodyPr/>
          <a:lstStyle/>
          <a:p>
            <a:pPr algn="ctr"/>
            <a:r>
              <a:rPr lang="uk-UA" b="1" dirty="0" smtClean="0">
                <a:latin typeface="Times New Roman" pitchFamily="18" charset="0"/>
                <a:cs typeface="Times New Roman" pitchFamily="18" charset="0"/>
              </a:rPr>
              <a:t>ЗАВДАННЯ</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478472" y="1793838"/>
            <a:ext cx="10936288" cy="4195481"/>
          </a:xfrm>
        </p:spPr>
        <p:txBody>
          <a:bodyPr>
            <a:normAutofit/>
          </a:bodyPr>
          <a:lstStyle/>
          <a:p>
            <a:pPr algn="just"/>
            <a:r>
              <a:rPr lang="uk-UA" sz="3200" b="1" dirty="0" smtClean="0">
                <a:latin typeface="Times New Roman" pitchFamily="18" charset="0"/>
                <a:cs typeface="Times New Roman" pitchFamily="18" charset="0"/>
              </a:rPr>
              <a:t>Зробити стислий аналіз найтяжчих актів геноциду ХХ ст. як цінності людського життя, бо у ХХІ ст. частіше стали  відбуватися терористичні акти,  які ще більше знецінюють життя людства.</a:t>
            </a:r>
            <a:endParaRPr lang="ru-RU" sz="3200" b="1" dirty="0">
              <a:latin typeface="Times New Roman" pitchFamily="18" charset="0"/>
              <a:cs typeface="Times New Roman" pitchFamily="18" charset="0"/>
            </a:endParaRPr>
          </a:p>
        </p:txBody>
      </p:sp>
      <p:pic>
        <p:nvPicPr>
          <p:cNvPr id="4" name="Picture 2" descr="http://cs408819.vk.me/v408819907/2c15/jHmQ8QBoN3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2080" y="3688080"/>
            <a:ext cx="3169920" cy="31699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802104" y="1548298"/>
            <a:ext cx="6345877" cy="4216539"/>
          </a:xfrm>
          <a:prstGeom prst="rect">
            <a:avLst/>
          </a:prstGeom>
          <a:noFill/>
        </p:spPr>
        <p:txBody>
          <a:bodyPr wrap="square" rtlCol="0">
            <a:spAutoFit/>
          </a:bodyPr>
          <a:lstStyle/>
          <a:p>
            <a:pPr algn="just"/>
            <a:r>
              <a:rPr lang="uk-UA" sz="4400" b="1" dirty="0">
                <a:latin typeface="Times New Roman" panose="02020603050405020304" pitchFamily="18" charset="0"/>
                <a:cs typeface="Times New Roman" panose="02020603050405020304" pitchFamily="18" charset="0"/>
              </a:rPr>
              <a:t>	</a:t>
            </a:r>
            <a:r>
              <a:rPr lang="uk-UA" sz="2800" b="1" dirty="0" smtClean="0">
                <a:latin typeface="Times New Roman" panose="02020603050405020304" pitchFamily="18" charset="0"/>
                <a:cs typeface="Times New Roman" panose="02020603050405020304" pitchFamily="18" charset="0"/>
              </a:rPr>
              <a:t>Геноцид – </a:t>
            </a:r>
            <a:r>
              <a:rPr lang="uk-UA" sz="2800" dirty="0" smtClean="0">
                <a:latin typeface="Times New Roman" panose="02020603050405020304" pitchFamily="18" charset="0"/>
                <a:cs typeface="Times New Roman" panose="02020603050405020304" pitchFamily="18" charset="0"/>
              </a:rPr>
              <a:t>це</a:t>
            </a:r>
            <a:r>
              <a:rPr lang="uk-UA" sz="2800" b="1" dirty="0" smtClean="0">
                <a:latin typeface="Times New Roman" panose="02020603050405020304" pitchFamily="18" charset="0"/>
                <a:cs typeface="Times New Roman" panose="02020603050405020304" pitchFamily="18" charset="0"/>
              </a:rPr>
              <a:t> </a:t>
            </a:r>
            <a:r>
              <a:rPr lang="ru-RU" sz="2800" dirty="0" err="1" smtClean="0">
                <a:latin typeface="Times New Roman" pitchFamily="18" charset="0"/>
                <a:cs typeface="Times New Roman" pitchFamily="18" charset="0"/>
              </a:rPr>
              <a:t>повне</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або</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часткове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винищення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окремих</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груп</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населення</a:t>
            </a:r>
            <a:r>
              <a:rPr lang="ru-RU" sz="2800" dirty="0">
                <a:latin typeface="Times New Roman" pitchFamily="18" charset="0"/>
                <a:cs typeface="Times New Roman" pitchFamily="18" charset="0"/>
              </a:rPr>
              <a:t> за </a:t>
            </a:r>
            <a:r>
              <a:rPr lang="ru-RU" sz="2800" dirty="0" err="1">
                <a:latin typeface="Times New Roman" pitchFamily="18" charset="0"/>
                <a:cs typeface="Times New Roman" pitchFamily="18" charset="0"/>
              </a:rPr>
              <a:t>расовими</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етнічними</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релігійними</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національними</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ознаками</a:t>
            </a:r>
            <a:r>
              <a:rPr lang="ru-RU" sz="2800" dirty="0">
                <a:latin typeface="Times New Roman" pitchFamily="18" charset="0"/>
                <a:cs typeface="Times New Roman" pitchFamily="18" charset="0"/>
              </a:rPr>
              <a:t>.</a:t>
            </a:r>
            <a:r>
              <a:rPr lang="uk-UA" sz="2800" b="1" dirty="0" smtClean="0">
                <a:latin typeface="Times New Roman" panose="02020603050405020304" pitchFamily="18" charset="0"/>
                <a:cs typeface="Times New Roman" panose="02020603050405020304" pitchFamily="18" charset="0"/>
              </a:rPr>
              <a:t> </a:t>
            </a:r>
            <a:endParaRPr lang="uk-UA" sz="1600" dirty="0">
              <a:latin typeface="Times New Roman" panose="02020603050405020304" pitchFamily="18" charset="0"/>
              <a:cs typeface="Times New Roman" panose="02020603050405020304" pitchFamily="18" charset="0"/>
            </a:endParaRPr>
          </a:p>
          <a:p>
            <a:pPr algn="just"/>
            <a:r>
              <a:rPr lang="ru-RU" sz="2800" dirty="0" smtClean="0">
                <a:latin typeface="Times New Roman" pitchFamily="18" charset="0"/>
                <a:cs typeface="Times New Roman" pitchFamily="18" charset="0"/>
              </a:rPr>
              <a:t>	У </a:t>
            </a:r>
            <a:r>
              <a:rPr lang="ru-RU" sz="2800" b="1" dirty="0">
                <a:latin typeface="Times New Roman" pitchFamily="18" charset="0"/>
                <a:cs typeface="Times New Roman" pitchFamily="18" charset="0"/>
              </a:rPr>
              <a:t>1948</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році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Генеральна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Асамблея</a:t>
            </a:r>
            <a:r>
              <a:rPr lang="ru-RU" sz="2800" dirty="0">
                <a:latin typeface="Times New Roman" pitchFamily="18" charset="0"/>
                <a:cs typeface="Times New Roman" pitchFamily="18" charset="0"/>
              </a:rPr>
              <a:t> ООН </a:t>
            </a:r>
            <a:r>
              <a:rPr lang="ru-RU" sz="2800" dirty="0" err="1">
                <a:latin typeface="Times New Roman" pitchFamily="18" charset="0"/>
                <a:cs typeface="Times New Roman" pitchFamily="18" charset="0"/>
              </a:rPr>
              <a:t>прийняла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Конвенцію</a:t>
            </a:r>
            <a:r>
              <a:rPr lang="ru-RU" sz="2800" dirty="0">
                <a:latin typeface="Times New Roman" pitchFamily="18" charset="0"/>
                <a:cs typeface="Times New Roman" pitchFamily="18" charset="0"/>
              </a:rPr>
              <a:t> про </a:t>
            </a:r>
            <a:r>
              <a:rPr lang="ru-RU" sz="2800" dirty="0" err="1">
                <a:latin typeface="Times New Roman" pitchFamily="18" charset="0"/>
                <a:cs typeface="Times New Roman" pitchFamily="18" charset="0"/>
              </a:rPr>
              <a:t>запобігання</a:t>
            </a:r>
            <a:r>
              <a:rPr lang="ru-RU" sz="2800" dirty="0">
                <a:latin typeface="Times New Roman" pitchFamily="18" charset="0"/>
                <a:cs typeface="Times New Roman" pitchFamily="18" charset="0"/>
              </a:rPr>
              <a:t> і </a:t>
            </a:r>
            <a:r>
              <a:rPr lang="ru-RU" sz="2800" dirty="0" err="1">
                <a:latin typeface="Times New Roman" pitchFamily="18" charset="0"/>
                <a:cs typeface="Times New Roman" pitchFamily="18" charset="0"/>
              </a:rPr>
              <a:t>покарання</a:t>
            </a:r>
            <a:r>
              <a:rPr lang="ru-RU" sz="2800" dirty="0">
                <a:latin typeface="Times New Roman" pitchFamily="18" charset="0"/>
                <a:cs typeface="Times New Roman" pitchFamily="18" charset="0"/>
              </a:rPr>
              <a:t> за </a:t>
            </a:r>
            <a:r>
              <a:rPr lang="ru-RU" sz="2800" dirty="0" err="1">
                <a:latin typeface="Times New Roman" pitchFamily="18" charset="0"/>
                <a:cs typeface="Times New Roman" pitchFamily="18" charset="0"/>
              </a:rPr>
              <a:t>злочини</a:t>
            </a:r>
            <a:r>
              <a:rPr lang="ru-RU" sz="2800" dirty="0">
                <a:latin typeface="Times New Roman" pitchFamily="18" charset="0"/>
                <a:cs typeface="Times New Roman" pitchFamily="18" charset="0"/>
              </a:rPr>
              <a:t> геноциду (CPPCG), </a:t>
            </a:r>
            <a:r>
              <a:rPr lang="ru-RU" sz="2800" dirty="0" smtClean="0">
                <a:latin typeface="Times New Roman" pitchFamily="18" charset="0"/>
                <a:cs typeface="Times New Roman" pitchFamily="18" charset="0"/>
              </a:rPr>
              <a:t>яка </a:t>
            </a:r>
            <a:r>
              <a:rPr lang="ru-RU" sz="2800" dirty="0" err="1" smtClean="0">
                <a:latin typeface="Times New Roman" pitchFamily="18" charset="0"/>
                <a:cs typeface="Times New Roman" pitchFamily="18" charset="0"/>
              </a:rPr>
              <a:t>вперше</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визнала</a:t>
            </a:r>
            <a:r>
              <a:rPr lang="ru-RU" sz="2800" dirty="0" smtClean="0">
                <a:latin typeface="Times New Roman" pitchFamily="18" charset="0"/>
                <a:cs typeface="Times New Roman" pitchFamily="18" charset="0"/>
              </a:rPr>
              <a:t> акт геноциду </a:t>
            </a:r>
            <a:r>
              <a:rPr lang="ru-RU" sz="2800" dirty="0" err="1" smtClean="0">
                <a:latin typeface="Times New Roman" pitchFamily="18" charset="0"/>
                <a:cs typeface="Times New Roman" pitchFamily="18" charset="0"/>
              </a:rPr>
              <a:t>злочином</a:t>
            </a:r>
            <a:r>
              <a:rPr lang="ru-RU" sz="2800" dirty="0" smtClean="0">
                <a:latin typeface="Times New Roman" pitchFamily="18" charset="0"/>
                <a:cs typeface="Times New Roman" pitchFamily="18" charset="0"/>
              </a:rPr>
              <a:t>.</a:t>
            </a:r>
            <a:endParaRPr lang="uk-UA" sz="2800" b="1" dirty="0" smtClean="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79374" y1="58435" x2="79756" y2="59413"/>
                      </a14:backgroundRemoval>
                    </a14:imgEffect>
                  </a14:imgLayer>
                </a14:imgProps>
              </a:ext>
              <a:ext uri="{28A0092B-C50C-407E-A947-70E740481C1C}">
                <a14:useLocalDpi xmlns:a14="http://schemas.microsoft.com/office/drawing/2010/main" val="0"/>
              </a:ext>
            </a:extLst>
          </a:blip>
          <a:stretch>
            <a:fillRect/>
          </a:stretch>
        </p:blipFill>
        <p:spPr>
          <a:xfrm>
            <a:off x="6544092" y="1889840"/>
            <a:ext cx="6002766" cy="3751729"/>
          </a:xfrm>
          <a:prstGeom prst="rect">
            <a:avLst/>
          </a:prstGeom>
        </p:spPr>
      </p:pic>
      <p:sp>
        <p:nvSpPr>
          <p:cNvPr id="7" name="TextBox 6"/>
          <p:cNvSpPr txBox="1"/>
          <p:nvPr/>
        </p:nvSpPr>
        <p:spPr>
          <a:xfrm>
            <a:off x="1202282" y="423537"/>
            <a:ext cx="10287682" cy="830997"/>
          </a:xfrm>
          <a:prstGeom prst="rect">
            <a:avLst/>
          </a:prstGeom>
          <a:noFill/>
        </p:spPr>
        <p:txBody>
          <a:bodyPr wrap="square" rtlCol="0">
            <a:spAutoFit/>
          </a:bodyPr>
          <a:lstStyle/>
          <a:p>
            <a:pPr algn="ctr"/>
            <a:r>
              <a:rPr lang="uk-UA" sz="4800" b="1" dirty="0" smtClean="0">
                <a:latin typeface="Times New Roman" panose="02020603050405020304" pitchFamily="18" charset="0"/>
                <a:cs typeface="Times New Roman" panose="02020603050405020304" pitchFamily="18" charset="0"/>
              </a:rPr>
              <a:t>ОБ</a:t>
            </a:r>
            <a:r>
              <a:rPr lang="en-US" sz="4800" b="1" dirty="0" smtClean="0">
                <a:latin typeface="Times New Roman" panose="02020603050405020304" pitchFamily="18" charset="0"/>
                <a:cs typeface="Times New Roman" panose="02020603050405020304" pitchFamily="18" charset="0"/>
              </a:rPr>
              <a:t>`</a:t>
            </a:r>
            <a:r>
              <a:rPr lang="uk-UA" sz="4800" b="1" dirty="0" smtClean="0">
                <a:latin typeface="Times New Roman" panose="02020603050405020304" pitchFamily="18" charset="0"/>
                <a:cs typeface="Times New Roman" panose="02020603050405020304" pitchFamily="18" charset="0"/>
              </a:rPr>
              <a:t>ЄКТ ДОСЛІДЖЕННЯ</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5890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140" y="652403"/>
            <a:ext cx="11612880" cy="1015663"/>
          </a:xfrm>
          <a:prstGeom prst="rect">
            <a:avLst/>
          </a:prstGeom>
          <a:noFill/>
        </p:spPr>
        <p:txBody>
          <a:bodyPr wrap="square" rtlCol="0">
            <a:spAutoFit/>
          </a:bodyPr>
          <a:lstStyle/>
          <a:p>
            <a:pPr algn="ctr"/>
            <a:r>
              <a:rPr lang="uk-UA" sz="4000" b="1" dirty="0" smtClean="0">
                <a:latin typeface="Times New Roman" panose="02020603050405020304" pitchFamily="18" charset="0"/>
                <a:cs typeface="Times New Roman" panose="02020603050405020304" pitchFamily="18" charset="0"/>
              </a:rPr>
              <a:t>ДІЇ, ЯКІ ВІДНОСЯТЬ ДО ГЕНОЦИДУ</a:t>
            </a:r>
            <a:endParaRPr lang="en-US" sz="4000" b="1" dirty="0">
              <a:latin typeface="Times New Roman" panose="02020603050405020304" pitchFamily="18" charset="0"/>
              <a:cs typeface="Times New Roman" panose="02020603050405020304" pitchFamily="18" charset="0"/>
            </a:endParaRPr>
          </a:p>
          <a:p>
            <a:endParaRPr lang="en-US" sz="2000" dirty="0"/>
          </a:p>
        </p:txBody>
      </p:sp>
      <p:sp>
        <p:nvSpPr>
          <p:cNvPr id="6" name="TextBox 5"/>
          <p:cNvSpPr txBox="1"/>
          <p:nvPr/>
        </p:nvSpPr>
        <p:spPr>
          <a:xfrm>
            <a:off x="438403" y="1584961"/>
            <a:ext cx="6206237" cy="4832092"/>
          </a:xfrm>
          <a:prstGeom prst="rect">
            <a:avLst/>
          </a:prstGeom>
          <a:noFill/>
        </p:spPr>
        <p:txBody>
          <a:bodyPr wrap="square" rtlCol="0">
            <a:spAutoFit/>
          </a:bodyPr>
          <a:lstStyle/>
          <a:p>
            <a:pPr marL="457200" indent="-457200">
              <a:buFont typeface="Arial" panose="020B0604020202020204" pitchFamily="34" charset="0"/>
              <a:buChar char="•"/>
            </a:pPr>
            <a:r>
              <a:rPr lang="ru-RU" sz="2800" dirty="0" err="1">
                <a:latin typeface="Times New Roman" pitchFamily="18" charset="0"/>
                <a:cs typeface="Times New Roman" pitchFamily="18" charset="0"/>
              </a:rPr>
              <a:t>В</a:t>
            </a:r>
            <a:r>
              <a:rPr lang="ru-RU" sz="2800" dirty="0" err="1" smtClean="0">
                <a:latin typeface="Times New Roman" pitchFamily="18" charset="0"/>
                <a:cs typeface="Times New Roman" pitchFamily="18" charset="0"/>
              </a:rPr>
              <a:t>бивство</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членів</a:t>
            </a:r>
            <a:r>
              <a:rPr lang="ru-RU" sz="2800" dirty="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певної</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етнічної</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групи</a:t>
            </a:r>
            <a:r>
              <a:rPr lang="ru-RU" sz="2800" dirty="0" smtClean="0">
                <a:latin typeface="Times New Roman" pitchFamily="18" charset="0"/>
                <a:cs typeface="Times New Roman" pitchFamily="18" charset="0"/>
              </a:rPr>
              <a:t>;</a:t>
            </a:r>
          </a:p>
          <a:p>
            <a:pPr marL="457200" indent="-457200">
              <a:buFont typeface="Arial" panose="020B0604020202020204" pitchFamily="34" charset="0"/>
              <a:buChar char="•"/>
            </a:pPr>
            <a:endParaRPr lang="ru-RU" sz="2800" dirty="0" smtClean="0">
              <a:latin typeface="Times New Roman" pitchFamily="18" charset="0"/>
              <a:cs typeface="Times New Roman" pitchFamily="18" charset="0"/>
            </a:endParaRPr>
          </a:p>
          <a:p>
            <a:pPr marL="457200" indent="-457200">
              <a:buFont typeface="Arial" panose="020B0604020202020204" pitchFamily="34" charset="0"/>
              <a:buChar char="•"/>
            </a:pPr>
            <a:r>
              <a:rPr lang="ru-RU" sz="2800" dirty="0" err="1" smtClean="0">
                <a:latin typeface="Times New Roman" pitchFamily="18" charset="0"/>
                <a:cs typeface="Times New Roman" pitchFamily="18" charset="0"/>
              </a:rPr>
              <a:t>нанесення</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тяжких </a:t>
            </a:r>
            <a:r>
              <a:rPr lang="ru-RU" sz="2800" dirty="0" err="1">
                <a:latin typeface="Times New Roman" pitchFamily="18" charset="0"/>
                <a:cs typeface="Times New Roman" pitchFamily="18" charset="0"/>
              </a:rPr>
              <a:t>тілесних</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або</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психічних</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ушкоджень</a:t>
            </a:r>
            <a:r>
              <a:rPr lang="ru-RU" sz="2800" dirty="0">
                <a:latin typeface="Times New Roman" pitchFamily="18" charset="0"/>
                <a:cs typeface="Times New Roman" pitchFamily="18" charset="0"/>
              </a:rPr>
              <a:t> членам </a:t>
            </a:r>
            <a:r>
              <a:rPr lang="ru-RU" sz="2800" dirty="0" err="1">
                <a:latin typeface="Times New Roman" pitchFamily="18" charset="0"/>
                <a:cs typeface="Times New Roman" pitchFamily="18" charset="0"/>
              </a:rPr>
              <a:t>такої</a:t>
            </a:r>
            <a:r>
              <a:rPr lang="ru-RU" sz="2800" dirty="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групи</a:t>
            </a:r>
            <a:r>
              <a:rPr lang="ru-RU" sz="2800" dirty="0" smtClean="0">
                <a:latin typeface="Times New Roman" pitchFamily="18" charset="0"/>
                <a:cs typeface="Times New Roman" pitchFamily="18" charset="0"/>
              </a:rPr>
              <a:t>;</a:t>
            </a:r>
          </a:p>
          <a:p>
            <a:pPr marL="457200" indent="-457200">
              <a:buFont typeface="Arial" panose="020B0604020202020204" pitchFamily="34" charset="0"/>
              <a:buChar char="•"/>
            </a:pPr>
            <a:endParaRPr lang="ru-RU" sz="2800" dirty="0" smtClean="0">
              <a:latin typeface="Times New Roman" pitchFamily="18" charset="0"/>
              <a:cs typeface="Times New Roman" pitchFamily="18" charset="0"/>
            </a:endParaRPr>
          </a:p>
          <a:p>
            <a:pPr marL="457200" indent="-457200">
              <a:buFont typeface="Arial" panose="020B0604020202020204" pitchFamily="34" charset="0"/>
              <a:buChar char="•"/>
            </a:pPr>
            <a:r>
              <a:rPr lang="ru-RU" sz="2800" dirty="0" err="1" smtClean="0">
                <a:latin typeface="Times New Roman" pitchFamily="18" charset="0"/>
                <a:cs typeface="Times New Roman" pitchFamily="18" charset="0"/>
              </a:rPr>
              <a:t>навмисне</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створення</a:t>
            </a:r>
            <a:r>
              <a:rPr lang="ru-RU" sz="2800" dirty="0">
                <a:latin typeface="Times New Roman" pitchFamily="18" charset="0"/>
                <a:cs typeface="Times New Roman" pitchFamily="18" charset="0"/>
              </a:rPr>
              <a:t> членам </a:t>
            </a:r>
            <a:r>
              <a:rPr lang="ru-RU" sz="2800" dirty="0" err="1">
                <a:latin typeface="Times New Roman" pitchFamily="18" charset="0"/>
                <a:cs typeface="Times New Roman" pitchFamily="18" charset="0"/>
              </a:rPr>
              <a:t>групи</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життєвих</a:t>
            </a:r>
            <a:r>
              <a:rPr lang="ru-RU" sz="2800" dirty="0">
                <a:latin typeface="Times New Roman" pitchFamily="18" charset="0"/>
                <a:cs typeface="Times New Roman" pitchFamily="18" charset="0"/>
              </a:rPr>
              <a:t> умов, </a:t>
            </a:r>
            <a:r>
              <a:rPr lang="ru-RU" sz="2800" dirty="0" err="1">
                <a:latin typeface="Times New Roman" pitchFamily="18" charset="0"/>
                <a:cs typeface="Times New Roman" pitchFamily="18" charset="0"/>
              </a:rPr>
              <a:t>які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розраховані</a:t>
            </a:r>
            <a:r>
              <a:rPr lang="ru-RU" sz="2800" dirty="0">
                <a:latin typeface="Times New Roman" pitchFamily="18" charset="0"/>
                <a:cs typeface="Times New Roman" pitchFamily="18" charset="0"/>
              </a:rPr>
              <a:t> на </a:t>
            </a:r>
            <a:r>
              <a:rPr lang="ru-RU" sz="2800" dirty="0" err="1">
                <a:latin typeface="Times New Roman" pitchFamily="18" charset="0"/>
                <a:cs typeface="Times New Roman" pitchFamily="18" charset="0"/>
              </a:rPr>
              <a:t>повне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або</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часткове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знищення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групи</a:t>
            </a:r>
            <a:r>
              <a:rPr lang="ru-RU" sz="2800" dirty="0">
                <a:latin typeface="Times New Roman" pitchFamily="18" charset="0"/>
                <a:cs typeface="Times New Roman" pitchFamily="18" charset="0"/>
              </a:rPr>
              <a:t>;</a:t>
            </a:r>
            <a:endParaRPr lang="uk-UA" sz="2800" dirty="0" smtClean="0">
              <a:latin typeface="Times New Roman" panose="02020603050405020304" pitchFamily="18" charset="0"/>
              <a:cs typeface="Times New Roman" panose="02020603050405020304" pitchFamily="18" charset="0"/>
            </a:endParaRPr>
          </a:p>
          <a:p>
            <a:r>
              <a:rPr lang="uk-UA" sz="2800" dirty="0" smtClean="0">
                <a:latin typeface="Times New Roman" panose="02020603050405020304" pitchFamily="18" charset="0"/>
                <a:cs typeface="Times New Roman" panose="02020603050405020304" pitchFamily="18" charset="0"/>
              </a:rPr>
              <a:t> </a:t>
            </a:r>
            <a:endParaRPr lang="en-US" sz="2800" dirty="0">
              <a:latin typeface="Times New Roman" pitchFamily="18" charset="0"/>
              <a:cs typeface="Times New Roman" pitchFamily="18" charset="0"/>
            </a:endParaRPr>
          </a:p>
        </p:txBody>
      </p:sp>
      <p:pic>
        <p:nvPicPr>
          <p:cNvPr id="7" name="Picture 2" descr="http://his.img.pravda.com/images/doc/d/8/d849c8a-ph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5082" y="3048000"/>
            <a:ext cx="3241350" cy="16626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khatyn.by/photo/mg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8057" y="1281446"/>
            <a:ext cx="3238375" cy="168356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Прямая со стрелкой 2"/>
          <p:cNvCxnSpPr/>
          <p:nvPr/>
        </p:nvCxnSpPr>
        <p:spPr>
          <a:xfrm>
            <a:off x="6849291" y="1918063"/>
            <a:ext cx="740229"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2" name="Прямая со стрелкой 11"/>
          <p:cNvCxnSpPr/>
          <p:nvPr/>
        </p:nvCxnSpPr>
        <p:spPr>
          <a:xfrm>
            <a:off x="6727371" y="3656150"/>
            <a:ext cx="740229"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3" name="Прямая со стрелкой 12"/>
          <p:cNvCxnSpPr/>
          <p:nvPr/>
        </p:nvCxnSpPr>
        <p:spPr>
          <a:xfrm>
            <a:off x="6727371" y="5377543"/>
            <a:ext cx="740229"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pic>
        <p:nvPicPr>
          <p:cNvPr id="22530" name="Picture 2" descr="http://img-fotki.yandex.ru/get/5213/105673756.123/0_5c1a6_ab610a83_XXL.jpg"/>
          <p:cNvPicPr>
            <a:picLocks noChangeAspect="1" noChangeArrowheads="1"/>
          </p:cNvPicPr>
          <p:nvPr/>
        </p:nvPicPr>
        <p:blipFill>
          <a:blip r:embed="rId4" cstate="print"/>
          <a:srcRect/>
          <a:stretch>
            <a:fillRect/>
          </a:stretch>
        </p:blipFill>
        <p:spPr bwMode="auto">
          <a:xfrm>
            <a:off x="7696200" y="4800601"/>
            <a:ext cx="3261360" cy="2057400"/>
          </a:xfrm>
          <a:prstGeom prst="rect">
            <a:avLst/>
          </a:prstGeom>
          <a:noFill/>
        </p:spPr>
      </p:pic>
    </p:spTree>
    <p:extLst>
      <p:ext uri="{BB962C8B-B14F-4D97-AF65-F5344CB8AC3E}">
        <p14:creationId xmlns:p14="http://schemas.microsoft.com/office/powerpoint/2010/main" val="94481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59449" y="602526"/>
            <a:ext cx="10441903" cy="369332"/>
          </a:xfrm>
          <a:prstGeom prst="rect">
            <a:avLst/>
          </a:prstGeom>
          <a:noFill/>
        </p:spPr>
        <p:txBody>
          <a:bodyPr wrap="square" rtlCol="0">
            <a:spAutoFit/>
          </a:bodyPr>
          <a:lstStyle/>
          <a:p>
            <a:r>
              <a:rPr lang="uk-UA" dirty="0" smtClean="0"/>
              <a:t> </a:t>
            </a:r>
            <a:endParaRPr lang="en-US" dirty="0"/>
          </a:p>
        </p:txBody>
      </p:sp>
      <p:sp>
        <p:nvSpPr>
          <p:cNvPr id="3" name="TextBox 2"/>
          <p:cNvSpPr txBox="1"/>
          <p:nvPr/>
        </p:nvSpPr>
        <p:spPr>
          <a:xfrm>
            <a:off x="459449" y="1415494"/>
            <a:ext cx="5955865" cy="3046988"/>
          </a:xfrm>
          <a:prstGeom prst="rect">
            <a:avLst/>
          </a:prstGeom>
          <a:noFill/>
        </p:spPr>
        <p:txBody>
          <a:bodyPr wrap="square" rtlCol="0">
            <a:spAutoFit/>
          </a:bodyPr>
          <a:lstStyle/>
          <a:p>
            <a:pPr marL="457200" indent="-457200">
              <a:buFont typeface="Arial" panose="020B0604020202020204" pitchFamily="34" charset="0"/>
              <a:buChar char="•"/>
            </a:pPr>
            <a:r>
              <a:rPr lang="ru-RU" sz="3200" dirty="0" err="1">
                <a:latin typeface="Times New Roman" pitchFamily="18" charset="0"/>
                <a:cs typeface="Times New Roman" pitchFamily="18" charset="0"/>
              </a:rPr>
              <a:t>Д</a:t>
            </a:r>
            <a:r>
              <a:rPr lang="ru-RU" sz="3200" dirty="0" err="1" smtClean="0">
                <a:latin typeface="Times New Roman" pitchFamily="18" charset="0"/>
                <a:cs typeface="Times New Roman" pitchFamily="18" charset="0"/>
              </a:rPr>
              <a:t>ії</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розраховані</a:t>
            </a:r>
            <a:r>
              <a:rPr lang="ru-RU" sz="3200" dirty="0">
                <a:latin typeface="Times New Roman" pitchFamily="18" charset="0"/>
                <a:cs typeface="Times New Roman" pitchFamily="18" charset="0"/>
              </a:rPr>
              <a:t> на </a:t>
            </a:r>
            <a:r>
              <a:rPr lang="ru-RU" sz="3200" dirty="0" err="1">
                <a:latin typeface="Times New Roman" pitchFamily="18" charset="0"/>
                <a:cs typeface="Times New Roman" pitchFamily="18" charset="0"/>
              </a:rPr>
              <a:t>унеможливлення</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народження</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дітей</a:t>
            </a:r>
            <a:r>
              <a:rPr lang="ru-RU" sz="3200" dirty="0">
                <a:latin typeface="Times New Roman" pitchFamily="18" charset="0"/>
                <a:cs typeface="Times New Roman" pitchFamily="18" charset="0"/>
              </a:rPr>
              <a:t> в </a:t>
            </a:r>
            <a:r>
              <a:rPr lang="ru-RU" sz="3200" dirty="0" err="1">
                <a:latin typeface="Times New Roman" pitchFamily="18" charset="0"/>
                <a:cs typeface="Times New Roman" pitchFamily="18" charset="0"/>
              </a:rPr>
              <a:t>середовищі</a:t>
            </a:r>
            <a:r>
              <a:rPr lang="ru-RU" sz="3200" dirty="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групи</a:t>
            </a:r>
            <a:r>
              <a:rPr lang="ru-RU" sz="3200" dirty="0" smtClean="0">
                <a:latin typeface="Times New Roman" pitchFamily="18" charset="0"/>
                <a:cs typeface="Times New Roman" pitchFamily="18" charset="0"/>
              </a:rPr>
              <a:t>;</a:t>
            </a:r>
          </a:p>
          <a:p>
            <a:endParaRPr lang="ru-RU" sz="3200" dirty="0" smtClean="0">
              <a:latin typeface="Times New Roman" pitchFamily="18" charset="0"/>
              <a:cs typeface="Times New Roman" pitchFamily="18" charset="0"/>
            </a:endParaRPr>
          </a:p>
          <a:p>
            <a:pPr marL="457200" indent="-457200">
              <a:buFont typeface="Arial" panose="020B0604020202020204" pitchFamily="34" charset="0"/>
              <a:buChar char="•"/>
            </a:pPr>
            <a:r>
              <a:rPr lang="ru-RU" sz="3200" dirty="0" err="1" smtClean="0">
                <a:latin typeface="Times New Roman" pitchFamily="18" charset="0"/>
                <a:cs typeface="Times New Roman" pitchFamily="18" charset="0"/>
              </a:rPr>
              <a:t>насильницька</a:t>
            </a:r>
            <a:r>
              <a:rPr lang="ru-RU" sz="3200" dirty="0" smtClean="0">
                <a:latin typeface="Times New Roman" pitchFamily="18" charset="0"/>
                <a:cs typeface="Times New Roman" pitchFamily="18" charset="0"/>
              </a:rPr>
              <a:t> </a:t>
            </a:r>
            <a:r>
              <a:rPr lang="ru-RU" sz="3200" dirty="0">
                <a:latin typeface="Times New Roman" pitchFamily="18" charset="0"/>
                <a:cs typeface="Times New Roman" pitchFamily="18" charset="0"/>
              </a:rPr>
              <a:t>передача </a:t>
            </a:r>
            <a:r>
              <a:rPr lang="ru-RU" sz="3200" dirty="0" err="1">
                <a:latin typeface="Times New Roman" pitchFamily="18" charset="0"/>
                <a:cs typeface="Times New Roman" pitchFamily="18" charset="0"/>
              </a:rPr>
              <a:t>дітей</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цієї</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групи</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іншій</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групі</a:t>
            </a:r>
            <a:r>
              <a:rPr lang="ru-RU" sz="3200" dirty="0">
                <a:latin typeface="Times New Roman" pitchFamily="18" charset="0"/>
                <a:cs typeface="Times New Roman"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2052" name="Picture 4" descr="http://www.chronoton.ru/sites/default/files/Photo/32_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7500" y="743878"/>
            <a:ext cx="4175759" cy="2627086"/>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https://upload.wikimedia.org/wikipedia/commons/thumb/7/77/Armenian_genocide4.jpg/270px-Armenian_genocide4.jpg"/>
          <p:cNvPicPr>
            <a:picLocks noChangeAspect="1" noChangeArrowheads="1"/>
          </p:cNvPicPr>
          <p:nvPr/>
        </p:nvPicPr>
        <p:blipFill>
          <a:blip r:embed="rId4" cstate="print"/>
          <a:srcRect/>
          <a:stretch>
            <a:fillRect/>
          </a:stretch>
        </p:blipFill>
        <p:spPr bwMode="auto">
          <a:xfrm>
            <a:off x="7283081" y="3576186"/>
            <a:ext cx="4248785" cy="2964180"/>
          </a:xfrm>
          <a:prstGeom prst="rect">
            <a:avLst/>
          </a:prstGeom>
          <a:noFill/>
        </p:spPr>
      </p:pic>
      <p:cxnSp>
        <p:nvCxnSpPr>
          <p:cNvPr id="7" name="Прямая со стрелкой 6"/>
          <p:cNvCxnSpPr/>
          <p:nvPr/>
        </p:nvCxnSpPr>
        <p:spPr>
          <a:xfrm>
            <a:off x="6294234" y="2244445"/>
            <a:ext cx="740229"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8" name="Прямая со стрелкой 7"/>
          <p:cNvCxnSpPr/>
          <p:nvPr/>
        </p:nvCxnSpPr>
        <p:spPr>
          <a:xfrm>
            <a:off x="6294234" y="3976992"/>
            <a:ext cx="740229"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598774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40472" y="807720"/>
            <a:ext cx="9839008" cy="5425439"/>
          </a:xfrm>
        </p:spPr>
        <p:txBody>
          <a:bodyPr>
            <a:normAutofit/>
          </a:bodyPr>
          <a:lstStyle/>
          <a:p>
            <a:pPr algn="just"/>
            <a:r>
              <a:rPr lang="uk-UA" sz="3200" dirty="0" smtClean="0">
                <a:latin typeface="Times New Roman" pitchFamily="18" charset="0"/>
                <a:cs typeface="Times New Roman" pitchFamily="18" charset="0"/>
              </a:rPr>
              <a:t>На мою думку, у стародавньому світі не відбувалось масового знищення одного народу іншим за расовими чи релігійними ознаками. Війна використовувалася як засіб швидкого збагачення, загарбання територій, матеріальних цінностей, але полонених перевтілювали на рабів, залишаючи їм життя та можливість його змінити. А у нашому сучасному, розвинутому, технологічному світі війна використовується як засіб знищення всього живого?!</a:t>
            </a:r>
            <a:endParaRPr lang="ru-RU" sz="36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6321" y="0"/>
            <a:ext cx="10311449" cy="1400530"/>
          </a:xfrm>
        </p:spPr>
        <p:txBody>
          <a:bodyPr/>
          <a:lstStyle/>
          <a:p>
            <a:pPr algn="ctr"/>
            <a:r>
              <a:rPr lang="uk-UA" b="1" dirty="0" smtClean="0">
                <a:latin typeface="Times New Roman" pitchFamily="18" charset="0"/>
                <a:cs typeface="Times New Roman" pitchFamily="18" charset="0"/>
              </a:rPr>
              <a:t>Найвідоміші акти геноциду у ХХ ст.</a:t>
            </a:r>
            <a:endParaRPr lang="ru-RU" b="1"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01051" y="994611"/>
          <a:ext cx="11486148" cy="5662865"/>
        </p:xfrm>
        <a:graphic>
          <a:graphicData uri="http://schemas.openxmlformats.org/drawingml/2006/table">
            <a:tbl>
              <a:tblPr firstRow="1" bandRow="1">
                <a:tableStyleId>{FABFCF23-3B69-468F-B69F-88F6DE6A72F2}</a:tableStyleId>
              </a:tblPr>
              <a:tblGrid>
                <a:gridCol w="2921332"/>
                <a:gridCol w="2821741"/>
                <a:gridCol w="3711511"/>
                <a:gridCol w="2031564"/>
              </a:tblGrid>
              <a:tr h="779418">
                <a:tc>
                  <a:txBody>
                    <a:bodyPr/>
                    <a:lstStyle/>
                    <a:p>
                      <a:pPr algn="ctr"/>
                      <a:r>
                        <a:rPr lang="uk-UA" sz="1400" dirty="0" smtClean="0"/>
                        <a:t>Країна, де відбувались події</a:t>
                      </a:r>
                      <a:endParaRPr lang="ru-RU" sz="1400" dirty="0"/>
                    </a:p>
                  </a:txBody>
                  <a:tcPr/>
                </a:tc>
                <a:tc>
                  <a:txBody>
                    <a:bodyPr/>
                    <a:lstStyle/>
                    <a:p>
                      <a:pPr algn="ctr"/>
                      <a:r>
                        <a:rPr lang="uk-UA" sz="1400" dirty="0" smtClean="0"/>
                        <a:t>Хронологія подій</a:t>
                      </a:r>
                      <a:endParaRPr lang="ru-RU" sz="1400" dirty="0"/>
                    </a:p>
                  </a:txBody>
                  <a:tcPr/>
                </a:tc>
                <a:tc>
                  <a:txBody>
                    <a:bodyPr/>
                    <a:lstStyle/>
                    <a:p>
                      <a:pPr algn="ctr"/>
                      <a:r>
                        <a:rPr lang="uk-UA" sz="1400" dirty="0" smtClean="0"/>
                        <a:t>Кількість жертв геноциду</a:t>
                      </a:r>
                      <a:endParaRPr lang="ru-RU" sz="1400" dirty="0"/>
                    </a:p>
                  </a:txBody>
                  <a:tcPr/>
                </a:tc>
                <a:tc>
                  <a:txBody>
                    <a:bodyPr/>
                    <a:lstStyle/>
                    <a:p>
                      <a:pPr algn="ctr"/>
                      <a:r>
                        <a:rPr lang="uk-UA" sz="1400" dirty="0" smtClean="0"/>
                        <a:t>Визнання світовою спільнотою</a:t>
                      </a:r>
                      <a:endParaRPr lang="ru-RU" sz="1400" dirty="0"/>
                    </a:p>
                  </a:txBody>
                  <a:tcPr/>
                </a:tc>
              </a:tr>
              <a:tr h="692816">
                <a:tc>
                  <a:txBody>
                    <a:bodyPr/>
                    <a:lstStyle/>
                    <a:p>
                      <a:r>
                        <a:rPr lang="uk-UA" sz="1200" dirty="0" smtClean="0"/>
                        <a:t>Туреччина,</a:t>
                      </a:r>
                      <a:br>
                        <a:rPr lang="uk-UA" sz="1200" dirty="0" smtClean="0"/>
                      </a:br>
                      <a:r>
                        <a:rPr lang="uk-UA" sz="1200" dirty="0" smtClean="0"/>
                        <a:t>знищення</a:t>
                      </a:r>
                      <a:r>
                        <a:rPr lang="uk-UA" sz="1200" baseline="0" dirty="0" smtClean="0"/>
                        <a:t> вірмен</a:t>
                      </a:r>
                    </a:p>
                  </a:txBody>
                  <a:tcPr/>
                </a:tc>
                <a:tc>
                  <a:txBody>
                    <a:bodyPr/>
                    <a:lstStyle/>
                    <a:p>
                      <a:r>
                        <a:rPr lang="uk-UA" sz="1200" dirty="0" smtClean="0"/>
                        <a:t>24 квітня 1915 р.</a:t>
                      </a:r>
                      <a:endParaRPr lang="ru-RU" sz="1200" dirty="0"/>
                    </a:p>
                  </a:txBody>
                  <a:tcPr/>
                </a:tc>
                <a:tc>
                  <a:txBody>
                    <a:bodyPr/>
                    <a:lstStyle/>
                    <a:p>
                      <a:r>
                        <a:rPr lang="ru-RU" sz="1200" dirty="0" smtClean="0">
                          <a:latin typeface="+mj-lt"/>
                          <a:cs typeface="Times New Roman" pitchFamily="18" charset="0"/>
                        </a:rPr>
                        <a:t>≈ 100 тис. </a:t>
                      </a:r>
                      <a:r>
                        <a:rPr lang="ru-RU" sz="1200" dirty="0" err="1" smtClean="0">
                          <a:latin typeface="+mj-lt"/>
                          <a:cs typeface="Times New Roman" pitchFamily="18" charset="0"/>
                        </a:rPr>
                        <a:t>департовано</a:t>
                      </a:r>
                      <a:r>
                        <a:rPr lang="ru-RU" sz="1200" dirty="0" smtClean="0">
                          <a:latin typeface="+mj-lt"/>
                          <a:cs typeface="Times New Roman" pitchFamily="18" charset="0"/>
                        </a:rPr>
                        <a:t> та вбито</a:t>
                      </a:r>
                      <a:br>
                        <a:rPr lang="ru-RU" sz="1200" dirty="0" smtClean="0">
                          <a:latin typeface="+mj-lt"/>
                          <a:cs typeface="Times New Roman" pitchFamily="18" charset="0"/>
                        </a:rPr>
                      </a:br>
                      <a:r>
                        <a:rPr lang="ru-RU" sz="1200" dirty="0" smtClean="0">
                          <a:latin typeface="+mj-lt"/>
                          <a:cs typeface="Times New Roman" pitchFamily="18" charset="0"/>
                        </a:rPr>
                        <a:t>за </a:t>
                      </a:r>
                      <a:r>
                        <a:rPr lang="ru-RU" sz="1200" dirty="0" err="1" smtClean="0">
                          <a:latin typeface="+mj-lt"/>
                          <a:cs typeface="Times New Roman" pitchFamily="18" charset="0"/>
                        </a:rPr>
                        <a:t>деякими</a:t>
                      </a:r>
                      <a:r>
                        <a:rPr lang="ru-RU" sz="1200" dirty="0" smtClean="0">
                          <a:latin typeface="+mj-lt"/>
                          <a:cs typeface="Times New Roman" pitchFamily="18" charset="0"/>
                        </a:rPr>
                        <a:t> </a:t>
                      </a:r>
                      <a:r>
                        <a:rPr lang="ru-RU" sz="1200" dirty="0" err="1" smtClean="0">
                          <a:latin typeface="+mj-lt"/>
                          <a:cs typeface="Times New Roman" pitchFamily="18" charset="0"/>
                        </a:rPr>
                        <a:t>дослідженнями</a:t>
                      </a:r>
                      <a:r>
                        <a:rPr lang="ru-RU" sz="1200" dirty="0" smtClean="0">
                          <a:latin typeface="+mj-lt"/>
                          <a:cs typeface="Times New Roman" pitchFamily="18" charset="0"/>
                        </a:rPr>
                        <a:t>  ≈</a:t>
                      </a:r>
                      <a:r>
                        <a:rPr lang="ru-RU" sz="1200" baseline="0" dirty="0" smtClean="0">
                          <a:latin typeface="+mj-lt"/>
                          <a:cs typeface="Times New Roman" pitchFamily="18" charset="0"/>
                        </a:rPr>
                        <a:t> 1,5 млн. </a:t>
                      </a:r>
                      <a:r>
                        <a:rPr lang="ru-RU" sz="1200" baseline="0" dirty="0" err="1" smtClean="0">
                          <a:latin typeface="+mj-lt"/>
                          <a:cs typeface="Times New Roman" pitchFamily="18" charset="0"/>
                        </a:rPr>
                        <a:t>чоловік</a:t>
                      </a:r>
                      <a:endParaRPr lang="ru-RU" sz="1200" dirty="0">
                        <a:latin typeface="+mj-lt"/>
                        <a:cs typeface="Times New Roman" pitchFamily="18" charset="0"/>
                      </a:endParaRPr>
                    </a:p>
                  </a:txBody>
                  <a:tcPr/>
                </a:tc>
                <a:tc>
                  <a:txBody>
                    <a:bodyPr/>
                    <a:lstStyle/>
                    <a:p>
                      <a:r>
                        <a:rPr lang="uk-UA" sz="1200" dirty="0" smtClean="0"/>
                        <a:t>Визнано 24 країнами світу</a:t>
                      </a:r>
                      <a:endParaRPr lang="ru-RU" sz="1200" dirty="0"/>
                    </a:p>
                  </a:txBody>
                  <a:tcPr/>
                </a:tc>
              </a:tr>
              <a:tr h="899755">
                <a:tc>
                  <a:txBody>
                    <a:bodyPr/>
                    <a:lstStyle/>
                    <a:p>
                      <a:r>
                        <a:rPr lang="uk-UA" sz="1200" dirty="0" smtClean="0"/>
                        <a:t>СРСР,</a:t>
                      </a:r>
                      <a:r>
                        <a:rPr lang="uk-UA" sz="1200" baseline="0" dirty="0" smtClean="0"/>
                        <a:t> Голодомор в Україні</a:t>
                      </a:r>
                      <a:endParaRPr lang="ru-RU" sz="1200" dirty="0"/>
                    </a:p>
                  </a:txBody>
                  <a:tcPr/>
                </a:tc>
                <a:tc>
                  <a:txBody>
                    <a:bodyPr/>
                    <a:lstStyle/>
                    <a:p>
                      <a:r>
                        <a:rPr lang="uk-UA" sz="1200" dirty="0" smtClean="0"/>
                        <a:t>1932-1933 рр.</a:t>
                      </a:r>
                      <a:endParaRPr lang="ru-RU" sz="1200" dirty="0"/>
                    </a:p>
                  </a:txBody>
                  <a:tcPr/>
                </a:tc>
                <a:tc>
                  <a:txBody>
                    <a:bodyPr/>
                    <a:lstStyle/>
                    <a:p>
                      <a:r>
                        <a:rPr lang="uk-UA" sz="1200" dirty="0" smtClean="0"/>
                        <a:t>Від 7 до 10 млн. чоловік</a:t>
                      </a:r>
                      <a:endParaRPr lang="ru-RU" sz="1200" dirty="0"/>
                    </a:p>
                  </a:txBody>
                  <a:tcPr/>
                </a:tc>
                <a:tc>
                  <a:txBody>
                    <a:bodyPr/>
                    <a:lstStyle/>
                    <a:p>
                      <a:r>
                        <a:rPr lang="uk-UA" sz="1200" dirty="0" smtClean="0"/>
                        <a:t>На 2011 р. визнало 23 країни та 8 релігійних організацій.</a:t>
                      </a:r>
                      <a:endParaRPr lang="ru-RU" sz="1200" dirty="0"/>
                    </a:p>
                  </a:txBody>
                  <a:tcPr/>
                </a:tc>
              </a:tr>
              <a:tr h="894887">
                <a:tc>
                  <a:txBody>
                    <a:bodyPr/>
                    <a:lstStyle/>
                    <a:p>
                      <a:r>
                        <a:rPr lang="uk-UA" sz="1200" dirty="0" smtClean="0"/>
                        <a:t>Країни Європи, Голокост</a:t>
                      </a:r>
                      <a:endParaRPr lang="ru-RU" sz="1200" dirty="0"/>
                    </a:p>
                  </a:txBody>
                  <a:tcPr/>
                </a:tc>
                <a:tc>
                  <a:txBody>
                    <a:bodyPr/>
                    <a:lstStyle/>
                    <a:p>
                      <a:r>
                        <a:rPr lang="uk-UA" sz="1200" dirty="0" smtClean="0"/>
                        <a:t>1933-1945 рр.</a:t>
                      </a:r>
                      <a:endParaRPr lang="ru-RU" sz="1200" dirty="0"/>
                    </a:p>
                  </a:txBody>
                  <a:tcPr/>
                </a:tc>
                <a:tc>
                  <a:txBody>
                    <a:bodyPr/>
                    <a:lstStyle/>
                    <a:p>
                      <a:r>
                        <a:rPr lang="uk-UA" sz="1200" dirty="0" smtClean="0"/>
                        <a:t>Від 5 до 6</a:t>
                      </a:r>
                      <a:r>
                        <a:rPr lang="uk-UA" sz="1200" baseline="0" dirty="0" smtClean="0"/>
                        <a:t> млн. чоловік</a:t>
                      </a:r>
                      <a:endParaRPr lang="ru-RU" sz="1200" dirty="0"/>
                    </a:p>
                  </a:txBody>
                  <a:tcPr/>
                </a:tc>
                <a:tc>
                  <a:txBody>
                    <a:bodyPr/>
                    <a:lstStyle/>
                    <a:p>
                      <a:r>
                        <a:rPr lang="uk-UA" sz="1200" dirty="0" smtClean="0"/>
                        <a:t>Резолюція Генеральної</a:t>
                      </a:r>
                      <a:r>
                        <a:rPr lang="uk-UA" sz="1200" baseline="0" dirty="0" smtClean="0"/>
                        <a:t> Асамблеї ООН № 61/255</a:t>
                      </a:r>
                      <a:endParaRPr lang="ru-RU" sz="1200" dirty="0"/>
                    </a:p>
                  </a:txBody>
                  <a:tcPr/>
                </a:tc>
              </a:tr>
              <a:tr h="1299030">
                <a:tc>
                  <a:txBody>
                    <a:bodyPr/>
                    <a:lstStyle/>
                    <a:p>
                      <a:r>
                        <a:rPr lang="uk-UA" sz="1200" dirty="0" err="1" smtClean="0"/>
                        <a:t>Департація</a:t>
                      </a:r>
                      <a:r>
                        <a:rPr lang="uk-UA" sz="1200" dirty="0" smtClean="0"/>
                        <a:t> кримських татар</a:t>
                      </a:r>
                      <a:endParaRPr lang="ru-RU" sz="1200" dirty="0"/>
                    </a:p>
                  </a:txBody>
                  <a:tcPr/>
                </a:tc>
                <a:tc>
                  <a:txBody>
                    <a:bodyPr/>
                    <a:lstStyle/>
                    <a:p>
                      <a:r>
                        <a:rPr lang="uk-UA" sz="1200" dirty="0" smtClean="0"/>
                        <a:t>18 травня 1944 р.</a:t>
                      </a:r>
                      <a:endParaRPr lang="ru-RU" sz="1200" dirty="0"/>
                    </a:p>
                  </a:txBody>
                  <a:tcPr/>
                </a:tc>
                <a:tc>
                  <a:txBody>
                    <a:bodyPr/>
                    <a:lstStyle/>
                    <a:p>
                      <a:pPr algn="l"/>
                      <a:r>
                        <a:rPr lang="uk-UA" sz="1200" dirty="0" smtClean="0"/>
                        <a:t>195 471 ч. з червня 1944 по травень 1946 р. або 46,2 % нації депортованих тільки до</a:t>
                      </a:r>
                      <a:r>
                        <a:rPr lang="uk-UA" sz="1200" baseline="0" dirty="0" smtClean="0"/>
                        <a:t> </a:t>
                      </a:r>
                      <a:r>
                        <a:rPr lang="uk-UA" sz="1200" baseline="0" dirty="0" err="1" smtClean="0"/>
                        <a:t>УзРСР</a:t>
                      </a:r>
                      <a:endParaRPr lang="ru-RU" sz="1200" dirty="0"/>
                    </a:p>
                  </a:txBody>
                  <a:tcPr/>
                </a:tc>
                <a:tc>
                  <a:txBody>
                    <a:bodyPr/>
                    <a:lstStyle/>
                    <a:p>
                      <a:pPr algn="l"/>
                      <a:r>
                        <a:rPr lang="uk-UA" sz="1200" dirty="0" smtClean="0"/>
                        <a:t>Україна, закон ВР від 12.11.2015;</a:t>
                      </a:r>
                      <a:r>
                        <a:rPr lang="uk-UA" sz="1200" baseline="0" dirty="0" smtClean="0"/>
                        <a:t> триває </a:t>
                      </a:r>
                      <a:r>
                        <a:rPr lang="uk-UA" sz="1200" baseline="0" dirty="0" err="1" smtClean="0"/>
                        <a:t>дип.робота</a:t>
                      </a:r>
                      <a:r>
                        <a:rPr lang="uk-UA" sz="1200" baseline="0" dirty="0" smtClean="0"/>
                        <a:t> з визнання акту геноциду</a:t>
                      </a:r>
                      <a:endParaRPr lang="ru-RU" sz="1200" dirty="0"/>
                    </a:p>
                  </a:txBody>
                  <a:tcPr/>
                </a:tc>
              </a:tr>
              <a:tr h="1096959">
                <a:tc>
                  <a:txBody>
                    <a:bodyPr/>
                    <a:lstStyle/>
                    <a:p>
                      <a:r>
                        <a:rPr lang="uk-UA" sz="1200" dirty="0" smtClean="0"/>
                        <a:t>Югославія,</a:t>
                      </a:r>
                      <a:br>
                        <a:rPr lang="uk-UA" sz="1200" dirty="0" smtClean="0"/>
                      </a:br>
                      <a:r>
                        <a:rPr lang="uk-UA" sz="1200" dirty="0" err="1" smtClean="0"/>
                        <a:t>департація</a:t>
                      </a:r>
                      <a:r>
                        <a:rPr lang="uk-UA" sz="1200" dirty="0" smtClean="0"/>
                        <a:t> сербів, чорногорців та інших </a:t>
                      </a:r>
                      <a:r>
                        <a:rPr lang="uk-UA" sz="1200" dirty="0" err="1" smtClean="0"/>
                        <a:t>нац.меншин</a:t>
                      </a:r>
                      <a:r>
                        <a:rPr lang="uk-UA" sz="1200" dirty="0" smtClean="0"/>
                        <a:t> з Косово та</a:t>
                      </a:r>
                      <a:r>
                        <a:rPr lang="uk-UA" sz="1200" baseline="0" dirty="0" smtClean="0"/>
                        <a:t> </a:t>
                      </a:r>
                      <a:r>
                        <a:rPr lang="uk-UA" sz="1200" baseline="0" dirty="0" err="1" smtClean="0"/>
                        <a:t>Метохії</a:t>
                      </a:r>
                      <a:endParaRPr lang="ru-RU" sz="1200" dirty="0"/>
                    </a:p>
                  </a:txBody>
                  <a:tcPr/>
                </a:tc>
                <a:tc>
                  <a:txBody>
                    <a:bodyPr/>
                    <a:lstStyle/>
                    <a:p>
                      <a:pPr algn="l"/>
                      <a:r>
                        <a:rPr lang="uk-UA" sz="1200" dirty="0" smtClean="0"/>
                        <a:t>1999 р.,</a:t>
                      </a:r>
                      <a:r>
                        <a:rPr lang="uk-UA" sz="1200" baseline="0" dirty="0" smtClean="0"/>
                        <a:t> </a:t>
                      </a:r>
                      <a:br>
                        <a:rPr lang="uk-UA" sz="1200" baseline="0" dirty="0" smtClean="0"/>
                      </a:br>
                      <a:r>
                        <a:rPr lang="uk-UA" sz="1200" baseline="0" dirty="0" smtClean="0"/>
                        <a:t>операція НАТО</a:t>
                      </a:r>
                      <a:endParaRPr lang="ru-RU" sz="1200" dirty="0"/>
                    </a:p>
                  </a:txBody>
                  <a:tcPr/>
                </a:tc>
                <a:tc>
                  <a:txBody>
                    <a:bodyPr/>
                    <a:lstStyle/>
                    <a:p>
                      <a:r>
                        <a:rPr lang="uk-UA" sz="1200" kern="1200" dirty="0" smtClean="0">
                          <a:solidFill>
                            <a:schemeClr val="dk1"/>
                          </a:solidFill>
                          <a:latin typeface="+mn-lt"/>
                          <a:ea typeface="+mn-ea"/>
                          <a:cs typeface="Times New Roman" pitchFamily="18" charset="0"/>
                        </a:rPr>
                        <a:t>сотні</a:t>
                      </a:r>
                      <a:r>
                        <a:rPr lang="uk-UA" sz="1200" kern="1200" baseline="0" dirty="0" smtClean="0">
                          <a:solidFill>
                            <a:schemeClr val="dk1"/>
                          </a:solidFill>
                          <a:latin typeface="+mn-lt"/>
                          <a:ea typeface="+mn-ea"/>
                          <a:cs typeface="Times New Roman" pitchFamily="18" charset="0"/>
                        </a:rPr>
                        <a:t>  тис. сербів і чорногорців</a:t>
                      </a:r>
                      <a:br>
                        <a:rPr lang="uk-UA" sz="1200" kern="1200" baseline="0" dirty="0" smtClean="0">
                          <a:solidFill>
                            <a:schemeClr val="dk1"/>
                          </a:solidFill>
                          <a:latin typeface="+mn-lt"/>
                          <a:ea typeface="+mn-ea"/>
                          <a:cs typeface="Times New Roman" pitchFamily="18" charset="0"/>
                        </a:rPr>
                      </a:br>
                      <a:r>
                        <a:rPr lang="uk-UA" sz="1200" kern="1200" baseline="0" dirty="0" err="1" smtClean="0">
                          <a:solidFill>
                            <a:schemeClr val="dk1"/>
                          </a:solidFill>
                          <a:latin typeface="+mn-lt"/>
                          <a:ea typeface="+mn-ea"/>
                          <a:cs typeface="Times New Roman" pitchFamily="18" charset="0"/>
                        </a:rPr>
                        <a:t>албано-сербський</a:t>
                      </a:r>
                      <a:r>
                        <a:rPr lang="uk-UA" sz="1200" kern="1200" baseline="0" dirty="0" smtClean="0">
                          <a:solidFill>
                            <a:schemeClr val="dk1"/>
                          </a:solidFill>
                          <a:latin typeface="+mn-lt"/>
                          <a:ea typeface="+mn-ea"/>
                          <a:cs typeface="Times New Roman" pitchFamily="18" charset="0"/>
                        </a:rPr>
                        <a:t> конфлікт</a:t>
                      </a:r>
                      <a:endParaRPr lang="ru-RU" sz="1200" dirty="0"/>
                    </a:p>
                  </a:txBody>
                  <a:tcPr/>
                </a:tc>
                <a:tc>
                  <a:txBody>
                    <a:bodyPr/>
                    <a:lstStyle/>
                    <a:p>
                      <a:pPr algn="l"/>
                      <a:r>
                        <a:rPr lang="uk-UA" sz="1200" dirty="0" smtClean="0"/>
                        <a:t>Більше запитань, ніж відповідей</a:t>
                      </a:r>
                      <a:endParaRPr lang="ru-RU" sz="1200" dirty="0"/>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https://upload.wikimedia.org/wikipedia/commons/thumb/e/e9/WW2-Holocaust-Europe.png/800px-WW2-Holocaust-Euro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0800" y="0"/>
            <a:ext cx="91511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08547" y="2017837"/>
            <a:ext cx="3033485" cy="2246769"/>
          </a:xfrm>
          <a:prstGeom prst="rect">
            <a:avLst/>
          </a:prstGeom>
        </p:spPr>
        <p:txBody>
          <a:bodyPr wrap="square">
            <a:spAutoFit/>
          </a:bodyPr>
          <a:lstStyle/>
          <a:p>
            <a:r>
              <a:rPr lang="ru-RU" sz="2800" b="1" dirty="0" err="1" smtClean="0">
                <a:latin typeface="Times New Roman" pitchFamily="18" charset="0"/>
                <a:cs typeface="Times New Roman" pitchFamily="18" charset="0"/>
              </a:rPr>
              <a:t>Найжорстокіші</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масові</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акти</a:t>
            </a:r>
            <a:r>
              <a:rPr lang="ru-RU" sz="2800" b="1" dirty="0" smtClean="0">
                <a:latin typeface="Times New Roman" pitchFamily="18" charset="0"/>
                <a:cs typeface="Times New Roman" pitchFamily="18" charset="0"/>
              </a:rPr>
              <a:t> геноциду </a:t>
            </a:r>
            <a:r>
              <a:rPr lang="ru-RU" sz="2800" b="1" dirty="0" err="1" smtClean="0">
                <a:latin typeface="Times New Roman" pitchFamily="18" charset="0"/>
                <a:cs typeface="Times New Roman" pitchFamily="18" charset="0"/>
              </a:rPr>
              <a:t>євреїв</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відбувалися</a:t>
            </a:r>
            <a:r>
              <a:rPr lang="ru-RU" sz="2800" b="1" dirty="0" smtClean="0">
                <a:latin typeface="Times New Roman" pitchFamily="18" charset="0"/>
                <a:cs typeface="Times New Roman" pitchFamily="18" charset="0"/>
              </a:rPr>
              <a:t> в гетто</a:t>
            </a:r>
            <a:endParaRPr lang="ru-RU"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270984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2917</TotalTime>
  <Words>406</Words>
  <Application>Microsoft Office PowerPoint</Application>
  <PresentationFormat>Произвольный</PresentationFormat>
  <Paragraphs>72</Paragraphs>
  <Slides>17</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Ион</vt:lpstr>
      <vt:lpstr>Геноцид  як феномен ХХ століття</vt:lpstr>
      <vt:lpstr>Презентация PowerPoint</vt:lpstr>
      <vt:lpstr>ЗАВДАННЯ</vt:lpstr>
      <vt:lpstr>Презентация PowerPoint</vt:lpstr>
      <vt:lpstr>Презентация PowerPoint</vt:lpstr>
      <vt:lpstr>Презентация PowerPoint</vt:lpstr>
      <vt:lpstr>Презентация PowerPoint</vt:lpstr>
      <vt:lpstr>Найвідоміші акти геноциду у ХХ 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ФАШИЗМ ЯК СОЦІАЛЬНО-ПОЛІТИЧНЕ ЯВИЩЕ: ІДЕЙНІ ВИТОКИ ТА ПРОТИДІЯ</dc:title>
  <dc:creator>Анастасия Сенченко</dc:creator>
  <cp:lastModifiedBy>Танюша</cp:lastModifiedBy>
  <cp:revision>126</cp:revision>
  <dcterms:created xsi:type="dcterms:W3CDTF">2014-12-26T11:36:07Z</dcterms:created>
  <dcterms:modified xsi:type="dcterms:W3CDTF">2016-04-13T20:36:53Z</dcterms:modified>
</cp:coreProperties>
</file>