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75" r:id="rId3"/>
    <p:sldId id="270" r:id="rId4"/>
    <p:sldId id="271" r:id="rId5"/>
    <p:sldId id="256" r:id="rId6"/>
    <p:sldId id="272" r:id="rId7"/>
    <p:sldId id="273" r:id="rId8"/>
    <p:sldId id="281" r:id="rId9"/>
    <p:sldId id="282" r:id="rId10"/>
    <p:sldId id="274" r:id="rId11"/>
    <p:sldId id="269" r:id="rId12"/>
    <p:sldId id="260" r:id="rId13"/>
    <p:sldId id="262" r:id="rId14"/>
    <p:sldId id="277" r:id="rId15"/>
    <p:sldId id="283" r:id="rId16"/>
    <p:sldId id="267" r:id="rId17"/>
    <p:sldId id="266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>
        <p:scale>
          <a:sx n="108" d="100"/>
          <a:sy n="108" d="100"/>
        </p:scale>
        <p:origin x="-7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A1C8507-4C88-4682-8055-4461BDD711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6DEE61-474C-4576-A291-462D047D734D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uk.wikipedia.org/wiki/%D0%90%D0%BA%D1%86%D1%96%D1%8F_%C2%AB%D0%97%D0%B0%D0%BF%D0%B0%D0%BB%D0%B8_%D1%81%D0%B2%D1%96%D1%87%D0%BA%D1%83%C2%BB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35131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helvetica"/>
              </a:rPr>
              <a:t>Голодомор - Геноцид</a:t>
            </a:r>
            <a:r>
              <a:rPr lang="ru-RU" b="1" i="1" dirty="0">
                <a:solidFill>
                  <a:schemeClr val="tx1"/>
                </a:solidFill>
                <a:latin typeface="helvetica"/>
              </a:rPr>
              <a:t>: </a:t>
            </a:r>
            <a:r>
              <a:rPr lang="uk-UA" b="1" i="1" dirty="0" smtClean="0">
                <a:solidFill>
                  <a:schemeClr val="tx1"/>
                </a:solidFill>
                <a:latin typeface="helvetica"/>
              </a:rPr>
              <a:t>Україна пам'ятає</a:t>
            </a:r>
            <a:r>
              <a:rPr lang="ru-RU" b="1" i="1" dirty="0">
                <a:solidFill>
                  <a:schemeClr val="tx1"/>
                </a:solidFill>
                <a:latin typeface="helvetica"/>
              </a:rPr>
              <a:t>.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492753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uk-UA" dirty="0" smtClean="0">
                <a:solidFill>
                  <a:prstClr val="white"/>
                </a:solidFill>
                <a:latin typeface="Constantia"/>
              </a:rPr>
              <a:t>Робота учениці </a:t>
            </a:r>
            <a:r>
              <a:rPr lang="uk-UA" dirty="0">
                <a:solidFill>
                  <a:prstClr val="white"/>
                </a:solidFill>
                <a:latin typeface="Constantia"/>
              </a:rPr>
              <a:t>10 класу</a:t>
            </a:r>
          </a:p>
          <a:p>
            <a:pPr lvl="0" algn="r">
              <a:lnSpc>
                <a:spcPct val="90000"/>
              </a:lnSpc>
            </a:pPr>
            <a:r>
              <a:rPr lang="uk-UA" dirty="0" smtClean="0">
                <a:solidFill>
                  <a:prstClr val="white"/>
                </a:solidFill>
                <a:latin typeface="Constantia"/>
              </a:rPr>
              <a:t>Миколаївського морського </a:t>
            </a:r>
            <a:r>
              <a:rPr lang="uk-UA" dirty="0">
                <a:solidFill>
                  <a:prstClr val="white"/>
                </a:solidFill>
                <a:latin typeface="Constantia"/>
              </a:rPr>
              <a:t>ліцею</a:t>
            </a:r>
          </a:p>
          <a:p>
            <a:pPr lvl="0" algn="r">
              <a:lnSpc>
                <a:spcPct val="90000"/>
              </a:lnSpc>
            </a:pPr>
            <a:r>
              <a:rPr lang="uk-UA" dirty="0">
                <a:solidFill>
                  <a:prstClr val="white"/>
                </a:solidFill>
                <a:latin typeface="Constantia"/>
              </a:rPr>
              <a:t>ім. професора М. Александрова</a:t>
            </a:r>
          </a:p>
          <a:p>
            <a:pPr lvl="0" algn="r">
              <a:lnSpc>
                <a:spcPct val="90000"/>
              </a:lnSpc>
            </a:pPr>
            <a:r>
              <a:rPr lang="uk-UA" dirty="0" smtClean="0">
                <a:solidFill>
                  <a:prstClr val="white"/>
                </a:solidFill>
                <a:latin typeface="Constantia"/>
              </a:rPr>
              <a:t>Ляшко </a:t>
            </a:r>
            <a:r>
              <a:rPr lang="uk-UA" smtClean="0">
                <a:solidFill>
                  <a:prstClr val="white"/>
                </a:solidFill>
                <a:latin typeface="Constantia"/>
              </a:rPr>
              <a:t>Наталі Сергіївни</a:t>
            </a:r>
            <a:endParaRPr lang="uk-UA" dirty="0">
              <a:solidFill>
                <a:prstClr val="white"/>
              </a:solidFill>
              <a:latin typeface="Constantia"/>
            </a:endParaRPr>
          </a:p>
          <a:p>
            <a:pPr lvl="0" algn="r">
              <a:lnSpc>
                <a:spcPct val="90000"/>
              </a:lnSpc>
            </a:pPr>
            <a:r>
              <a:rPr lang="uk-UA" dirty="0">
                <a:solidFill>
                  <a:prstClr val="white"/>
                </a:solidFill>
                <a:latin typeface="Constantia"/>
              </a:rPr>
              <a:t>Керівник: Соколова Олена Павлівна (вчитель історії)</a:t>
            </a:r>
            <a:endParaRPr lang="ru-RU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9287" y="15485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«Геноцид як феномен ХХ сторіччя»</a:t>
            </a: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486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uk-UA" b="1" dirty="0">
                <a:solidFill>
                  <a:prstClr val="white"/>
                </a:solidFill>
                <a:latin typeface="Corbel"/>
              </a:rPr>
              <a:t>Всеукраїнський </a:t>
            </a:r>
            <a:r>
              <a:rPr lang="uk-UA" altLang="uk-UA" b="1" dirty="0" smtClean="0">
                <a:solidFill>
                  <a:prstClr val="white"/>
                </a:solidFill>
                <a:latin typeface="Corbel"/>
              </a:rPr>
              <a:t>комплексний</a:t>
            </a:r>
            <a:r>
              <a:rPr lang="en-US" altLang="uk-UA" b="1" dirty="0" smtClean="0">
                <a:solidFill>
                  <a:prstClr val="white"/>
                </a:solidFill>
                <a:latin typeface="Corbel"/>
              </a:rPr>
              <a:t> </a:t>
            </a:r>
            <a:r>
              <a:rPr lang="uk-UA" altLang="uk-UA" b="1" dirty="0" smtClean="0">
                <a:solidFill>
                  <a:prstClr val="white"/>
                </a:solidFill>
                <a:latin typeface="Corbel"/>
              </a:rPr>
              <a:t>інтерактивний </a:t>
            </a:r>
            <a:r>
              <a:rPr lang="uk-UA" altLang="uk-UA" b="1" dirty="0">
                <a:solidFill>
                  <a:prstClr val="white"/>
                </a:solidFill>
                <a:latin typeface="Corbel"/>
              </a:rPr>
              <a:t>конкурс   </a:t>
            </a:r>
            <a:br>
              <a:rPr lang="uk-UA" altLang="uk-UA" b="1" dirty="0">
                <a:solidFill>
                  <a:prstClr val="white"/>
                </a:solidFill>
                <a:latin typeface="Corbel"/>
              </a:rPr>
            </a:br>
            <a:r>
              <a:rPr lang="uk-UA" altLang="uk-UA" b="1" dirty="0">
                <a:solidFill>
                  <a:prstClr val="white"/>
                </a:solidFill>
                <a:latin typeface="Corbel"/>
              </a:rPr>
              <a:t>                         “МАН – Юніор Дослідник 2016”</a:t>
            </a:r>
            <a:endParaRPr lang="uk-UA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880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5466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FFC000"/>
                </a:solidFill>
              </a:rPr>
              <a:t>Голод в Микола</a:t>
            </a:r>
            <a:r>
              <a:rPr lang="uk-UA" sz="4400" b="1" u="sng" dirty="0" err="1" smtClean="0">
                <a:solidFill>
                  <a:srgbClr val="FFC000"/>
                </a:solidFill>
              </a:rPr>
              <a:t>єві</a:t>
            </a:r>
            <a:endParaRPr lang="uk-UA" sz="4400" b="1" u="sng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29" y="98355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Секретар Миколаївського міського партійного комітету </a:t>
            </a:r>
            <a:r>
              <a:rPr lang="uk-UA" dirty="0" err="1"/>
              <a:t>Шулькін</a:t>
            </a:r>
            <a:r>
              <a:rPr lang="uk-UA" dirty="0"/>
              <a:t> писав в квітні 1933 року секретарю Одеського обкому партії Вегера щодо важкого положення, що склалося в Миколаївській приміській зоні: «... Зараз в більшості колгоспів залишилися такі ресурси, які дають можливість протриматися мінімум 4-5 днів. Загострилося становище з тяжкохворими, особливо з дітьми. Під впливом сильного натиску знизу змушений, хоча ще і немає 15 числа, відпущені Вами продовольчі ресурси на квітень місяць віддати. Дуже прошу це врахувати і, якщо є найменша можливість, при Ваших розрахунках положення в районах додати якийсь мінімум продовольства на квітень місяць для нашого району ... 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19" y="980728"/>
            <a:ext cx="4583410" cy="5587687"/>
          </a:xfrm>
          <a:prstGeom prst="roundRect">
            <a:avLst/>
          </a:prstGeom>
          <a:noFill/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614529" y="1124744"/>
            <a:ext cx="44219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По м. </a:t>
            </a:r>
            <a:r>
              <a:rPr lang="uk-UA" b="1" i="1" dirty="0" smtClean="0"/>
              <a:t>Миколаєву приймалися певні заходи по боротьбі з голодом, а саме</a:t>
            </a:r>
            <a:r>
              <a:rPr lang="ru-RU" b="1" i="1" dirty="0" smtClean="0"/>
              <a:t>:</a:t>
            </a:r>
            <a:r>
              <a:rPr lang="ru-RU" dirty="0" smtClean="0"/>
              <a:t> </a:t>
            </a: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з </a:t>
            </a:r>
            <a:r>
              <a:rPr lang="uk-UA" dirty="0" smtClean="0"/>
              <a:t>20 лютого 1933 року до встановленого стандарту хлібозабезпечення була введена добавка в розмірі 3 відсотків соняшникові макухи;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dirty="0" smtClean="0"/>
              <a:t>затверджувалися норми видачі хліба на підприємствах міста;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dirty="0" smtClean="0"/>
              <a:t>в червні 1933 року була встановлена середньодобова потреба реалізації комерційного хліба по м. Миколаєву - 70 тон в день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980728"/>
            <a:ext cx="4320480" cy="4032448"/>
          </a:xfrm>
          <a:prstGeom prst="roundRect">
            <a:avLst/>
          </a:prstGeom>
          <a:noFill/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95061"/>
            <a:ext cx="2592288" cy="173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7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754" y="-387424"/>
            <a:ext cx="9144000" cy="1154097"/>
          </a:xfrm>
        </p:spPr>
        <p:txBody>
          <a:bodyPr/>
          <a:lstStyle/>
          <a:p>
            <a:pPr algn="ctr"/>
            <a:r>
              <a:rPr lang="uk-UA" dirty="0" smtClean="0"/>
              <a:t>Свідки голодомору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157192"/>
            <a:ext cx="35735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«У мене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засихало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роті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і повинна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трошечки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води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випити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того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мені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так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хотілося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їсти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готова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свою одежу </a:t>
            </a:r>
            <a:r>
              <a:rPr lang="ru-RU" sz="1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погризти</a:t>
            </a:r>
            <a:r>
              <a:rPr lang="ru-RU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».</a:t>
            </a:r>
            <a:endParaRPr lang="en-US" sz="1400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Ольга Зеленчук, свідок Голодомору</a:t>
            </a:r>
          </a:p>
        </p:txBody>
      </p:sp>
      <p:pic>
        <p:nvPicPr>
          <p:cNvPr id="5124" name="Picture 4" descr="http://fakty.ua/user_uploads/images/articles/2011/11/23/143879/23s06%20golodom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972536" cy="39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681" y="692696"/>
            <a:ext cx="467039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C000"/>
                </a:solidFill>
              </a:rPr>
              <a:t>«</a:t>
            </a:r>
            <a:r>
              <a:rPr lang="uk-UA" sz="1400" b="1" i="1" dirty="0" smtClean="0">
                <a:solidFill>
                  <a:srgbClr val="FFC000"/>
                </a:solidFill>
              </a:rPr>
              <a:t>На світі весна, а над селом надвисла чорна хмара. Діти не бігають, не граються, сидять на дворах, на дорогах. Ноги тонюсінькі, складені калачиком, великий живіт між ними, голова велика , похилена лицем до землі, лиця майже нема, самі зуби зверху.</a:t>
            </a:r>
            <a:br>
              <a:rPr lang="uk-UA" sz="1400" b="1" i="1" dirty="0" smtClean="0">
                <a:solidFill>
                  <a:srgbClr val="FFC000"/>
                </a:solidFill>
              </a:rPr>
            </a:br>
            <a:r>
              <a:rPr lang="uk-UA" sz="1400" b="1" i="1" dirty="0" smtClean="0">
                <a:solidFill>
                  <a:srgbClr val="FFC000"/>
                </a:solidFill>
              </a:rPr>
              <a:t>Сидить дитина і чогось гойдається всім тілом: назад, вперед, скільки сидить, стільки й гойдається. І безконечна одна пісня </a:t>
            </a:r>
            <a:r>
              <a:rPr lang="uk-UA" sz="1400" b="1" i="1" dirty="0" err="1" smtClean="0">
                <a:solidFill>
                  <a:srgbClr val="FFC000"/>
                </a:solidFill>
              </a:rPr>
              <a:t>напівголосом</a:t>
            </a:r>
            <a:r>
              <a:rPr lang="uk-UA" sz="1400" b="1" i="1" dirty="0" smtClean="0">
                <a:solidFill>
                  <a:srgbClr val="FFC000"/>
                </a:solidFill>
              </a:rPr>
              <a:t>: їсти, </a:t>
            </a:r>
            <a:r>
              <a:rPr lang="uk-UA" sz="1400" b="1" i="1" dirty="0" err="1" smtClean="0">
                <a:solidFill>
                  <a:srgbClr val="FFC000"/>
                </a:solidFill>
              </a:rPr>
              <a:t>їсти</a:t>
            </a:r>
            <a:r>
              <a:rPr lang="uk-UA" sz="1400" b="1" i="1" dirty="0" smtClean="0">
                <a:solidFill>
                  <a:srgbClr val="FFC000"/>
                </a:solidFill>
              </a:rPr>
              <a:t>, </a:t>
            </a:r>
            <a:r>
              <a:rPr lang="uk-UA" sz="1400" b="1" i="1" dirty="0" err="1" smtClean="0">
                <a:solidFill>
                  <a:srgbClr val="FFC000"/>
                </a:solidFill>
              </a:rPr>
              <a:t>їсти</a:t>
            </a:r>
            <a:r>
              <a:rPr lang="uk-UA" sz="1400" b="1" i="1" dirty="0" smtClean="0">
                <a:solidFill>
                  <a:srgbClr val="FFC000"/>
                </a:solidFill>
              </a:rPr>
              <a:t>. Ні від кого не вимагаючи, а так у простір, у світ - їсти, </a:t>
            </a:r>
            <a:r>
              <a:rPr lang="uk-UA" sz="1400" b="1" i="1" dirty="0" err="1" smtClean="0">
                <a:solidFill>
                  <a:srgbClr val="FFC000"/>
                </a:solidFill>
              </a:rPr>
              <a:t>їсти</a:t>
            </a:r>
            <a:r>
              <a:rPr lang="uk-UA" sz="1400" b="1" i="1" dirty="0" smtClean="0">
                <a:solidFill>
                  <a:srgbClr val="FFC000"/>
                </a:solidFill>
              </a:rPr>
              <a:t>, </a:t>
            </a:r>
            <a:r>
              <a:rPr lang="uk-UA" sz="1400" b="1" i="1" dirty="0" err="1" smtClean="0">
                <a:solidFill>
                  <a:srgbClr val="FFC000"/>
                </a:solidFill>
              </a:rPr>
              <a:t>їсти</a:t>
            </a:r>
            <a:r>
              <a:rPr lang="uk-UA" sz="1400" b="1" i="1" dirty="0" smtClean="0">
                <a:solidFill>
                  <a:srgbClr val="FFC000"/>
                </a:solidFill>
              </a:rPr>
              <a:t>...»</a:t>
            </a:r>
          </a:p>
          <a:p>
            <a:endParaRPr lang="uk-UA" sz="1400" b="1" i="1" dirty="0" smtClean="0">
              <a:solidFill>
                <a:srgbClr val="FFC000"/>
              </a:solidFill>
            </a:endParaRPr>
          </a:p>
          <a:p>
            <a:pPr algn="r"/>
            <a:r>
              <a:rPr lang="uk-UA" sz="1400" i="1" dirty="0" smtClean="0">
                <a:solidFill>
                  <a:srgbClr val="FFC000"/>
                </a:solidFill>
              </a:rPr>
              <a:t>Анастасія Максимівна </a:t>
            </a:r>
            <a:r>
              <a:rPr lang="uk-UA" sz="1400" i="1" dirty="0" err="1" smtClean="0">
                <a:solidFill>
                  <a:srgbClr val="FFC000"/>
                </a:solidFill>
              </a:rPr>
              <a:t>Кучерук</a:t>
            </a:r>
            <a:r>
              <a:rPr lang="uk-UA" sz="1400" i="1" dirty="0" smtClean="0">
                <a:solidFill>
                  <a:srgbClr val="FFC000"/>
                </a:solidFill>
              </a:rPr>
              <a:t>,жителька </a:t>
            </a:r>
            <a:r>
              <a:rPr lang="uk-UA" sz="1400" i="1" dirty="0" err="1" smtClean="0">
                <a:solidFill>
                  <a:srgbClr val="FFC000"/>
                </a:solidFill>
              </a:rPr>
              <a:t>с.Судачівка</a:t>
            </a:r>
            <a:r>
              <a:rPr lang="uk-UA" sz="1400" i="1" dirty="0" smtClean="0">
                <a:solidFill>
                  <a:srgbClr val="FFC000"/>
                </a:solidFill>
              </a:rPr>
              <a:t> </a:t>
            </a:r>
            <a:r>
              <a:rPr lang="uk-UA" sz="1400" i="1" dirty="0" err="1" smtClean="0">
                <a:solidFill>
                  <a:srgbClr val="FFC000"/>
                </a:solidFill>
              </a:rPr>
              <a:t>Чуднівського</a:t>
            </a:r>
            <a:r>
              <a:rPr lang="uk-UA" sz="1400" i="1" dirty="0" smtClean="0">
                <a:solidFill>
                  <a:srgbClr val="FFC000"/>
                </a:solidFill>
              </a:rPr>
              <a:t> району. Житомирської </a:t>
            </a:r>
            <a:r>
              <a:rPr lang="ru-RU" sz="1400" i="1" dirty="0" err="1" smtClean="0">
                <a:solidFill>
                  <a:srgbClr val="FFC000"/>
                </a:solidFill>
              </a:rPr>
              <a:t>області</a:t>
            </a:r>
            <a:endParaRPr lang="ru-RU" sz="1400" i="1" dirty="0">
              <a:solidFill>
                <a:srgbClr val="FFC000"/>
              </a:solidFill>
            </a:endParaRPr>
          </a:p>
          <a:p>
            <a:pPr algn="r"/>
            <a:endParaRPr lang="en-US" sz="1400" b="1" i="1" dirty="0" smtClean="0">
              <a:solidFill>
                <a:srgbClr val="FFC000"/>
              </a:solidFill>
            </a:endParaRPr>
          </a:p>
          <a:p>
            <a:endParaRPr lang="uk-UA" sz="1400" b="1" i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08" y="400506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i="1" dirty="0" smtClean="0"/>
              <a:t>«У 1933 році я працювала в колгоспі на різних роботах. За виконану роботу розплачувались з нами ось як: дві жмені просяного борошна. Давали ще майже склянку меляси, щоб тісто з того борошна купи трималося. Сковороду змащували воском.</a:t>
            </a:r>
            <a:br>
              <a:rPr lang="uk-UA" sz="1400" b="1" i="1" dirty="0" smtClean="0"/>
            </a:br>
            <a:r>
              <a:rPr lang="uk-UA" sz="1400" b="1" i="1" dirty="0" smtClean="0"/>
              <a:t>Люди гинули під час роботи, так і не одержавши свою долю харчів. Було вляжемо снопи, дійдемо до межі, а там рядами вже мертві лежать..»</a:t>
            </a:r>
          </a:p>
          <a:p>
            <a:endParaRPr lang="ru-RU" sz="1400" b="1" dirty="0" smtClean="0"/>
          </a:p>
          <a:p>
            <a:pPr algn="r"/>
            <a:r>
              <a:rPr lang="ru-RU" sz="1400" i="1" dirty="0"/>
              <a:t>Мельник </a:t>
            </a:r>
            <a:r>
              <a:rPr lang="ru-RU" sz="1400" i="1" dirty="0" err="1"/>
              <a:t>Одарка</a:t>
            </a:r>
            <a:r>
              <a:rPr lang="ru-RU" sz="1400" i="1" dirty="0"/>
              <a:t> </a:t>
            </a:r>
            <a:r>
              <a:rPr lang="ru-RU" sz="1400" i="1" dirty="0" err="1"/>
              <a:t>Карпівна</a:t>
            </a:r>
            <a:r>
              <a:rPr lang="ru-RU" sz="1400" i="1" dirty="0"/>
              <a:t>, 1912 року </a:t>
            </a:r>
            <a:r>
              <a:rPr lang="ru-RU" sz="1400" i="1" dirty="0" err="1"/>
              <a:t>народження</a:t>
            </a:r>
            <a:r>
              <a:rPr lang="ru-RU" sz="1400" i="1" dirty="0"/>
              <a:t>, о. </a:t>
            </a:r>
            <a:r>
              <a:rPr lang="ru-RU" sz="1400" i="1" dirty="0" err="1"/>
              <a:t>Бурти</a:t>
            </a:r>
            <a:r>
              <a:rPr lang="ru-RU" sz="1400" i="1" dirty="0"/>
              <a:t>, </a:t>
            </a:r>
            <a:r>
              <a:rPr lang="ru-RU" sz="1400" i="1" dirty="0" err="1"/>
              <a:t>Київська</a:t>
            </a:r>
            <a:r>
              <a:rPr lang="ru-RU" sz="1400" i="1" dirty="0"/>
              <a:t> область, </a:t>
            </a:r>
            <a:r>
              <a:rPr lang="ru-RU" sz="1400" i="1" dirty="0" err="1"/>
              <a:t>Кагарлицький</a:t>
            </a:r>
            <a:r>
              <a:rPr lang="ru-RU" sz="1400" i="1" dirty="0"/>
              <a:t> район</a:t>
            </a:r>
          </a:p>
          <a:p>
            <a:pPr algn="r"/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10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372307"/>
            <a:ext cx="7848872" cy="36004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-19822" y="0"/>
            <a:ext cx="91638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u="sng" dirty="0">
                <a:solidFill>
                  <a:srgbClr val="FFC000"/>
                </a:solidFill>
              </a:rPr>
              <a:t>В </a:t>
            </a:r>
            <a:r>
              <a:rPr lang="ru-RU" sz="2800" b="1" u="sng" dirty="0" err="1">
                <a:solidFill>
                  <a:srgbClr val="FFC000"/>
                </a:solidFill>
              </a:rPr>
              <a:t>Україні</a:t>
            </a:r>
            <a:r>
              <a:rPr lang="ru-RU" sz="2800" b="1" u="sng" dirty="0">
                <a:solidFill>
                  <a:srgbClr val="FFC000"/>
                </a:solidFill>
              </a:rPr>
              <a:t> </a:t>
            </a:r>
            <a:r>
              <a:rPr lang="ru-RU" sz="2800" b="1" u="sng" dirty="0" err="1">
                <a:solidFill>
                  <a:srgbClr val="FFC000"/>
                </a:solidFill>
              </a:rPr>
              <a:t>тоді</a:t>
            </a:r>
            <a:r>
              <a:rPr lang="ru-RU" sz="2800" b="1" u="sng" dirty="0">
                <a:solidFill>
                  <a:srgbClr val="FFC000"/>
                </a:solidFill>
              </a:rPr>
              <a:t> </a:t>
            </a:r>
            <a:r>
              <a:rPr lang="ru-RU" sz="2800" b="1" u="sng" dirty="0" err="1">
                <a:solidFill>
                  <a:srgbClr val="FFC000"/>
                </a:solidFill>
              </a:rPr>
              <a:t>від</a:t>
            </a:r>
            <a:r>
              <a:rPr lang="ru-RU" sz="2800" b="1" u="sng" dirty="0">
                <a:solidFill>
                  <a:srgbClr val="FFC000"/>
                </a:solidFill>
              </a:rPr>
              <a:t> голоду </a:t>
            </a:r>
            <a:r>
              <a:rPr lang="ru-RU" sz="2800" b="1" u="sng" dirty="0" err="1">
                <a:solidFill>
                  <a:srgbClr val="FFC000"/>
                </a:solidFill>
              </a:rPr>
              <a:t>вмирало</a:t>
            </a:r>
            <a:r>
              <a:rPr lang="ru-RU" sz="2800" b="1" u="sng" dirty="0">
                <a:solidFill>
                  <a:srgbClr val="FFC000"/>
                </a:solidFill>
              </a:rPr>
              <a:t> 17 людей </a:t>
            </a:r>
            <a:r>
              <a:rPr lang="ru-RU" sz="2800" b="1" u="sng" dirty="0" err="1">
                <a:solidFill>
                  <a:srgbClr val="FFC000"/>
                </a:solidFill>
              </a:rPr>
              <a:t>щохвилини</a:t>
            </a:r>
            <a:r>
              <a:rPr lang="ru-RU" sz="2800" b="1" u="sng" dirty="0">
                <a:solidFill>
                  <a:srgbClr val="FFC000"/>
                </a:solidFill>
              </a:rPr>
              <a:t>, 1000 - </a:t>
            </a:r>
            <a:r>
              <a:rPr lang="ru-RU" sz="2800" b="1" u="sng" dirty="0" err="1">
                <a:solidFill>
                  <a:srgbClr val="FFC000"/>
                </a:solidFill>
              </a:rPr>
              <a:t>щогодини</a:t>
            </a:r>
            <a:r>
              <a:rPr lang="ru-RU" sz="2800" b="1" u="sng" dirty="0">
                <a:solidFill>
                  <a:srgbClr val="FFC000"/>
                </a:solidFill>
              </a:rPr>
              <a:t>, </a:t>
            </a:r>
            <a:endParaRPr lang="en-US" sz="2800" b="1" u="sng" dirty="0" smtClean="0">
              <a:solidFill>
                <a:srgbClr val="FFC000"/>
              </a:solidFill>
            </a:endParaRPr>
          </a:p>
          <a:p>
            <a:pPr algn="ctr"/>
            <a:r>
              <a:rPr lang="ru-RU" sz="2800" b="1" u="sng" dirty="0" err="1" smtClean="0">
                <a:solidFill>
                  <a:srgbClr val="FFC000"/>
                </a:solidFill>
              </a:rPr>
              <a:t>майже</a:t>
            </a:r>
            <a:r>
              <a:rPr lang="ru-RU" sz="2800" b="1" u="sng" dirty="0" smtClean="0">
                <a:solidFill>
                  <a:srgbClr val="FFC000"/>
                </a:solidFill>
              </a:rPr>
              <a:t> </a:t>
            </a:r>
            <a:r>
              <a:rPr lang="ru-RU" sz="2800" b="1" u="sng" dirty="0">
                <a:solidFill>
                  <a:srgbClr val="FFC000"/>
                </a:solidFill>
              </a:rPr>
              <a:t>25 </a:t>
            </a:r>
            <a:r>
              <a:rPr lang="ru-RU" sz="2800" b="1" u="sng" dirty="0" err="1">
                <a:solidFill>
                  <a:srgbClr val="FFC000"/>
                </a:solidFill>
              </a:rPr>
              <a:t>тисяч</a:t>
            </a:r>
            <a:r>
              <a:rPr lang="ru-RU" sz="2800" b="1" u="sng" dirty="0">
                <a:solidFill>
                  <a:srgbClr val="FFC000"/>
                </a:solidFill>
              </a:rPr>
              <a:t> - </a:t>
            </a:r>
            <a:r>
              <a:rPr lang="ru-RU" sz="2800" b="1" u="sng" dirty="0" err="1">
                <a:solidFill>
                  <a:srgbClr val="FFC000"/>
                </a:solidFill>
              </a:rPr>
              <a:t>щодня</a:t>
            </a:r>
            <a:r>
              <a:rPr lang="ru-RU" sz="2800" b="1" u="sng" dirty="0">
                <a:solidFill>
                  <a:srgbClr val="FFC000"/>
                </a:solidFill>
              </a:rPr>
              <a:t>...</a:t>
            </a:r>
            <a:endParaRPr lang="uk-UA" sz="2800" b="1" u="sng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8" y="1664823"/>
            <a:ext cx="7620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800" y="6343898"/>
            <a:ext cx="8192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Території</a:t>
            </a:r>
            <a:r>
              <a:rPr lang="ru-RU" sz="2000" dirty="0"/>
              <a:t> з </a:t>
            </a:r>
            <a:r>
              <a:rPr lang="ru-RU" sz="2000" dirty="0" err="1"/>
              <a:t>найбільшою</a:t>
            </a:r>
            <a:r>
              <a:rPr lang="ru-RU" sz="2000" dirty="0"/>
              <a:t> </a:t>
            </a:r>
            <a:r>
              <a:rPr lang="ru-RU" sz="2000" dirty="0" err="1"/>
              <a:t>втратою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голодомору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026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865" y="0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uk-UA" sz="4400" b="1" u="sng" dirty="0" smtClean="0">
                <a:solidFill>
                  <a:srgbClr val="FFC000"/>
                </a:solidFill>
              </a:rPr>
              <a:t>Наслідки</a:t>
            </a:r>
            <a:endParaRPr lang="uk-UA" sz="4400" b="1" u="sng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М</a:t>
            </a:r>
            <a:r>
              <a:rPr lang="ru-RU" sz="2400" dirty="0" err="1" smtClean="0"/>
              <a:t>асові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жертви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Завершення</a:t>
            </a:r>
            <a:r>
              <a:rPr lang="ru-RU" sz="2400" dirty="0" smtClean="0"/>
              <a:t> </a:t>
            </a:r>
            <a:r>
              <a:rPr lang="ru-RU" sz="2400" dirty="0" err="1"/>
              <a:t>колективізації</a:t>
            </a:r>
            <a:r>
              <a:rPr lang="ru-RU" sz="2400" dirty="0"/>
              <a:t>, </a:t>
            </a:r>
            <a:r>
              <a:rPr lang="ru-RU" sz="2400" dirty="0" err="1"/>
              <a:t>утвердження</a:t>
            </a:r>
            <a:r>
              <a:rPr lang="ru-RU" sz="2400" dirty="0"/>
              <a:t> </a:t>
            </a:r>
            <a:r>
              <a:rPr lang="ru-RU" sz="2400" dirty="0" err="1"/>
              <a:t>колгоспної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розорення</a:t>
            </a:r>
            <a:r>
              <a:rPr lang="ru-RU" sz="2400" dirty="0"/>
              <a:t> села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П</a:t>
            </a:r>
            <a:r>
              <a:rPr lang="uk-UA" sz="2400" dirty="0" smtClean="0"/>
              <a:t>ридушення </a:t>
            </a:r>
            <a:r>
              <a:rPr lang="uk-UA" sz="2400" dirty="0"/>
              <a:t>опору українського селянства</a:t>
            </a:r>
            <a:r>
              <a:rPr lang="uk-UA" sz="2400" dirty="0" smtClean="0"/>
              <a:t>;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3" y="2420888"/>
            <a:ext cx="2857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8" y="4725144"/>
            <a:ext cx="2882435" cy="19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1492"/>
            <a:ext cx="2736304" cy="19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ek.com.ua/img/ar/330_52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09972"/>
            <a:ext cx="2736304" cy="198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irota.ru/forum/images/82/8267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664296" cy="42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90" y="-36169"/>
            <a:ext cx="9108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FFC000"/>
                </a:solidFill>
              </a:rPr>
              <a:t>Визнання голодомору актом геноциду</a:t>
            </a:r>
            <a:endParaRPr lang="uk-UA" sz="3200" b="1" u="sng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50" y="1732004"/>
            <a:ext cx="32547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/>
              <a:t>2006 року Верховна Рада офіційно визнала Голодомор 1932-33 років геноцидом українського народу. За законом, публічне заперечення Голодомору вважається протиправним, але покарання за такі дії не уточнюється</a:t>
            </a:r>
            <a:r>
              <a:rPr lang="ru-RU" sz="2000" b="1" i="1" dirty="0" smtClean="0"/>
              <a:t>.</a:t>
            </a:r>
            <a:endParaRPr lang="uk-UA" sz="2000" b="1" i="1" dirty="0"/>
          </a:p>
        </p:txBody>
      </p:sp>
      <p:pic>
        <p:nvPicPr>
          <p:cNvPr id="5124" name="Picture 4" descr="http://i.tyzhden.ua/content/photoalbum/2013/december/02/gol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23" y="692696"/>
            <a:ext cx="5760640" cy="58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1461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Сталінізм</a:t>
            </a:r>
          </a:p>
          <a:p>
            <a:pPr lvl="0"/>
            <a:r>
              <a:rPr lang="uk-UA" dirty="0" smtClean="0">
                <a:solidFill>
                  <a:srgbClr val="FFC000"/>
                </a:solidFill>
              </a:rPr>
              <a:t>Україна 1932-1933 рр.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57607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Нацизм</a:t>
            </a:r>
          </a:p>
          <a:p>
            <a:pPr lvl="0"/>
            <a:r>
              <a:rPr lang="uk-UA" dirty="0" smtClean="0">
                <a:solidFill>
                  <a:srgbClr val="FFC000"/>
                </a:solidFill>
              </a:rPr>
              <a:t>Європа 1939-1945 рр.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6724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61" y="908720"/>
            <a:ext cx="403244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742" y="3861048"/>
            <a:ext cx="8449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… Байдужість до злочину, скоєного проти людства, </a:t>
            </a:r>
          </a:p>
          <a:p>
            <a:pPr lvl="0"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неодмінно веде до його повторення в майбутньому…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690" y="4941168"/>
            <a:ext cx="4603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 smtClean="0">
                <a:solidFill>
                  <a:srgbClr val="FFC000"/>
                </a:solidFill>
              </a:rPr>
              <a:t>«Пам’ять - сила. Завдяки історичній пам'яті людина стає особистістю, </a:t>
            </a:r>
          </a:p>
          <a:p>
            <a:pPr lvl="0" algn="ctr"/>
            <a:r>
              <a:rPr lang="uk-UA" dirty="0" smtClean="0">
                <a:solidFill>
                  <a:srgbClr val="FFC000"/>
                </a:solidFill>
              </a:rPr>
              <a:t>Народ - нацією, країна державою»</a:t>
            </a:r>
          </a:p>
          <a:p>
            <a:pPr lvl="0" algn="ctr"/>
            <a:r>
              <a:rPr lang="ru-RU" i="1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                          Михайло Грушевский.</a:t>
            </a:r>
            <a:endParaRPr lang="ru-RU" sz="1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lvl="0"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9618" y="4941168"/>
            <a:ext cx="324229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dirty="0" smtClean="0">
                <a:solidFill>
                  <a:srgbClr val="FFC000"/>
                </a:solidFill>
              </a:rPr>
              <a:t>«Кожна людина - це всесвіт, </a:t>
            </a:r>
          </a:p>
          <a:p>
            <a:pPr lvl="0" algn="ctr"/>
            <a:r>
              <a:rPr lang="uk-UA" dirty="0" smtClean="0">
                <a:solidFill>
                  <a:srgbClr val="FFC000"/>
                </a:solidFill>
              </a:rPr>
              <a:t>який з нею народжується і з </a:t>
            </a:r>
          </a:p>
          <a:p>
            <a:pPr lvl="0" algn="ctr"/>
            <a:r>
              <a:rPr lang="uk-UA" dirty="0" smtClean="0">
                <a:solidFill>
                  <a:srgbClr val="FFC000"/>
                </a:solidFill>
              </a:rPr>
              <a:t>нею помирає, під кожним</a:t>
            </a:r>
          </a:p>
          <a:p>
            <a:pPr lvl="0" algn="ctr"/>
            <a:r>
              <a:rPr lang="uk-UA" dirty="0" smtClean="0">
                <a:solidFill>
                  <a:srgbClr val="FFC000"/>
                </a:solidFill>
              </a:rPr>
              <a:t> могильним каменем </a:t>
            </a:r>
          </a:p>
          <a:p>
            <a:pPr lvl="0" algn="ctr"/>
            <a:r>
              <a:rPr lang="uk-UA" dirty="0" smtClean="0">
                <a:solidFill>
                  <a:srgbClr val="FFC000"/>
                </a:solidFill>
              </a:rPr>
              <a:t>покоїться всесвітня історія»</a:t>
            </a:r>
          </a:p>
          <a:p>
            <a:pPr lvl="0" algn="ctr"/>
            <a:r>
              <a:rPr lang="uk-UA" i="1" dirty="0" smtClean="0">
                <a:solidFill>
                  <a:srgbClr val="FFC000"/>
                </a:solidFill>
              </a:rPr>
              <a:t>                       Генріх </a:t>
            </a:r>
            <a:r>
              <a:rPr lang="uk-UA" i="1" dirty="0">
                <a:solidFill>
                  <a:srgbClr val="FFC000"/>
                </a:solidFill>
              </a:rPr>
              <a:t>Гейне</a:t>
            </a:r>
          </a:p>
        </p:txBody>
      </p:sp>
    </p:spTree>
    <p:extLst>
      <p:ext uri="{BB962C8B-B14F-4D97-AF65-F5344CB8AC3E}">
        <p14:creationId xmlns:p14="http://schemas.microsoft.com/office/powerpoint/2010/main" val="376031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404664"/>
            <a:ext cx="49320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Ти кажеш, не було голодомору?</a:t>
            </a:r>
          </a:p>
          <a:p>
            <a:r>
              <a:rPr lang="uk-UA" sz="2400" i="1" dirty="0" smtClean="0"/>
              <a:t>Чому ж тоді, як був і урожай,</a:t>
            </a:r>
          </a:p>
          <a:p>
            <a:r>
              <a:rPr lang="uk-UA" sz="2400" i="1" dirty="0" smtClean="0"/>
              <a:t>Усе суціль викачували з двору,</a:t>
            </a:r>
          </a:p>
          <a:p>
            <a:r>
              <a:rPr lang="uk-UA" sz="2400" i="1" dirty="0" smtClean="0"/>
              <a:t>Греби, нічого людям не лишай!</a:t>
            </a:r>
          </a:p>
          <a:p>
            <a:r>
              <a:rPr lang="uk-UA" sz="2400" i="1" dirty="0" smtClean="0"/>
              <a:t>Хто ж села, вимерлі на Україні</a:t>
            </a:r>
          </a:p>
          <a:p>
            <a:r>
              <a:rPr lang="uk-UA" sz="2400" i="1" dirty="0" smtClean="0"/>
              <a:t>Російським людом поспіль заселяв?</a:t>
            </a:r>
          </a:p>
          <a:p>
            <a:r>
              <a:rPr lang="uk-UA" sz="2400" i="1" dirty="0" smtClean="0"/>
              <a:t>Хто? На чиєму це лежить сумлінні?</a:t>
            </a:r>
          </a:p>
          <a:p>
            <a:r>
              <a:rPr lang="uk-UA" sz="2400" i="1" dirty="0" smtClean="0"/>
              <a:t>Імперський молох світ нам затуляв!</a:t>
            </a:r>
          </a:p>
          <a:p>
            <a:r>
              <a:rPr lang="uk-UA" sz="2400" i="1" dirty="0" smtClean="0"/>
              <a:t>Я бачив сам, у ту зловісну пору </a:t>
            </a:r>
          </a:p>
          <a:p>
            <a:r>
              <a:rPr lang="uk-UA" sz="2400" i="1" dirty="0" smtClean="0"/>
              <a:t>І пухлих, і померлих на шляхах, </a:t>
            </a:r>
          </a:p>
          <a:p>
            <a:r>
              <a:rPr lang="uk-UA" sz="2400" i="1" dirty="0" smtClean="0"/>
              <a:t>І досі ще стоять мені в очах...</a:t>
            </a:r>
          </a:p>
          <a:p>
            <a:r>
              <a:rPr lang="uk-UA" sz="2400" i="1" dirty="0" smtClean="0"/>
              <a:t>А кажеш </a:t>
            </a:r>
            <a:r>
              <a:rPr lang="ru-RU" sz="2400" i="1" dirty="0" smtClean="0"/>
              <a:t>— </a:t>
            </a:r>
            <a:r>
              <a:rPr lang="ru-RU" sz="2400" i="1" dirty="0"/>
              <a:t>не </a:t>
            </a:r>
            <a:r>
              <a:rPr lang="uk-UA" sz="2400" i="1" dirty="0" smtClean="0"/>
              <a:t>було</a:t>
            </a:r>
            <a:r>
              <a:rPr lang="ru-RU" sz="2400" i="1" dirty="0" smtClean="0"/>
              <a:t> </a:t>
            </a:r>
            <a:r>
              <a:rPr lang="ru-RU" sz="2400" i="1" dirty="0"/>
              <a:t>голодомору</a:t>
            </a:r>
            <a:r>
              <a:rPr lang="ru-RU" sz="2400" i="1" dirty="0" smtClean="0"/>
              <a:t>!</a:t>
            </a:r>
          </a:p>
          <a:p>
            <a:endParaRPr lang="en-US" sz="2400" i="1" dirty="0" smtClean="0"/>
          </a:p>
          <a:p>
            <a:pPr algn="r"/>
            <a:r>
              <a:rPr lang="uk-UA" b="1" dirty="0"/>
              <a:t>Д.Білоус</a:t>
            </a:r>
            <a:endParaRPr lang="ru-RU" b="1" i="1" dirty="0"/>
          </a:p>
          <a:p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22832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" y="-243408"/>
            <a:ext cx="9144000" cy="115409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Ми не забудемо! Ми не допустимо</a:t>
            </a:r>
            <a:r>
              <a:rPr lang="uk-UA" dirty="0" smtClean="0"/>
              <a:t>!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1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Щорічно в четверту суботу листопада в Україні відзначається День пам'яті жертв голодоморів</a:t>
            </a:r>
            <a:r>
              <a:rPr lang="ru-RU" sz="2800" b="1" dirty="0" smtClean="0">
                <a:solidFill>
                  <a:srgbClr val="FFC000"/>
                </a:solidFill>
              </a:rPr>
              <a:t>.</a:t>
            </a:r>
            <a:endParaRPr lang="uk-UA" sz="28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009955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О 16:00 оголошується </a:t>
            </a:r>
            <a:r>
              <a:rPr lang="uk-UA" sz="2000" b="1" dirty="0"/>
              <a:t>загальнонаціональна хвилина мовчання</a:t>
            </a:r>
            <a:r>
              <a:rPr lang="uk-UA" sz="2000" dirty="0"/>
              <a:t>, після чого по всій Україні відбувається </a:t>
            </a:r>
            <a:r>
              <a:rPr lang="uk-UA" sz="2000" dirty="0">
                <a:hlinkClick r:id="rId2" tooltip="Акція «Запали свічку»"/>
              </a:rPr>
              <a:t>акція «Запали свічку»</a:t>
            </a:r>
            <a:r>
              <a:rPr lang="uk-UA" sz="2000" dirty="0"/>
              <a:t>, в рамках якої всі охочі несуть свічки до пам'ятників жертвам.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3419"/>
            <a:ext cx="2664296" cy="422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48" y="4085955"/>
            <a:ext cx="3164368" cy="2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47014" y="558924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Жертвам Голодомору </a:t>
            </a:r>
            <a:endParaRPr lang="ru-RU" dirty="0" smtClean="0"/>
          </a:p>
          <a:p>
            <a:pPr algn="ctr"/>
            <a:r>
              <a:rPr lang="ru-RU" dirty="0" smtClean="0"/>
              <a:t>1932–1933 </a:t>
            </a:r>
            <a:r>
              <a:rPr lang="uk-UA" dirty="0" smtClean="0"/>
              <a:t>років,</a:t>
            </a:r>
          </a:p>
          <a:p>
            <a:pPr algn="ctr"/>
            <a:r>
              <a:rPr lang="uk-UA" dirty="0" smtClean="0"/>
              <a:t>Миколаї</a:t>
            </a:r>
            <a:r>
              <a:rPr lang="ru-RU" smtClean="0"/>
              <a:t>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7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21828.vk.me/v621828649/2a2a1/ZVZk4SZFF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2134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3052" y="404664"/>
            <a:ext cx="9144000" cy="1154097"/>
          </a:xfrm>
        </p:spPr>
        <p:txBody>
          <a:bodyPr>
            <a:noAutofit/>
          </a:bodyPr>
          <a:lstStyle/>
          <a:p>
            <a:pPr algn="ctr"/>
            <a:r>
              <a:rPr lang="uk-UA" sz="4800" u="sng" dirty="0" smtClean="0">
                <a:solidFill>
                  <a:srgbClr val="FFC000"/>
                </a:solidFill>
              </a:rPr>
              <a:t>Мета:</a:t>
            </a:r>
            <a:br>
              <a:rPr lang="uk-UA" sz="4800" u="sng" dirty="0" smtClean="0">
                <a:solidFill>
                  <a:srgbClr val="FFC000"/>
                </a:solidFill>
              </a:rPr>
            </a:br>
            <a:endParaRPr lang="uk-UA" sz="4800" u="sng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755" y="1268760"/>
            <a:ext cx="91557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3600" dirty="0" smtClean="0"/>
              <a:t>  Встановити походження терміну геноцид та приклади його вживання;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3600" dirty="0" smtClean="0"/>
              <a:t>  З'ясувати де, коли</a:t>
            </a:r>
            <a:r>
              <a:rPr lang="uk-UA" sz="3600" dirty="0"/>
              <a:t> </a:t>
            </a:r>
            <a:r>
              <a:rPr lang="uk-UA" sz="3600" dirty="0" smtClean="0"/>
              <a:t>і якими організаціями, голод в Україні був визначений, як геноцид;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3600" dirty="0" smtClean="0"/>
              <a:t>  Називати організаторів геноциду та яку мету вони ставили;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3600" dirty="0" smtClean="0"/>
              <a:t>  Дослідити наслідки голоду в Україні.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964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604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err="1" smtClean="0">
                <a:solidFill>
                  <a:srgbClr val="FFC000"/>
                </a:solidFill>
              </a:rPr>
              <a:t>Геноц</a:t>
            </a:r>
            <a:r>
              <a:rPr lang="ru-RU" sz="2000" b="1" u="sng" dirty="0" smtClean="0">
                <a:solidFill>
                  <a:srgbClr val="FFC000"/>
                </a:solidFill>
              </a:rPr>
              <a:t>и</a:t>
            </a:r>
            <a:r>
              <a:rPr lang="uk-UA" sz="2000" b="1" u="sng" dirty="0" smtClean="0">
                <a:solidFill>
                  <a:srgbClr val="FFC000"/>
                </a:solidFill>
              </a:rPr>
              <a:t>д</a:t>
            </a:r>
            <a:r>
              <a:rPr lang="uk-UA" sz="2000" dirty="0">
                <a:solidFill>
                  <a:srgbClr val="FFC000"/>
                </a:solidFill>
              </a:rPr>
              <a:t> </a:t>
            </a:r>
            <a:r>
              <a:rPr lang="en-US" sz="2000" dirty="0"/>
              <a:t>- </a:t>
            </a:r>
            <a:r>
              <a:rPr lang="uk-UA" sz="2000" dirty="0"/>
              <a:t>цілеспрямовані дії з метою знищення повністю або частково окремих груп населення </a:t>
            </a:r>
            <a:r>
              <a:rPr lang="uk-UA" sz="2000" dirty="0" smtClean="0"/>
              <a:t>чи цілих народів за національними, етнічними, расовими або релігійними </a:t>
            </a:r>
          </a:p>
          <a:p>
            <a:pPr algn="ctr"/>
            <a:r>
              <a:rPr lang="uk-UA" sz="2000" dirty="0" smtClean="0"/>
              <a:t>мотивами.</a:t>
            </a:r>
          </a:p>
          <a:p>
            <a:r>
              <a:rPr lang="uk-UA" dirty="0"/>
              <a:t> </a:t>
            </a:r>
            <a:endParaRPr lang="uk-UA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Термін «геноцид» був вперше введений в обіг в 1943 році польським юристом єврейського походження </a:t>
            </a:r>
            <a:r>
              <a:rPr lang="uk-UA" sz="2400" i="1" dirty="0"/>
              <a:t>Рафаелем Лемкіни</a:t>
            </a:r>
            <a:r>
              <a:rPr lang="uk-UA" sz="2400" dirty="0"/>
              <a:t>м, а міжнародний правовий статус він отримав після Другої світової війни в грудні 1948 року </a:t>
            </a:r>
            <a:r>
              <a:rPr lang="uk-UA" sz="2400" dirty="0" smtClean="0"/>
              <a:t>як </a:t>
            </a:r>
            <a:r>
              <a:rPr lang="uk-UA" sz="2400" dirty="0"/>
              <a:t>поняття, що визначає найтяжчий злочин проти людства.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916832"/>
            <a:ext cx="4860032" cy="4608512"/>
          </a:xfrm>
          <a:prstGeom prst="roundRect">
            <a:avLst/>
          </a:prstGeom>
          <a:noFill/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68" y="1771520"/>
            <a:ext cx="31731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75268" y="6174609"/>
            <a:ext cx="3173196" cy="455983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575268" y="6217934"/>
            <a:ext cx="3256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Рафаель </a:t>
            </a:r>
            <a:r>
              <a:rPr lang="uk-UA" dirty="0" err="1" smtClean="0"/>
              <a:t>Лемкін</a:t>
            </a:r>
            <a:r>
              <a:rPr lang="uk-UA" dirty="0"/>
              <a:t> </a:t>
            </a:r>
            <a:r>
              <a:rPr lang="uk-UA" dirty="0" smtClean="0"/>
              <a:t>(1900-1959)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38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788025" y="5865258"/>
            <a:ext cx="3475762" cy="532015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97448" y="5865258"/>
            <a:ext cx="3261050" cy="485693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628769" y="3163119"/>
            <a:ext cx="3249218" cy="455983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80728"/>
            <a:ext cx="3249217" cy="21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3175" y="3112730"/>
            <a:ext cx="2748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 smtClean="0"/>
              <a:t>Геноцид понтійських греків</a:t>
            </a:r>
          </a:p>
          <a:p>
            <a:pPr algn="ctr"/>
            <a:r>
              <a:rPr lang="uk-UA" sz="1600" dirty="0" smtClean="0"/>
              <a:t>(1914-1923)</a:t>
            </a:r>
            <a:endParaRPr lang="uk-UA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938827"/>
            <a:ext cx="3475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Геноцид сербів (1941-1945)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2" y="3721518"/>
            <a:ext cx="326105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3899" y="5841930"/>
            <a:ext cx="3087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Геноцид племен гереро і </a:t>
            </a:r>
            <a:r>
              <a:rPr lang="ru-RU" sz="1600" dirty="0" err="1" smtClean="0"/>
              <a:t>нама</a:t>
            </a:r>
            <a:endParaRPr lang="ru-RU" sz="1600" dirty="0" smtClean="0"/>
          </a:p>
          <a:p>
            <a:pPr algn="ctr"/>
            <a:r>
              <a:rPr lang="ru-RU" sz="1600" dirty="0" smtClean="0"/>
              <a:t>(1904-1907)</a:t>
            </a:r>
            <a:endParaRPr lang="uk-UA" sz="1600" dirty="0"/>
          </a:p>
        </p:txBody>
      </p:sp>
      <p:pic>
        <p:nvPicPr>
          <p:cNvPr id="2" name="Picture 2" descr="https://upload.wikimedia.org/wikipedia/commons/0/03/Children_affected_by_famine_in_Berdyansk,_Ukraine_-_19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475762" cy="22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88026" y="3195084"/>
            <a:ext cx="3475761" cy="455983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4803903" y="3274271"/>
            <a:ext cx="3475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Голодомор в Україні (1932-1933)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1999"/>
            <a:ext cx="5208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u="sng" dirty="0" smtClean="0">
                <a:solidFill>
                  <a:srgbClr val="FFC000"/>
                </a:solidFill>
              </a:rPr>
              <a:t>Приклади </a:t>
            </a:r>
            <a:r>
              <a:rPr lang="uk-UA" sz="4000" b="1" u="sng" dirty="0" err="1" smtClean="0">
                <a:solidFill>
                  <a:srgbClr val="FFC000"/>
                </a:solidFill>
              </a:rPr>
              <a:t>геноц</a:t>
            </a:r>
            <a:r>
              <a:rPr lang="ru-RU" sz="4000" b="1" u="sng" dirty="0">
                <a:solidFill>
                  <a:srgbClr val="FFC000"/>
                </a:solidFill>
              </a:rPr>
              <a:t>и</a:t>
            </a:r>
            <a:r>
              <a:rPr lang="uk-UA" sz="4000" b="1" u="sng" dirty="0" err="1" smtClean="0">
                <a:solidFill>
                  <a:srgbClr val="FFC000"/>
                </a:solidFill>
              </a:rPr>
              <a:t>ду</a:t>
            </a:r>
            <a:endParaRPr lang="uk-UA" sz="4000" dirty="0"/>
          </a:p>
        </p:txBody>
      </p:sp>
      <p:pic>
        <p:nvPicPr>
          <p:cNvPr id="1032" name="Picture 8" descr="Сербские беженц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45" y="3721518"/>
            <a:ext cx="3480242" cy="21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2232"/>
            <a:ext cx="4355976" cy="48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4301" y="188640"/>
            <a:ext cx="9144000" cy="129359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Голодомор в Україні (1932—1933)-</a:t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штучний голод, організований тоталітарною владою СРСР, </a:t>
            </a:r>
          </a:p>
          <a:p>
            <a:pPr algn="ctr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акт геноциду стосовно Українського народу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0526" y="1628800"/>
            <a:ext cx="4067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«Національна проблема, за своєю суттю, це селянська проблема». «Пролетарська правда» </a:t>
            </a:r>
          </a:p>
          <a:p>
            <a:pPr algn="r">
              <a:spcAft>
                <a:spcPts val="0"/>
              </a:spcAft>
            </a:pPr>
            <a:r>
              <a:rPr lang="uk-UA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22 січня 1930 р.</a:t>
            </a:r>
          </a:p>
          <a:p>
            <a:pPr algn="r">
              <a:spcAft>
                <a:spcPts val="0"/>
              </a:spcAft>
            </a:pPr>
            <a:endParaRPr lang="uk-UA" b="1" dirty="0" smtClean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«… якщо не візьмемося тепер за виправлення становища на Україні, Україну можна втратити…»</a:t>
            </a:r>
          </a:p>
          <a:p>
            <a:pPr algn="r">
              <a:spcAft>
                <a:spcPts val="0"/>
              </a:spcAft>
            </a:pPr>
            <a:r>
              <a:rPr lang="uk-UA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 лист до Л. </a:t>
            </a:r>
            <a:r>
              <a:rPr lang="uk-UA" b="1" dirty="0" err="1" smtClean="0">
                <a:solidFill>
                  <a:srgbClr val="FFC000"/>
                </a:solidFill>
                <a:latin typeface="Times New Roman"/>
                <a:ea typeface="Times New Roman"/>
              </a:rPr>
              <a:t>Кагановича</a:t>
            </a:r>
            <a:r>
              <a:rPr lang="uk-UA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</a:p>
          <a:p>
            <a:pPr algn="r">
              <a:spcAft>
                <a:spcPts val="0"/>
              </a:spcAft>
            </a:pPr>
            <a:r>
              <a:rPr lang="uk-UA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11 серпня 1932 р.</a:t>
            </a:r>
          </a:p>
          <a:p>
            <a:pPr algn="just">
              <a:spcAft>
                <a:spcPts val="0"/>
              </a:spcAft>
            </a:pPr>
            <a:endParaRPr lang="uk-UA" b="1" dirty="0" smtClean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На початку 1930-х років ХХ століття сталінський режим здійснив жахливий акт знищення мільйонів людей у центрі Європи – частини Радянського Союзу, яку вважали його житницею. Цей злочин пізніше назвуть Голодомором.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dirty="0">
                <a:solidFill>
                  <a:srgbClr val="FFC000"/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srgbClr val="FFC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88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808"/>
            <a:ext cx="7884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C000"/>
                </a:solidFill>
              </a:rPr>
              <a:t>Головною метою організації штучного голоду був підрив соціальної бази опору українців проти комуністичної влади та забезпечення тотального контролю з боку держави за всіма верствами населення.</a:t>
            </a: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3167389"/>
            <a:ext cx="8856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err="1" smtClean="0">
                <a:solidFill>
                  <a:srgbClr val="FFC000"/>
                </a:solidFill>
              </a:rPr>
              <a:t>Експ</a:t>
            </a:r>
            <a:r>
              <a:rPr lang="ru-RU" sz="1400" b="1" i="1" dirty="0">
                <a:solidFill>
                  <a:srgbClr val="FFC000"/>
                </a:solidFill>
              </a:rPr>
              <a:t>р</a:t>
            </a:r>
            <a:r>
              <a:rPr lang="uk-UA" sz="1400" b="1" i="1" dirty="0" err="1" smtClean="0">
                <a:solidFill>
                  <a:srgbClr val="FFC000"/>
                </a:solidFill>
              </a:rPr>
              <a:t>оприація</a:t>
            </a:r>
            <a:r>
              <a:rPr lang="uk-UA" sz="1400" b="1" i="1" dirty="0" smtClean="0">
                <a:solidFill>
                  <a:srgbClr val="FFC000"/>
                </a:solidFill>
              </a:rPr>
              <a:t> приватних господарств була невід'ємною частиною примусової колективізації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8" y="1247774"/>
            <a:ext cx="3314096" cy="191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65" y="1247775"/>
            <a:ext cx="3886200" cy="191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4" y="3524815"/>
            <a:ext cx="8856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УКРАЇНСЬКІ СЕЛЯНИ ЧИНИЛИ ОПІР КОЛЕКТИВІЗАЦІЇ. </a:t>
            </a:r>
          </a:p>
          <a:p>
            <a:r>
              <a:rPr lang="uk-UA" dirty="0" smtClean="0">
                <a:solidFill>
                  <a:prstClr val="white"/>
                </a:solidFill>
              </a:rPr>
              <a:t>Ось чому 30 січня 1930 р ЦК КПРС видав постанову «Про дії стосовно знищення куркульських господарств в повністю колективізованих областях».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437112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Що насправді означало знищення куркульських господарств?</a:t>
            </a:r>
          </a:p>
          <a:p>
            <a:r>
              <a:rPr lang="uk-UA" dirty="0" smtClean="0">
                <a:solidFill>
                  <a:prstClr val="white"/>
                </a:solidFill>
              </a:rPr>
              <a:t>Селяни, які чинили найбільший опір колективізації були розстріляні або масово депортовані до трудових таборів Сибіру. В інших було повністю конфісковано майно. Розкуркуленим селянам заборонялося працювати у колгоспах, залишаючи їх на вірну смерть.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9150"/>
            <a:ext cx="2981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39"/>
            <a:ext cx="82688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Roboto"/>
              </a:rPr>
              <a:t>Для забезпечення навмисно перебільшених обсягів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Roboto"/>
              </a:rPr>
              <a:t> хлібозаготівель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 відбулася конфіскація всіх продуктів харчування.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417102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C000"/>
                </a:solidFill>
                <a:latin typeface="Roboto"/>
              </a:rPr>
              <a:t> </a:t>
            </a:r>
            <a:r>
              <a:rPr lang="uk-UA" b="1" dirty="0" smtClean="0">
                <a:solidFill>
                  <a:srgbClr val="FFC000"/>
                </a:solidFill>
                <a:latin typeface="Roboto"/>
              </a:rPr>
              <a:t>У серпні  1932 </a:t>
            </a:r>
            <a:r>
              <a:rPr lang="uk-UA" dirty="0" smtClean="0">
                <a:solidFill>
                  <a:srgbClr val="FFC000"/>
                </a:solidFill>
                <a:latin typeface="Roboto"/>
              </a:rPr>
              <a:t>року було заборонено торгівлю, що  позбавляло селян можливості купувати хліб.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Roboto"/>
              </a:rPr>
              <a:t>  </a:t>
            </a:r>
            <a:r>
              <a:rPr lang="uk-UA" b="1" dirty="0" smtClean="0">
                <a:solidFill>
                  <a:srgbClr val="FFC000"/>
                </a:solidFill>
                <a:latin typeface="Roboto"/>
              </a:rPr>
              <a:t>У </a:t>
            </a:r>
            <a:r>
              <a:rPr lang="uk-UA" b="1" dirty="0" smtClean="0">
                <a:solidFill>
                  <a:srgbClr val="FFC000"/>
                </a:solidFill>
                <a:latin typeface="Roboto"/>
              </a:rPr>
              <a:t>грудні 1932 </a:t>
            </a:r>
            <a:r>
              <a:rPr lang="uk-UA" dirty="0" smtClean="0">
                <a:solidFill>
                  <a:srgbClr val="FFC000"/>
                </a:solidFill>
                <a:latin typeface="Roboto"/>
              </a:rPr>
              <a:t>року РНК УРСР заборонив торгувати  картоплею, м'ясом, тваринами.</a:t>
            </a:r>
          </a:p>
          <a:p>
            <a:r>
              <a:rPr lang="uk-UA" b="1" dirty="0" smtClean="0">
                <a:solidFill>
                  <a:srgbClr val="FFC000"/>
                </a:solidFill>
                <a:latin typeface="Roboto"/>
              </a:rPr>
              <a:t>20 листопада 1932 </a:t>
            </a:r>
            <a:r>
              <a:rPr lang="uk-UA" dirty="0" smtClean="0">
                <a:solidFill>
                  <a:srgbClr val="FFC000"/>
                </a:solidFill>
                <a:latin typeface="Roboto"/>
              </a:rPr>
              <a:t>року  було ухвалено рішення про запровадження натуральних штрафів. Цім  рішенням влада забезпечила конфіскацію всіх продуктів харчування у ймовірних боржників хлібозаготівель.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081458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14" y="4288180"/>
            <a:ext cx="379095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46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6" y="222158"/>
            <a:ext cx="8656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7 серпня 1932 року Сталін власноруч підписав</a:t>
            </a:r>
          </a:p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з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акон «Про п'ять колосків»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52" y="3190546"/>
            <a:ext cx="4286250" cy="35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5952" y="1120128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FFC000"/>
                </a:solidFill>
                <a:latin typeface="+mj-lt"/>
              </a:rPr>
              <a:t>  </a:t>
            </a:r>
            <a:r>
              <a:rPr lang="uk-UA" b="1" dirty="0" smtClean="0">
                <a:solidFill>
                  <a:srgbClr val="FFC000"/>
                </a:solidFill>
                <a:latin typeface="+mj-lt"/>
              </a:rPr>
              <a:t>«Впровадити </a:t>
            </a:r>
            <a:r>
              <a:rPr lang="uk-UA" b="1" dirty="0" smtClean="0">
                <a:solidFill>
                  <a:srgbClr val="FFC000"/>
                </a:solidFill>
                <a:latin typeface="+mj-lt"/>
              </a:rPr>
              <a:t>як форму судової репресії за розкрадання колгоспного та кооперативного</a:t>
            </a:r>
          </a:p>
          <a:p>
            <a:pPr lvl="0"/>
            <a:r>
              <a:rPr lang="uk-UA" b="1" dirty="0" smtClean="0">
                <a:solidFill>
                  <a:srgbClr val="FFC000"/>
                </a:solidFill>
                <a:latin typeface="+mj-lt"/>
              </a:rPr>
              <a:t>Майна вищу міру соціалістичного захисту</a:t>
            </a:r>
          </a:p>
          <a:p>
            <a:pPr lvl="0"/>
            <a:r>
              <a:rPr lang="uk-UA" b="1" dirty="0" smtClean="0">
                <a:solidFill>
                  <a:srgbClr val="FFC000"/>
                </a:solidFill>
                <a:latin typeface="+mj-lt"/>
              </a:rPr>
              <a:t>– РОЗСТРІЛ ІЗ КОНФІСКАЦІЄЮ ВСЬОГО МАЙНА,</a:t>
            </a:r>
            <a:endParaRPr lang="ru-RU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6" y="1176265"/>
            <a:ext cx="4087391" cy="33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297" y="47057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b="1" dirty="0" smtClean="0">
                <a:solidFill>
                  <a:srgbClr val="FFC000"/>
                </a:solidFill>
              </a:rPr>
              <a:t>або</a:t>
            </a:r>
            <a:r>
              <a:rPr lang="uk-UA" b="1" dirty="0">
                <a:solidFill>
                  <a:srgbClr val="FFC000"/>
                </a:solidFill>
              </a:rPr>
              <a:t>, у разі </a:t>
            </a:r>
            <a:r>
              <a:rPr lang="uk-UA" b="1" dirty="0" smtClean="0">
                <a:solidFill>
                  <a:srgbClr val="FFC000"/>
                </a:solidFill>
              </a:rPr>
              <a:t>пом'якшуючих </a:t>
            </a:r>
            <a:r>
              <a:rPr lang="uk-UA" b="1" dirty="0">
                <a:solidFill>
                  <a:srgbClr val="FFC000"/>
                </a:solidFill>
              </a:rPr>
              <a:t>обставин, замінити позбавленням волі на термін не </a:t>
            </a:r>
            <a:r>
              <a:rPr lang="uk-UA" b="1" dirty="0" smtClean="0">
                <a:solidFill>
                  <a:srgbClr val="FFC000"/>
                </a:solidFill>
              </a:rPr>
              <a:t>менш </a:t>
            </a:r>
            <a:r>
              <a:rPr lang="uk-UA" b="1" dirty="0">
                <a:solidFill>
                  <a:srgbClr val="FFC000"/>
                </a:solidFill>
              </a:rPr>
              <a:t>ніж 10 років із конфіскацією  всього майна… Не запроваджувати амністію до злочинців, які засуджені за </a:t>
            </a:r>
            <a:r>
              <a:rPr lang="uk-UA" b="1" dirty="0" smtClean="0">
                <a:solidFill>
                  <a:srgbClr val="FFC000"/>
                </a:solidFill>
              </a:rPr>
              <a:t>цими </a:t>
            </a:r>
            <a:r>
              <a:rPr lang="uk-UA" b="1" dirty="0">
                <a:solidFill>
                  <a:srgbClr val="FFC000"/>
                </a:solidFill>
              </a:rPr>
              <a:t>справами».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99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391</TotalTime>
  <Words>1065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Перспектива</vt:lpstr>
      <vt:lpstr>Голодомор - Геноцид: Україна пам'ятає.</vt:lpstr>
      <vt:lpstr>Презентация PowerPoint</vt:lpstr>
      <vt:lpstr>Мета: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Свідки голодомору</vt:lpstr>
      <vt:lpstr>Презентация PowerPoint</vt:lpstr>
      <vt:lpstr>Наслідки</vt:lpstr>
      <vt:lpstr>Презентация PowerPoint</vt:lpstr>
      <vt:lpstr>Презентация PowerPoint</vt:lpstr>
      <vt:lpstr>Презентация PowerPoint</vt:lpstr>
      <vt:lpstr>Ми не забудемо! Ми не допустимо!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Natalis</dc:creator>
  <cp:lastModifiedBy>Admin</cp:lastModifiedBy>
  <cp:revision>69</cp:revision>
  <dcterms:created xsi:type="dcterms:W3CDTF">2016-04-03T10:21:21Z</dcterms:created>
  <dcterms:modified xsi:type="dcterms:W3CDTF">2016-04-18T13:02:36Z</dcterms:modified>
</cp:coreProperties>
</file>