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3" r:id="rId4"/>
    <p:sldId id="274" r:id="rId5"/>
    <p:sldId id="277" r:id="rId6"/>
    <p:sldId id="289" r:id="rId7"/>
    <p:sldId id="290" r:id="rId8"/>
    <p:sldId id="291" r:id="rId9"/>
    <p:sldId id="292" r:id="rId10"/>
    <p:sldId id="282" r:id="rId11"/>
    <p:sldId id="293" r:id="rId12"/>
    <p:sldId id="294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5000"/>
    <a:srgbClr val="007A00"/>
    <a:srgbClr val="194B32"/>
    <a:srgbClr val="006600"/>
    <a:srgbClr val="6C00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S- щільність популяції лишайників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Ділянка № 1 (центр села)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G - життєвість лишайників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Ділянка № 1 (центр села)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21.259999999999987</c:v>
                </c:pt>
              </c:numCache>
            </c:numRef>
          </c:val>
        </c:ser>
        <c:shape val="cylinder"/>
        <c:axId val="87040000"/>
        <c:axId val="87041536"/>
        <c:axId val="0"/>
      </c:bar3DChart>
      <c:catAx>
        <c:axId val="87040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87041536"/>
        <c:crosses val="autoZero"/>
        <c:auto val="1"/>
        <c:lblAlgn val="ctr"/>
        <c:lblOffset val="100"/>
      </c:catAx>
      <c:valAx>
        <c:axId val="870415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87040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902368673492668"/>
          <c:y val="0.22226939511130206"/>
          <c:w val="0.27097631326507388"/>
          <c:h val="0.36509435459552114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S- щільність популяції лишайників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Ділянка № 2 (біля колишнього складу отрутохімікатів за селом)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G - життєвість лишайників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Ділянка № 2 (біля колишнього складу отрутохімікатів за селом)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hape val="cylinder"/>
        <c:axId val="110250624"/>
        <c:axId val="110252416"/>
        <c:axId val="0"/>
      </c:bar3DChart>
      <c:catAx>
        <c:axId val="11025062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10252416"/>
        <c:crosses val="autoZero"/>
        <c:auto val="1"/>
        <c:lblAlgn val="ctr"/>
        <c:lblOffset val="100"/>
      </c:catAx>
      <c:valAx>
        <c:axId val="1102524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10250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69522212501453"/>
          <c:y val="0.18159604928277162"/>
          <c:w val="0.32250230873918584"/>
          <c:h val="0.25518723860535314"/>
        </c:manualLayout>
      </c:layout>
      <c:txPr>
        <a:bodyPr/>
        <a:lstStyle/>
        <a:p>
          <a:pPr>
            <a:defRPr sz="1800" b="1">
              <a:solidFill>
                <a:schemeClr val="tx1"/>
              </a:solidFill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S- щільність популяції лишайників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Ділянка № 3 (окраїна села)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G - життєвість лишайників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Ділянка № 3 (окраїна села)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29.1</c:v>
                </c:pt>
              </c:numCache>
            </c:numRef>
          </c:val>
        </c:ser>
        <c:shape val="cylinder"/>
        <c:axId val="110372352"/>
        <c:axId val="110373888"/>
        <c:axId val="0"/>
      </c:bar3DChart>
      <c:catAx>
        <c:axId val="110372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10373888"/>
        <c:crosses val="autoZero"/>
        <c:auto val="1"/>
        <c:lblAlgn val="ctr"/>
        <c:lblOffset val="100"/>
      </c:catAx>
      <c:valAx>
        <c:axId val="1103738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10372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97917274229689"/>
          <c:y val="0.10302713477772574"/>
          <c:w val="0.32250230873918573"/>
          <c:h val="0.25518723860535314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S- щільність популяції лишайників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Ділянка № 1</c:v>
                </c:pt>
                <c:pt idx="1">
                  <c:v>Ділянка № 2</c:v>
                </c:pt>
                <c:pt idx="2">
                  <c:v>Ділянка №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47.3</c:v>
                </c:pt>
                <c:pt idx="1">
                  <c:v>40.5</c:v>
                </c:pt>
                <c:pt idx="2">
                  <c:v>41.9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G - життєвість лишайників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Ділянка № 1</c:v>
                </c:pt>
                <c:pt idx="1">
                  <c:v>Ділянка № 2</c:v>
                </c:pt>
                <c:pt idx="2">
                  <c:v>Ділянка №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21.259999999999987</c:v>
                </c:pt>
                <c:pt idx="1">
                  <c:v>20</c:v>
                </c:pt>
                <c:pt idx="2">
                  <c:v>29.1</c:v>
                </c:pt>
              </c:numCache>
            </c:numRef>
          </c:val>
        </c:ser>
        <c:shape val="cylinder"/>
        <c:axId val="110485888"/>
        <c:axId val="110487424"/>
        <c:axId val="0"/>
      </c:bar3DChart>
      <c:catAx>
        <c:axId val="110485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10487424"/>
        <c:crosses val="autoZero"/>
        <c:auto val="1"/>
        <c:lblAlgn val="ctr"/>
        <c:lblOffset val="100"/>
      </c:catAx>
      <c:valAx>
        <c:axId val="1104874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10485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6952221250142"/>
          <c:y val="0.11986333074309269"/>
          <c:w val="0.32250230873918573"/>
          <c:h val="0.25518723860535314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8CBB7-4B87-49F4-84A7-0418623644BF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6A2D8-0630-49CB-84E1-98CD72528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6A2D8-0630-49CB-84E1-98CD725286B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6984776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Дослідження впливу стресових факторів на чисельність та щільність популяції лишайників </a:t>
            </a:r>
            <a:r>
              <a:rPr lang="en-US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 </a:t>
            </a:r>
            <a:r>
              <a:rPr lang="uk-U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околиць с. Вікно</a:t>
            </a:r>
            <a:endParaRPr lang="ru-RU" sz="40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365104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Виконавець:</a:t>
            </a:r>
            <a:endParaRPr lang="en-US" sz="1600" b="1" dirty="0" smtClean="0"/>
          </a:p>
          <a:p>
            <a:r>
              <a:rPr lang="uk-UA" sz="1600" b="1" dirty="0" smtClean="0"/>
              <a:t>учениця 10 класу</a:t>
            </a:r>
            <a:endParaRPr lang="ru-RU" sz="1600" b="1" dirty="0" smtClean="0"/>
          </a:p>
          <a:p>
            <a:r>
              <a:rPr lang="uk-UA" sz="1600" b="1" dirty="0" err="1" smtClean="0"/>
              <a:t>Вікнянської</a:t>
            </a:r>
            <a:r>
              <a:rPr lang="uk-UA" sz="1600" b="1" dirty="0" smtClean="0"/>
              <a:t> ЗОШ І-ІІІ ступенів                                                                                       </a:t>
            </a:r>
            <a:r>
              <a:rPr lang="uk-UA" sz="1600" b="1" dirty="0" err="1" smtClean="0"/>
              <a:t>Кутінова</a:t>
            </a:r>
            <a:r>
              <a:rPr lang="uk-UA" sz="1600" b="1" dirty="0" smtClean="0"/>
              <a:t> Алла                                        Керівник:                                                 вчитель  біології                                        Іщенко К.В.</a:t>
            </a:r>
            <a:endParaRPr lang="ru-RU" sz="1600" b="1" dirty="0" smtClean="0"/>
          </a:p>
          <a:p>
            <a:r>
              <a:rPr lang="uk-UA" sz="1600" dirty="0" smtClean="0"/>
              <a:t> </a:t>
            </a:r>
            <a:endParaRPr lang="ru-RU" sz="1600" i="1" dirty="0"/>
          </a:p>
        </p:txBody>
      </p:sp>
      <p:pic>
        <p:nvPicPr>
          <p:cNvPr id="4" name="Рисунок 3" descr="C:\Users\Admin\Desktop\Алла- лишайники\2015-10-06 15.58.18.jpg"/>
          <p:cNvPicPr/>
          <p:nvPr/>
        </p:nvPicPr>
        <p:blipFill>
          <a:blip r:embed="rId2" cstate="print"/>
          <a:srcRect l="10956" t="19847" r="23834"/>
          <a:stretch>
            <a:fillRect/>
          </a:stretch>
        </p:blipFill>
        <p:spPr bwMode="auto">
          <a:xfrm>
            <a:off x="5580112" y="3501008"/>
            <a:ext cx="324036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/>
              </a:rPr>
              <a:t>Результати дослідів: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C:\Users\Admin\Desktop\Алла- лишайники\2015-10-06 15.48.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28187" y="3884981"/>
            <a:ext cx="3356991" cy="215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Узагальнені дані за видовим складом епіфіт них лишайників показали, що </a:t>
            </a:r>
            <a:r>
              <a:rPr lang="uk-UA" b="1" i="1" dirty="0" smtClean="0"/>
              <a:t>найбільш чутливі</a:t>
            </a:r>
            <a:r>
              <a:rPr lang="uk-UA" dirty="0" smtClean="0"/>
              <a:t> до атмосферного забруднення види родів </a:t>
            </a:r>
            <a:r>
              <a:rPr lang="uk-UA" dirty="0" err="1" smtClean="0">
                <a:solidFill>
                  <a:srgbClr val="CC0000"/>
                </a:solidFill>
              </a:rPr>
              <a:t>Ramalina</a:t>
            </a:r>
            <a:r>
              <a:rPr lang="uk-UA" dirty="0" smtClean="0">
                <a:solidFill>
                  <a:srgbClr val="CC0000"/>
                </a:solidFill>
              </a:rPr>
              <a:t>, </a:t>
            </a:r>
            <a:r>
              <a:rPr lang="uk-UA" dirty="0" err="1" smtClean="0">
                <a:solidFill>
                  <a:srgbClr val="CC0000"/>
                </a:solidFill>
              </a:rPr>
              <a:t>Evernia</a:t>
            </a:r>
            <a:r>
              <a:rPr lang="uk-UA" dirty="0" smtClean="0">
                <a:solidFill>
                  <a:srgbClr val="CC0000"/>
                </a:solidFill>
              </a:rPr>
              <a:t>, </a:t>
            </a:r>
            <a:r>
              <a:rPr lang="en-US" dirty="0" err="1" smtClean="0">
                <a:solidFill>
                  <a:srgbClr val="CC0000"/>
                </a:solidFill>
              </a:rPr>
              <a:t>Pseudevernia</a:t>
            </a:r>
            <a:r>
              <a:rPr lang="uk-UA" dirty="0" smtClean="0">
                <a:solidFill>
                  <a:srgbClr val="CC0000"/>
                </a:solidFill>
              </a:rPr>
              <a:t>. </a:t>
            </a:r>
            <a:endParaRPr lang="ru-RU" dirty="0" smtClean="0">
              <a:solidFill>
                <a:srgbClr val="CC0000"/>
              </a:solidFill>
            </a:endParaRPr>
          </a:p>
          <a:p>
            <a:r>
              <a:rPr lang="uk-UA" dirty="0" smtClean="0"/>
              <a:t>Другу групу видів </a:t>
            </a:r>
            <a:r>
              <a:rPr lang="uk-UA" b="1" i="1" dirty="0" smtClean="0"/>
              <a:t>сильно та середньо чутливих</a:t>
            </a:r>
            <a:r>
              <a:rPr lang="uk-UA" dirty="0" smtClean="0"/>
              <a:t> складають родини </a:t>
            </a:r>
            <a:r>
              <a:rPr lang="en-US" dirty="0" err="1" smtClean="0"/>
              <a:t>Parmeliaceae</a:t>
            </a:r>
            <a:r>
              <a:rPr lang="ru-RU" dirty="0" smtClean="0"/>
              <a:t>.</a:t>
            </a:r>
          </a:p>
          <a:p>
            <a:r>
              <a:rPr lang="uk-UA" dirty="0" smtClean="0"/>
              <a:t>Третю групу складають </a:t>
            </a:r>
            <a:r>
              <a:rPr lang="uk-UA" b="1" i="1" dirty="0" smtClean="0"/>
              <a:t>стійкі до атмосферного забруднення</a:t>
            </a:r>
            <a:r>
              <a:rPr lang="uk-UA" dirty="0" smtClean="0"/>
              <a:t> види </a:t>
            </a:r>
            <a:r>
              <a:rPr lang="uk-UA" dirty="0" err="1" smtClean="0">
                <a:solidFill>
                  <a:srgbClr val="CC0000"/>
                </a:solidFill>
              </a:rPr>
              <a:t>Lec</a:t>
            </a:r>
            <a:r>
              <a:rPr lang="en-US" dirty="0" smtClean="0">
                <a:solidFill>
                  <a:srgbClr val="CC0000"/>
                </a:solidFill>
              </a:rPr>
              <a:t>a</a:t>
            </a:r>
            <a:r>
              <a:rPr lang="uk-UA" dirty="0" err="1" smtClean="0">
                <a:solidFill>
                  <a:srgbClr val="CC0000"/>
                </a:solidFill>
              </a:rPr>
              <a:t>nora</a:t>
            </a:r>
            <a:r>
              <a:rPr lang="uk-UA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hagenii</a:t>
            </a:r>
            <a:r>
              <a:rPr lang="uk-UA" dirty="0" smtClean="0">
                <a:solidFill>
                  <a:srgbClr val="CC0000"/>
                </a:solidFill>
              </a:rPr>
              <a:t>, </a:t>
            </a:r>
            <a:r>
              <a:rPr lang="en-US" dirty="0" err="1" smtClean="0">
                <a:solidFill>
                  <a:srgbClr val="CC0000"/>
                </a:solidFill>
              </a:rPr>
              <a:t>Xanthor</a:t>
            </a:r>
            <a:r>
              <a:rPr lang="uk-UA" dirty="0" smtClean="0">
                <a:solidFill>
                  <a:srgbClr val="CC0000"/>
                </a:solidFill>
              </a:rPr>
              <a:t>і</a:t>
            </a:r>
            <a:r>
              <a:rPr lang="en-US" dirty="0" smtClean="0">
                <a:solidFill>
                  <a:srgbClr val="CC0000"/>
                </a:solidFill>
              </a:rPr>
              <a:t>a par</a:t>
            </a:r>
            <a:r>
              <a:rPr lang="uk-UA" dirty="0" err="1" smtClean="0">
                <a:solidFill>
                  <a:srgbClr val="CC0000"/>
                </a:solidFill>
              </a:rPr>
              <a:t>іе</a:t>
            </a:r>
            <a:r>
              <a:rPr lang="en-US" dirty="0" smtClean="0">
                <a:solidFill>
                  <a:srgbClr val="CC0000"/>
                </a:solidFill>
              </a:rPr>
              <a:t>t</a:t>
            </a:r>
            <a:r>
              <a:rPr lang="uk-UA" dirty="0" smtClean="0">
                <a:solidFill>
                  <a:srgbClr val="CC0000"/>
                </a:solidFill>
              </a:rPr>
              <a:t>і</a:t>
            </a:r>
            <a:r>
              <a:rPr lang="en-US" dirty="0" err="1" smtClean="0">
                <a:solidFill>
                  <a:srgbClr val="CC0000"/>
                </a:solidFill>
              </a:rPr>
              <a:t>na</a:t>
            </a:r>
            <a:r>
              <a:rPr lang="uk-UA" dirty="0" smtClean="0">
                <a:solidFill>
                  <a:srgbClr val="CC0000"/>
                </a:solidFill>
              </a:rPr>
              <a:t>.</a:t>
            </a:r>
            <a:endParaRPr lang="ru-RU" dirty="0" smtClean="0">
              <a:solidFill>
                <a:srgbClr val="CC0000"/>
              </a:solidFill>
            </a:endParaRPr>
          </a:p>
          <a:p>
            <a:r>
              <a:rPr lang="uk-UA" dirty="0" smtClean="0"/>
              <a:t>Четверту групу складають </a:t>
            </a:r>
            <a:r>
              <a:rPr lang="uk-UA" b="1" i="1" dirty="0" err="1" smtClean="0"/>
              <a:t>токсикотолерантні</a:t>
            </a:r>
            <a:r>
              <a:rPr lang="uk-UA" b="1" i="1" dirty="0" smtClean="0"/>
              <a:t> лишайники</a:t>
            </a:r>
            <a:r>
              <a:rPr lang="uk-UA" dirty="0" smtClean="0"/>
              <a:t>  </a:t>
            </a:r>
            <a:r>
              <a:rPr lang="uk-UA" dirty="0" err="1" smtClean="0">
                <a:solidFill>
                  <a:srgbClr val="CC0000"/>
                </a:solidFill>
              </a:rPr>
              <a:t>Lec</a:t>
            </a:r>
            <a:r>
              <a:rPr lang="en-US" dirty="0" smtClean="0">
                <a:solidFill>
                  <a:srgbClr val="CC0000"/>
                </a:solidFill>
              </a:rPr>
              <a:t>a</a:t>
            </a:r>
            <a:r>
              <a:rPr lang="uk-UA" dirty="0" err="1" smtClean="0">
                <a:solidFill>
                  <a:srgbClr val="CC0000"/>
                </a:solidFill>
              </a:rPr>
              <a:t>nora</a:t>
            </a:r>
            <a:r>
              <a:rPr lang="uk-UA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conizaeoides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uk-UA" dirty="0" smtClean="0"/>
              <a:t>– індикатор кислотного забруднення атмосферного повітря.</a:t>
            </a:r>
            <a:endParaRPr lang="ru-RU" dirty="0" smtClean="0"/>
          </a:p>
          <a:p>
            <a:r>
              <a:rPr lang="uk-UA" dirty="0" smtClean="0"/>
              <a:t>Незабруднена зона характеризується наявністю  кущистих лишайників.</a:t>
            </a:r>
          </a:p>
          <a:p>
            <a:r>
              <a:rPr lang="uk-UA" dirty="0" smtClean="0"/>
              <a:t> </a:t>
            </a:r>
            <a:r>
              <a:rPr lang="uk-UA" i="1" dirty="0" smtClean="0">
                <a:solidFill>
                  <a:srgbClr val="CC0000"/>
                </a:solidFill>
              </a:rPr>
              <a:t>Нажаль, на території </a:t>
            </a:r>
            <a:r>
              <a:rPr lang="uk-UA" i="1" dirty="0" err="1" smtClean="0">
                <a:solidFill>
                  <a:srgbClr val="CC0000"/>
                </a:solidFill>
              </a:rPr>
              <a:t>с.Вікно</a:t>
            </a:r>
            <a:r>
              <a:rPr lang="uk-UA" i="1" dirty="0" smtClean="0">
                <a:solidFill>
                  <a:srgbClr val="CC0000"/>
                </a:solidFill>
              </a:rPr>
              <a:t> нами поки що не виявлені види кущистих лишайників.</a:t>
            </a:r>
            <a:endParaRPr lang="ru-RU" i="1" dirty="0" smtClean="0">
              <a:solidFill>
                <a:srgbClr val="CC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Межові</a:t>
            </a:r>
            <a:r>
              <a:rPr lang="ru-RU" dirty="0" smtClean="0"/>
              <a:t> </a:t>
            </a:r>
            <a:r>
              <a:rPr lang="ru-RU" dirty="0" err="1" smtClean="0"/>
              <a:t>концентрації</a:t>
            </a:r>
            <a:r>
              <a:rPr lang="ru-RU" dirty="0" smtClean="0"/>
              <a:t> за </a:t>
            </a:r>
            <a:r>
              <a:rPr lang="ru-RU" dirty="0" err="1" smtClean="0"/>
              <a:t>значенням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ru-RU" dirty="0" err="1" smtClean="0"/>
              <a:t>чутливості</a:t>
            </a:r>
            <a:r>
              <a:rPr lang="ru-RU" dirty="0" smtClean="0"/>
              <a:t>: </a:t>
            </a:r>
          </a:p>
          <a:p>
            <a:pPr lvl="0"/>
            <a:r>
              <a:rPr lang="ru-RU" b="1" dirty="0" err="1" smtClean="0"/>
              <a:t>клас</a:t>
            </a:r>
            <a:r>
              <a:rPr lang="ru-RU" b="1" dirty="0" smtClean="0"/>
              <a:t> S</a:t>
            </a:r>
            <a:r>
              <a:rPr lang="ru-RU" dirty="0" smtClean="0"/>
              <a:t> (англ. </a:t>
            </a:r>
            <a:r>
              <a:rPr lang="ru-RU" dirty="0" err="1" smtClean="0"/>
              <a:t>sensitive</a:t>
            </a:r>
            <a:r>
              <a:rPr lang="ru-RU" dirty="0" smtClean="0"/>
              <a:t> – </a:t>
            </a:r>
            <a:r>
              <a:rPr lang="ru-RU" dirty="0" err="1" smtClean="0"/>
              <a:t>чутливий</a:t>
            </a:r>
            <a:r>
              <a:rPr lang="ru-RU" dirty="0" smtClean="0"/>
              <a:t>) </a:t>
            </a:r>
            <a:r>
              <a:rPr lang="ru-RU" dirty="0" err="1" smtClean="0"/>
              <a:t>включає</a:t>
            </a:r>
            <a:r>
              <a:rPr lang="ru-RU" dirty="0" smtClean="0"/>
              <a:t> в себе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лишайників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чутливі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до </a:t>
            </a:r>
            <a:r>
              <a:rPr lang="ru-RU" dirty="0" err="1" smtClean="0"/>
              <a:t>низьких</a:t>
            </a:r>
            <a:r>
              <a:rPr lang="ru-RU" dirty="0" smtClean="0"/>
              <a:t> </a:t>
            </a:r>
            <a:r>
              <a:rPr lang="ru-RU" dirty="0" err="1" smtClean="0"/>
              <a:t>концентрацій</a:t>
            </a:r>
            <a:r>
              <a:rPr lang="ru-RU" dirty="0" smtClean="0"/>
              <a:t> </a:t>
            </a:r>
            <a:r>
              <a:rPr lang="ru-RU" dirty="0" err="1" smtClean="0"/>
              <a:t>полютантів</a:t>
            </a:r>
            <a:r>
              <a:rPr lang="ru-RU" dirty="0" smtClean="0"/>
              <a:t> (</a:t>
            </a:r>
            <a:r>
              <a:rPr lang="ru-RU" dirty="0" err="1" smtClean="0"/>
              <a:t>межові</a:t>
            </a:r>
            <a:r>
              <a:rPr lang="ru-RU" dirty="0" smtClean="0"/>
              <a:t> </a:t>
            </a:r>
            <a:r>
              <a:rPr lang="ru-RU" dirty="0" err="1" smtClean="0"/>
              <a:t>концентрації</a:t>
            </a:r>
            <a:r>
              <a:rPr lang="ru-RU" dirty="0" smtClean="0"/>
              <a:t> </a:t>
            </a:r>
            <a:r>
              <a:rPr lang="ru-RU" dirty="0" err="1" smtClean="0"/>
              <a:t>оксидів</a:t>
            </a:r>
            <a:r>
              <a:rPr lang="ru-RU" dirty="0" smtClean="0"/>
              <a:t> </a:t>
            </a:r>
            <a:r>
              <a:rPr lang="ru-RU" dirty="0" err="1" smtClean="0"/>
              <a:t>сірки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сягають</a:t>
            </a:r>
            <a:r>
              <a:rPr lang="ru-RU" dirty="0" smtClean="0"/>
              <a:t> 0 – 25 мкг/м</a:t>
            </a:r>
            <a:r>
              <a:rPr lang="ru-RU" baseline="30000" dirty="0" smtClean="0"/>
              <a:t>3</a:t>
            </a:r>
            <a:r>
              <a:rPr lang="ru-RU" dirty="0" smtClean="0"/>
              <a:t> -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err="1" smtClean="0"/>
              <a:t>найнижчої</a:t>
            </a:r>
            <a:r>
              <a:rPr lang="ru-RU" dirty="0" smtClean="0"/>
              <a:t> та </a:t>
            </a:r>
            <a:r>
              <a:rPr lang="ru-RU" dirty="0" err="1" smtClean="0"/>
              <a:t>найвищої</a:t>
            </a:r>
            <a:r>
              <a:rPr lang="ru-RU" dirty="0" smtClean="0"/>
              <a:t> </a:t>
            </a:r>
            <a:r>
              <a:rPr lang="ru-RU" dirty="0" err="1" smtClean="0"/>
              <a:t>концентрацій</a:t>
            </a:r>
            <a:r>
              <a:rPr lang="ru-RU" dirty="0" smtClean="0"/>
              <a:t>);</a:t>
            </a:r>
          </a:p>
          <a:p>
            <a:pPr lvl="0"/>
            <a:r>
              <a:rPr lang="ru-RU" b="1" dirty="0" err="1" smtClean="0"/>
              <a:t>клас</a:t>
            </a:r>
            <a:r>
              <a:rPr lang="ru-RU" b="1" dirty="0" smtClean="0"/>
              <a:t> S-I</a:t>
            </a:r>
            <a:r>
              <a:rPr lang="ru-RU" dirty="0" smtClean="0"/>
              <a:t> (англ. </a:t>
            </a:r>
            <a:r>
              <a:rPr lang="ru-RU" dirty="0" err="1" smtClean="0"/>
              <a:t>sensitive-intermediate</a:t>
            </a:r>
            <a:r>
              <a:rPr lang="ru-RU" dirty="0" smtClean="0"/>
              <a:t> – </a:t>
            </a:r>
            <a:r>
              <a:rPr lang="ru-RU" dirty="0" err="1" smtClean="0"/>
              <a:t>середньочутливий</a:t>
            </a:r>
            <a:r>
              <a:rPr lang="ru-RU" dirty="0" smtClean="0"/>
              <a:t>) </a:t>
            </a:r>
            <a:r>
              <a:rPr lang="ru-RU" dirty="0" err="1" smtClean="0"/>
              <a:t>включає</a:t>
            </a:r>
            <a:r>
              <a:rPr lang="ru-RU" dirty="0" smtClean="0"/>
              <a:t> в себе </a:t>
            </a:r>
            <a:r>
              <a:rPr lang="ru-RU" dirty="0" err="1" smtClean="0"/>
              <a:t>види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помірно</a:t>
            </a:r>
            <a:r>
              <a:rPr lang="ru-RU" dirty="0" smtClean="0"/>
              <a:t> </a:t>
            </a:r>
            <a:r>
              <a:rPr lang="ru-RU" dirty="0" err="1" smtClean="0"/>
              <a:t>чутливі</a:t>
            </a:r>
            <a:r>
              <a:rPr lang="ru-RU" dirty="0" smtClean="0"/>
              <a:t> до </a:t>
            </a:r>
            <a:r>
              <a:rPr lang="ru-RU" dirty="0" err="1" smtClean="0"/>
              <a:t>низьких</a:t>
            </a:r>
            <a:r>
              <a:rPr lang="ru-RU" dirty="0" smtClean="0"/>
              <a:t> </a:t>
            </a:r>
            <a:r>
              <a:rPr lang="ru-RU" dirty="0" err="1" smtClean="0"/>
              <a:t>концентрацій</a:t>
            </a:r>
            <a:r>
              <a:rPr lang="ru-RU" dirty="0" smtClean="0"/>
              <a:t> (</a:t>
            </a:r>
            <a:r>
              <a:rPr lang="ru-RU" dirty="0" err="1" smtClean="0"/>
              <a:t>найнижча</a:t>
            </a:r>
            <a:r>
              <a:rPr lang="ru-RU" dirty="0" smtClean="0"/>
              <a:t> на </a:t>
            </a:r>
            <a:r>
              <a:rPr lang="ru-RU" dirty="0" err="1" smtClean="0"/>
              <a:t>найвища</a:t>
            </a:r>
            <a:r>
              <a:rPr lang="ru-RU" dirty="0" smtClean="0"/>
              <a:t> </a:t>
            </a:r>
            <a:r>
              <a:rPr lang="ru-RU" dirty="0" err="1" smtClean="0"/>
              <a:t>концентрація</a:t>
            </a:r>
            <a:r>
              <a:rPr lang="ru-RU" dirty="0" smtClean="0"/>
              <a:t> </a:t>
            </a:r>
            <a:r>
              <a:rPr lang="ru-RU" dirty="0" err="1" smtClean="0"/>
              <a:t>оксидів</a:t>
            </a:r>
            <a:r>
              <a:rPr lang="ru-RU" dirty="0" smtClean="0"/>
              <a:t> </a:t>
            </a:r>
            <a:r>
              <a:rPr lang="ru-RU" dirty="0" err="1" smtClean="0"/>
              <a:t>сірки</a:t>
            </a:r>
            <a:r>
              <a:rPr lang="ru-RU" dirty="0" smtClean="0"/>
              <a:t> – 25 та 50 мкг/м</a:t>
            </a:r>
            <a:r>
              <a:rPr lang="ru-RU" baseline="30000" dirty="0" smtClean="0"/>
              <a:t>3</a:t>
            </a:r>
            <a:r>
              <a:rPr lang="ru-RU" dirty="0" smtClean="0"/>
              <a:t> </a:t>
            </a:r>
            <a:r>
              <a:rPr lang="ru-RU" dirty="0" err="1" smtClean="0"/>
              <a:t>відповідно</a:t>
            </a:r>
            <a:r>
              <a:rPr lang="ru-RU" dirty="0" smtClean="0"/>
              <a:t>);</a:t>
            </a:r>
          </a:p>
          <a:p>
            <a:pPr lvl="0"/>
            <a:r>
              <a:rPr lang="ru-RU" b="1" dirty="0" err="1" smtClean="0"/>
              <a:t>клас</a:t>
            </a:r>
            <a:r>
              <a:rPr lang="ru-RU" b="1" dirty="0" smtClean="0"/>
              <a:t> I</a:t>
            </a:r>
            <a:r>
              <a:rPr lang="ru-RU" dirty="0" smtClean="0"/>
              <a:t> (англ. </a:t>
            </a:r>
            <a:r>
              <a:rPr lang="ru-RU" dirty="0" err="1" smtClean="0"/>
              <a:t>intermediate</a:t>
            </a:r>
            <a:r>
              <a:rPr lang="ru-RU" dirty="0" smtClean="0"/>
              <a:t> – </a:t>
            </a:r>
            <a:r>
              <a:rPr lang="ru-RU" dirty="0" err="1" smtClean="0"/>
              <a:t>середній</a:t>
            </a:r>
            <a:r>
              <a:rPr lang="ru-RU" dirty="0" smtClean="0"/>
              <a:t>) представлений видами,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середню</a:t>
            </a:r>
            <a:r>
              <a:rPr lang="ru-RU" dirty="0" smtClean="0"/>
              <a:t> </a:t>
            </a:r>
            <a:r>
              <a:rPr lang="ru-RU" dirty="0" err="1" smtClean="0"/>
              <a:t>чутливість</a:t>
            </a:r>
            <a:r>
              <a:rPr lang="ru-RU" dirty="0" smtClean="0"/>
              <a:t> (50 – 75 мкг/м</a:t>
            </a:r>
            <a:r>
              <a:rPr lang="ru-RU" baseline="30000" dirty="0" smtClean="0"/>
              <a:t>3</a:t>
            </a:r>
            <a:r>
              <a:rPr lang="ru-RU" dirty="0" smtClean="0"/>
              <a:t>);</a:t>
            </a:r>
          </a:p>
          <a:p>
            <a:pPr lvl="0"/>
            <a:r>
              <a:rPr lang="ru-RU" b="1" dirty="0" err="1" smtClean="0"/>
              <a:t>клас</a:t>
            </a:r>
            <a:r>
              <a:rPr lang="ru-RU" b="1" dirty="0" smtClean="0"/>
              <a:t> I-T</a:t>
            </a:r>
            <a:r>
              <a:rPr lang="ru-RU" dirty="0" smtClean="0"/>
              <a:t> (англ. </a:t>
            </a:r>
            <a:r>
              <a:rPr lang="ru-RU" dirty="0" err="1" smtClean="0"/>
              <a:t>intermediate-tolerant</a:t>
            </a:r>
            <a:r>
              <a:rPr lang="ru-RU" dirty="0" smtClean="0"/>
              <a:t> – </a:t>
            </a:r>
            <a:r>
              <a:rPr lang="ru-RU" dirty="0" err="1" smtClean="0"/>
              <a:t>середньостійкий</a:t>
            </a:r>
            <a:r>
              <a:rPr lang="ru-RU" dirty="0" smtClean="0"/>
              <a:t>)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чутливість</a:t>
            </a:r>
            <a:r>
              <a:rPr lang="ru-RU" dirty="0" smtClean="0"/>
              <a:t>, </a:t>
            </a:r>
            <a:r>
              <a:rPr lang="ru-RU" dirty="0" err="1" smtClean="0"/>
              <a:t>більшу</a:t>
            </a:r>
            <a:r>
              <a:rPr lang="ru-RU" dirty="0" smtClean="0"/>
              <a:t> за </a:t>
            </a:r>
            <a:r>
              <a:rPr lang="ru-RU" dirty="0" err="1" smtClean="0"/>
              <a:t>середню</a:t>
            </a:r>
            <a:r>
              <a:rPr lang="ru-RU" dirty="0" smtClean="0"/>
              <a:t> (75 – 100 мкг/м</a:t>
            </a:r>
            <a:r>
              <a:rPr lang="ru-RU" baseline="30000" dirty="0" smtClean="0"/>
              <a:t>3</a:t>
            </a:r>
            <a:r>
              <a:rPr lang="ru-RU" dirty="0" smtClean="0"/>
              <a:t>);</a:t>
            </a:r>
          </a:p>
          <a:p>
            <a:pPr lvl="0"/>
            <a:r>
              <a:rPr lang="ru-RU" b="1" dirty="0" err="1" smtClean="0"/>
              <a:t>категорія</a:t>
            </a:r>
            <a:r>
              <a:rPr lang="ru-RU" b="1" dirty="0" smtClean="0"/>
              <a:t> T</a:t>
            </a:r>
            <a:r>
              <a:rPr lang="ru-RU" dirty="0" smtClean="0"/>
              <a:t> (англ. </a:t>
            </a:r>
            <a:r>
              <a:rPr lang="ru-RU" dirty="0" err="1" smtClean="0"/>
              <a:t>tolerant</a:t>
            </a:r>
            <a:r>
              <a:rPr lang="ru-RU" dirty="0" smtClean="0"/>
              <a:t> – </a:t>
            </a:r>
            <a:r>
              <a:rPr lang="ru-RU" dirty="0" err="1" smtClean="0"/>
              <a:t>стійкий</a:t>
            </a:r>
            <a:r>
              <a:rPr lang="ru-RU" dirty="0" smtClean="0"/>
              <a:t>)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лишайники,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толерантні</a:t>
            </a:r>
            <a:r>
              <a:rPr lang="ru-RU" dirty="0" smtClean="0"/>
              <a:t> до </a:t>
            </a:r>
            <a:r>
              <a:rPr lang="ru-RU" dirty="0" err="1" smtClean="0"/>
              <a:t>високих</a:t>
            </a:r>
            <a:r>
              <a:rPr lang="ru-RU" dirty="0" smtClean="0"/>
              <a:t> </a:t>
            </a:r>
            <a:r>
              <a:rPr lang="ru-RU" dirty="0" err="1" smtClean="0"/>
              <a:t>концентрації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100 мкг/м</a:t>
            </a:r>
            <a:r>
              <a:rPr lang="ru-RU" baseline="30000" dirty="0" smtClean="0"/>
              <a:t>3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/>
              </a:rPr>
              <a:t>Висновки: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92500" lnSpcReduction="10000"/>
          </a:bodyPr>
          <a:lstStyle/>
          <a:p>
            <a:r>
              <a:rPr lang="uk-UA" sz="1800" dirty="0" smtClean="0"/>
              <a:t>Посуха, високі температури, надлишкова щільність або засолення, </a:t>
            </a:r>
            <a:r>
              <a:rPr lang="uk-UA" sz="1800" dirty="0" err="1" smtClean="0"/>
              <a:t>пестицидне</a:t>
            </a:r>
            <a:r>
              <a:rPr lang="uk-UA" sz="1800" dirty="0" smtClean="0"/>
              <a:t> навантаження - це лише невеликий перелік стресових факторів, які впливають на популяцію лишайників;</a:t>
            </a:r>
          </a:p>
          <a:p>
            <a:r>
              <a:rPr lang="uk-UA" sz="1800" dirty="0" smtClean="0"/>
              <a:t>На дослідній ділянці № 1  (центр села) концентрація оксидів сірки становить    25 та 50 </a:t>
            </a:r>
            <a:r>
              <a:rPr lang="uk-UA" sz="1800" dirty="0" err="1" smtClean="0"/>
              <a:t>мкг</a:t>
            </a:r>
            <a:r>
              <a:rPr lang="uk-UA" sz="1800" dirty="0" smtClean="0"/>
              <a:t>/м</a:t>
            </a:r>
            <a:r>
              <a:rPr lang="uk-UA" sz="1800" baseline="30000" dirty="0" smtClean="0"/>
              <a:t>3. </a:t>
            </a:r>
            <a:r>
              <a:rPr lang="uk-UA" sz="1800" dirty="0" smtClean="0"/>
              <a:t>На цій </a:t>
            </a:r>
            <a:r>
              <a:rPr lang="uk-UA" sz="1800" dirty="0" smtClean="0"/>
              <a:t>території </a:t>
            </a:r>
            <a:r>
              <a:rPr lang="uk-UA" sz="1800" dirty="0" smtClean="0"/>
              <a:t>домінує такий лишайник як </a:t>
            </a:r>
            <a:r>
              <a:rPr lang="en-US" sz="1800" dirty="0" err="1" smtClean="0"/>
              <a:t>Xanthor</a:t>
            </a:r>
            <a:r>
              <a:rPr lang="uk-UA" sz="1800" dirty="0" smtClean="0"/>
              <a:t>і</a:t>
            </a:r>
            <a:r>
              <a:rPr lang="en-US" sz="1800" dirty="0" smtClean="0"/>
              <a:t>a par</a:t>
            </a:r>
            <a:r>
              <a:rPr lang="uk-UA" sz="1800" dirty="0" err="1" smtClean="0"/>
              <a:t>іе</a:t>
            </a:r>
            <a:r>
              <a:rPr lang="en-US" sz="1800" dirty="0" smtClean="0"/>
              <a:t>t</a:t>
            </a:r>
            <a:r>
              <a:rPr lang="uk-UA" sz="1800" dirty="0" smtClean="0"/>
              <a:t>і</a:t>
            </a:r>
            <a:r>
              <a:rPr lang="en-US" sz="1800" dirty="0" err="1" smtClean="0"/>
              <a:t>na</a:t>
            </a:r>
            <a:r>
              <a:rPr lang="uk-UA" sz="1800" dirty="0" smtClean="0"/>
              <a:t> (</a:t>
            </a:r>
            <a:r>
              <a:rPr lang="uk-UA" sz="1800" dirty="0" err="1" smtClean="0"/>
              <a:t>ксанторія</a:t>
            </a:r>
            <a:r>
              <a:rPr lang="uk-UA" sz="1800" dirty="0" smtClean="0"/>
              <a:t> насінна).  Життєвість популяції становить 21,26%, при щільності популяції 47,3%. </a:t>
            </a:r>
          </a:p>
          <a:p>
            <a:r>
              <a:rPr lang="uk-UA" sz="1800" dirty="0" smtClean="0"/>
              <a:t> На дослідній ділянці № 2 (біля колишнього складу отрутохімікатів за селом) нами встановлено, що концентрація оксидів сірки становить  75 </a:t>
            </a:r>
            <a:r>
              <a:rPr lang="uk-UA" sz="1800" dirty="0" err="1" smtClean="0"/>
              <a:t>мкг</a:t>
            </a:r>
            <a:r>
              <a:rPr lang="uk-UA" sz="1800" dirty="0" smtClean="0"/>
              <a:t>/м</a:t>
            </a:r>
            <a:r>
              <a:rPr lang="uk-UA" sz="1800" baseline="30000" dirty="0" smtClean="0"/>
              <a:t>3</a:t>
            </a:r>
            <a:r>
              <a:rPr lang="uk-UA" sz="1800" dirty="0" smtClean="0"/>
              <a:t> , що свідчить про сильний тип забруднення даної території. На цій території домінують представники роду </a:t>
            </a:r>
            <a:r>
              <a:rPr lang="uk-UA" sz="1800" dirty="0" err="1" smtClean="0"/>
              <a:t>Le</a:t>
            </a:r>
            <a:r>
              <a:rPr lang="en-US" sz="1800" dirty="0" smtClean="0"/>
              <a:t>c</a:t>
            </a:r>
            <a:r>
              <a:rPr lang="uk-UA" sz="1800" dirty="0" err="1" smtClean="0"/>
              <a:t>anora</a:t>
            </a:r>
            <a:r>
              <a:rPr lang="uk-UA" sz="1800" dirty="0" smtClean="0"/>
              <a:t>. Життєвість популяції становить менше 20%, при щільності популяції 40,5 %. </a:t>
            </a:r>
          </a:p>
          <a:p>
            <a:r>
              <a:rPr lang="uk-UA" sz="1800" dirty="0" smtClean="0"/>
              <a:t>Найчистішою є дослідна ділянці № 3     (окраїна села). Тут нами визначено домінування представників  роду </a:t>
            </a:r>
            <a:r>
              <a:rPr lang="en-US" sz="1800" dirty="0" err="1" smtClean="0"/>
              <a:t>Parmeliaceae</a:t>
            </a:r>
            <a:r>
              <a:rPr lang="uk-UA" sz="1800" dirty="0" smtClean="0"/>
              <a:t>. Життєвість популяції становить менше 29,1%, при щільності популяції 41,9 %. </a:t>
            </a:r>
          </a:p>
          <a:p>
            <a:r>
              <a:rPr lang="uk-UA" sz="1800" dirty="0" smtClean="0"/>
              <a:t>З проведених досліджень нами виявлено, що забруднення території оксидами сірки, карбону  і нітрогену викликають стресові реакції у функціонуванні популяції лишайників, що відображається на їх щільності і життєвості.</a:t>
            </a:r>
          </a:p>
          <a:p>
            <a:r>
              <a:rPr lang="uk-UA" sz="1800" dirty="0" smtClean="0"/>
              <a:t>Для поліпшення екологічної обстановки в селі потрібен перехід автотранспорту на менш шкідливі види палива (газ, </a:t>
            </a:r>
            <a:r>
              <a:rPr lang="uk-UA" sz="1800" dirty="0" err="1" smtClean="0"/>
              <a:t>біосинтетичне</a:t>
            </a:r>
            <a:r>
              <a:rPr lang="uk-UA" sz="1800" dirty="0" smtClean="0"/>
              <a:t> паливо та ін.), помірне використання пестицидів та отрутохімікатів при обробці полів, а при необхідності і перехід на альтернативні менш шкідливі, можливо, і біологічні методи боротьби з бур’янами і шкідниками сільськогосподарських культур.</a:t>
            </a:r>
            <a:endParaRPr lang="ru-RU" sz="1800" dirty="0" smtClean="0"/>
          </a:p>
          <a:p>
            <a:endParaRPr lang="ru-RU" sz="1800" dirty="0" smtClean="0"/>
          </a:p>
          <a:p>
            <a:endParaRPr lang="uk-UA" sz="2400" dirty="0" smtClean="0"/>
          </a:p>
          <a:p>
            <a:endParaRPr lang="ru-RU" sz="2400" dirty="0" smtClean="0"/>
          </a:p>
          <a:p>
            <a:endParaRPr lang="uk-UA" sz="2400" dirty="0" smtClean="0"/>
          </a:p>
          <a:p>
            <a:endParaRPr lang="ru-RU" sz="2400" dirty="0" smtClean="0"/>
          </a:p>
          <a:p>
            <a:endParaRPr lang="ru-RU" sz="2400" b="1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77809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/>
              </a:rPr>
              <a:t>Мета роботи: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/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323528" y="1484784"/>
            <a:ext cx="8352928" cy="4896544"/>
          </a:xfrm>
        </p:spPr>
        <p:txBody>
          <a:bodyPr>
            <a:normAutofit/>
          </a:bodyPr>
          <a:lstStyle/>
          <a:p>
            <a:r>
              <a:rPr lang="uk-UA" sz="2000" dirty="0" smtClean="0"/>
              <a:t>- привернути увагу населення до екологічної ситуації, стану атмосфери села Вікно;</a:t>
            </a:r>
            <a:br>
              <a:rPr lang="uk-UA" sz="2000" dirty="0" smtClean="0"/>
            </a:br>
            <a:r>
              <a:rPr lang="uk-UA" sz="2000" dirty="0" smtClean="0"/>
              <a:t>- з’ясувати, що таке </a:t>
            </a:r>
            <a:r>
              <a:rPr lang="uk-UA" sz="2000" dirty="0" err="1" smtClean="0"/>
              <a:t>біоіндикація</a:t>
            </a:r>
            <a:r>
              <a:rPr lang="uk-UA" sz="2000" dirty="0" smtClean="0"/>
              <a:t>, </a:t>
            </a:r>
            <a:r>
              <a:rPr lang="uk-UA" sz="2000" dirty="0" err="1" smtClean="0"/>
              <a:t>ліхеноіндикація</a:t>
            </a:r>
            <a:r>
              <a:rPr lang="uk-UA" sz="2000" dirty="0" smtClean="0"/>
              <a:t>, які існують методи даних досліджень;</a:t>
            </a:r>
            <a:br>
              <a:rPr lang="uk-UA" sz="2000" dirty="0" smtClean="0"/>
            </a:br>
            <a:r>
              <a:rPr lang="uk-UA" sz="2000" dirty="0" smtClean="0"/>
              <a:t>- використання найпростішої методики </a:t>
            </a:r>
            <a:r>
              <a:rPr lang="uk-UA" sz="2000" dirty="0" err="1" smtClean="0"/>
              <a:t>ліхеноіндикації</a:t>
            </a:r>
            <a:r>
              <a:rPr lang="uk-UA" sz="2000" dirty="0" smtClean="0"/>
              <a:t>, проведення спостережень та дослідів у природі, формування вміння теоретичного обґрунтовувати зібраний матеріал;</a:t>
            </a:r>
            <a:endParaRPr lang="ru-RU" sz="2000" dirty="0" smtClean="0"/>
          </a:p>
          <a:p>
            <a:r>
              <a:rPr lang="uk-UA" sz="2000" dirty="0" smtClean="0"/>
              <a:t>- встановити причини погіршення стану чисельності та щільності популяції різних видів лишайників;</a:t>
            </a:r>
            <a:br>
              <a:rPr lang="uk-UA" sz="2000" dirty="0" smtClean="0"/>
            </a:br>
            <a:r>
              <a:rPr lang="uk-UA" sz="2000" dirty="0" smtClean="0"/>
              <a:t>- мотивувати необхідність поведінкової діяльності щодо покращення стану довкілля.</a:t>
            </a:r>
            <a:endParaRPr lang="ru-RU" sz="2000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77809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/>
              </a:rPr>
              <a:t>Об</a:t>
            </a:r>
            <a:r>
              <a:rPr lang="uk-UA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’</a:t>
            </a:r>
            <a:r>
              <a:rPr lang="uk-UA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/>
              </a:rPr>
              <a:t>єкт дослідження: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/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965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лишайники </a:t>
            </a:r>
            <a:r>
              <a:rPr lang="ru-RU" sz="2400" dirty="0" err="1" smtClean="0"/>
              <a:t>поширені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uk-UA" sz="2400" dirty="0" smtClean="0"/>
              <a:t>села Вікно</a:t>
            </a:r>
            <a:r>
              <a:rPr lang="ru-RU" sz="2400" dirty="0" smtClean="0"/>
              <a:t>.</a:t>
            </a:r>
          </a:p>
          <a:p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276872"/>
            <a:ext cx="828092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_BodoniNova"/>
                <a:ea typeface="+mj-ea"/>
                <a:cs typeface="+mj-cs"/>
              </a:rPr>
              <a:t>Предмет дослідження: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_BodoniNova"/>
              <a:ea typeface="+mj-ea"/>
              <a:cs typeface="+mj-cs"/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395536" y="3573016"/>
            <a:ext cx="835292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ступінь розвитку слані лишайників, їх видовий склад як засіб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ліхеноіндикації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80920" cy="77809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/>
              </a:rPr>
              <a:t>Види лишайників: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/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323528" y="836712"/>
            <a:ext cx="8352928" cy="4896544"/>
          </a:xfrm>
        </p:spPr>
        <p:txBody>
          <a:bodyPr>
            <a:normAutofit lnSpcReduction="10000"/>
          </a:bodyPr>
          <a:lstStyle/>
          <a:p>
            <a:r>
              <a:rPr lang="uk-UA" dirty="0" err="1" smtClean="0"/>
              <a:t>Ксанторія</a:t>
            </a:r>
            <a:r>
              <a:rPr lang="uk-UA" dirty="0" smtClean="0"/>
              <a:t> насінна - </a:t>
            </a:r>
            <a:r>
              <a:rPr lang="en-US" dirty="0" err="1" smtClean="0"/>
              <a:t>Xanthor</a:t>
            </a:r>
            <a:r>
              <a:rPr lang="uk-UA" dirty="0" smtClean="0"/>
              <a:t>і</a:t>
            </a:r>
            <a:r>
              <a:rPr lang="en-US" dirty="0" smtClean="0"/>
              <a:t>a par</a:t>
            </a:r>
            <a:r>
              <a:rPr lang="uk-UA" dirty="0" err="1" smtClean="0"/>
              <a:t>іе</a:t>
            </a:r>
            <a:r>
              <a:rPr lang="en-US" dirty="0" smtClean="0"/>
              <a:t>t</a:t>
            </a:r>
            <a:r>
              <a:rPr lang="uk-UA" dirty="0" smtClean="0"/>
              <a:t>і</a:t>
            </a:r>
            <a:r>
              <a:rPr lang="en-US" dirty="0" err="1" smtClean="0"/>
              <a:t>na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uk-UA" dirty="0" err="1" smtClean="0"/>
              <a:t>Пармелія</a:t>
            </a:r>
            <a:r>
              <a:rPr lang="uk-UA" dirty="0" smtClean="0"/>
              <a:t> козяча — </a:t>
            </a:r>
            <a:r>
              <a:rPr lang="en-US" dirty="0" err="1" smtClean="0"/>
              <a:t>Parmelia</a:t>
            </a:r>
            <a:r>
              <a:rPr lang="en-US" dirty="0" smtClean="0"/>
              <a:t> </a:t>
            </a:r>
            <a:r>
              <a:rPr lang="en-US" dirty="0" err="1" smtClean="0"/>
              <a:t>caperata</a:t>
            </a:r>
            <a:r>
              <a:rPr lang="uk-UA" dirty="0" smtClean="0"/>
              <a:t> (</a:t>
            </a:r>
            <a:r>
              <a:rPr lang="en-US" dirty="0" smtClean="0"/>
              <a:t>L</a:t>
            </a:r>
            <a:r>
              <a:rPr lang="uk-UA" dirty="0" smtClean="0"/>
              <a:t>.) Ас</a:t>
            </a:r>
            <a:r>
              <a:rPr lang="en-US" dirty="0" smtClean="0"/>
              <a:t>h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C:\Users\Сергей\Desktop\лишайники\лишайники\1331204433_2ed88e866973t.jpg"/>
          <p:cNvPicPr/>
          <p:nvPr/>
        </p:nvPicPr>
        <p:blipFill>
          <a:blip r:embed="rId3" cstate="print"/>
          <a:srcRect b="5511"/>
          <a:stretch>
            <a:fillRect/>
          </a:stretch>
        </p:blipFill>
        <p:spPr bwMode="auto">
          <a:xfrm>
            <a:off x="611560" y="1412776"/>
            <a:ext cx="2143125" cy="1285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Рисунок 4" descr="http://xn----7sbbaazuatxpyidedi7gqh.xn--p1ai/i/priroda/Grib/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060848"/>
            <a:ext cx="2939303" cy="197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Рисунок 7" descr="C:\Users\Admin\Desktop\Алла- лишайники\IMG_20151004_182325_1.jpg"/>
          <p:cNvPicPr/>
          <p:nvPr/>
        </p:nvPicPr>
        <p:blipFill>
          <a:blip r:embed="rId5" cstate="print"/>
          <a:srcRect l="33821"/>
          <a:stretch>
            <a:fillRect/>
          </a:stretch>
        </p:blipFill>
        <p:spPr bwMode="auto">
          <a:xfrm>
            <a:off x="5652120" y="4581128"/>
            <a:ext cx="24482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dmin\Desktop\Алла- лишайники\2015-10-06 15.46.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868144" y="1772816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naturalbornblogger.co.uk/wp-content/uploads/2012/07/P1040036_thumb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4653136"/>
            <a:ext cx="3312368" cy="189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77809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/>
              </a:rPr>
              <a:t>Види лишайників: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/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328592"/>
          </a:xfrm>
        </p:spPr>
        <p:txBody>
          <a:bodyPr>
            <a:normAutofit/>
          </a:bodyPr>
          <a:lstStyle/>
          <a:p>
            <a:r>
              <a:rPr lang="uk-UA" dirty="0" smtClean="0"/>
              <a:t>Представники роду </a:t>
            </a:r>
            <a:r>
              <a:rPr lang="uk-UA" dirty="0" err="1" smtClean="0"/>
              <a:t>Леканора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err="1" smtClean="0"/>
              <a:t>Лецидея</a:t>
            </a:r>
            <a:r>
              <a:rPr lang="ru-RU" dirty="0" smtClean="0"/>
              <a:t> </a:t>
            </a:r>
            <a:r>
              <a:rPr lang="ru-RU" dirty="0" err="1" smtClean="0"/>
              <a:t>соредіозна</a:t>
            </a:r>
            <a:r>
              <a:rPr lang="en-US" dirty="0" smtClean="0"/>
              <a:t>— </a:t>
            </a:r>
            <a:r>
              <a:rPr lang="en-US" dirty="0" err="1" smtClean="0"/>
              <a:t>Lecidea</a:t>
            </a:r>
            <a:r>
              <a:rPr lang="en-US" dirty="0" smtClean="0"/>
              <a:t> </a:t>
            </a:r>
            <a:r>
              <a:rPr lang="en-US" dirty="0" err="1" smtClean="0"/>
              <a:t>sorediza</a:t>
            </a:r>
            <a:r>
              <a:rPr lang="en-US" dirty="0" smtClean="0"/>
              <a:t> N</a:t>
            </a:r>
            <a:r>
              <a:rPr lang="ru-RU" dirty="0" smtClean="0"/>
              <a:t>у</a:t>
            </a:r>
            <a:r>
              <a:rPr lang="en-US" dirty="0" smtClean="0"/>
              <a:t>l.</a:t>
            </a:r>
            <a:endParaRPr lang="uk-UA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</p:txBody>
      </p:sp>
      <p:pic>
        <p:nvPicPr>
          <p:cNvPr id="6" name="Рисунок 5" descr="http://upload.wikimedia.org/wikipedia/commons/e/e7/Lecanora_chlarotera_Jym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2448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Алла- лишайники\2015-10-06 15.58.18.jpg"/>
          <p:cNvPicPr/>
          <p:nvPr/>
        </p:nvPicPr>
        <p:blipFill>
          <a:blip r:embed="rId3" cstate="print"/>
          <a:srcRect l="10956" t="19847" r="23834"/>
          <a:stretch>
            <a:fillRect/>
          </a:stretch>
        </p:blipFill>
        <p:spPr bwMode="auto">
          <a:xfrm>
            <a:off x="5292080" y="4365104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ecosystema.ru/08nature/lich/025.jpg"/>
          <p:cNvPicPr/>
          <p:nvPr/>
        </p:nvPicPr>
        <p:blipFill>
          <a:blip r:embed="rId4" cstate="print"/>
          <a:srcRect r="49973"/>
          <a:stretch>
            <a:fillRect/>
          </a:stretch>
        </p:blipFill>
        <p:spPr bwMode="auto">
          <a:xfrm>
            <a:off x="2123728" y="4365104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Алла- лишайники\2015-10-06 15.43.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287015" y="1353945"/>
            <a:ext cx="254663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uk-UA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/>
              </a:rPr>
              <a:t>Формули обрахунків: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904655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Стан </a:t>
            </a:r>
            <a:r>
              <a:rPr lang="ru-RU" sz="2000" dirty="0" err="1" smtClean="0"/>
              <a:t>лишайників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характеризується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показником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життєвості</a:t>
            </a:r>
            <a:r>
              <a:rPr lang="ru-RU" sz="2000" dirty="0" smtClean="0"/>
              <a:t> G  , яка </a:t>
            </a:r>
            <a:r>
              <a:rPr lang="ru-RU" sz="2000" dirty="0" err="1" smtClean="0"/>
              <a:t>визначається</a:t>
            </a:r>
            <a:r>
              <a:rPr lang="ru-RU" sz="2000" dirty="0" smtClean="0"/>
              <a:t> за формулою</a:t>
            </a:r>
            <a:r>
              <a:rPr lang="uk-UA" sz="2000" dirty="0" smtClean="0"/>
              <a:t>  </a:t>
            </a:r>
            <a:r>
              <a:rPr lang="ru-RU" sz="2000" b="1" dirty="0" smtClean="0"/>
              <a:t>G=</a:t>
            </a:r>
            <a:r>
              <a:rPr lang="en-US" sz="2000" b="1" dirty="0" smtClean="0"/>
              <a:t>W</a:t>
            </a:r>
            <a:r>
              <a:rPr lang="ru-RU" sz="2000" b="1" dirty="0" smtClean="0"/>
              <a:t> ·S,</a:t>
            </a:r>
            <a:endParaRPr lang="ru-RU" sz="2000" dirty="0" smtClean="0"/>
          </a:p>
          <a:p>
            <a:r>
              <a:rPr lang="uk-UA" sz="2000" dirty="0" smtClean="0"/>
              <a:t>де </a:t>
            </a:r>
            <a:r>
              <a:rPr lang="ru-RU" sz="2000" dirty="0" smtClean="0"/>
              <a:t>W</a:t>
            </a:r>
            <a:r>
              <a:rPr lang="uk-UA" sz="2000" dirty="0" smtClean="0"/>
              <a:t>- ваговий коефіцієнт типів лишайників,</a:t>
            </a:r>
            <a:br>
              <a:rPr lang="uk-UA" sz="2000" dirty="0" smtClean="0"/>
            </a:br>
            <a:r>
              <a:rPr lang="ru-RU" sz="2000" dirty="0" smtClean="0"/>
              <a:t>S</a:t>
            </a:r>
            <a:r>
              <a:rPr lang="uk-UA" sz="2000" dirty="0" smtClean="0"/>
              <a:t>- щільність популяції лишайників, %.</a:t>
            </a:r>
            <a:endParaRPr lang="ru-RU" sz="2000" dirty="0" smtClean="0"/>
          </a:p>
          <a:p>
            <a:r>
              <a:rPr lang="uk-UA" sz="2000" dirty="0" smtClean="0"/>
              <a:t>Коефіцієнт </a:t>
            </a:r>
            <a:r>
              <a:rPr lang="ru-RU" sz="2000" dirty="0" smtClean="0"/>
              <a:t>W</a:t>
            </a:r>
            <a:r>
              <a:rPr lang="uk-UA" sz="2000" dirty="0" smtClean="0"/>
              <a:t> лишайників змінюється від 0 до 1 , для кущистих лишайників </a:t>
            </a:r>
            <a:r>
              <a:rPr lang="ru-RU" sz="2000" dirty="0" smtClean="0"/>
              <a:t>W  </a:t>
            </a:r>
            <a:r>
              <a:rPr lang="uk-UA" sz="2000" dirty="0" smtClean="0"/>
              <a:t>= 1, для </a:t>
            </a:r>
            <a:r>
              <a:rPr lang="uk-UA" sz="2000" dirty="0" err="1" smtClean="0"/>
              <a:t>листуватих</a:t>
            </a:r>
            <a:r>
              <a:rPr lang="uk-UA" sz="2000" dirty="0" smtClean="0"/>
              <a:t> </a:t>
            </a:r>
            <a:r>
              <a:rPr lang="ru-RU" sz="2000" dirty="0" smtClean="0"/>
              <a:t>W </a:t>
            </a:r>
            <a:r>
              <a:rPr lang="uk-UA" sz="2000" dirty="0" smtClean="0"/>
              <a:t>= 0,8; для накипних </a:t>
            </a:r>
            <a:r>
              <a:rPr lang="ru-RU" sz="2000" dirty="0" smtClean="0"/>
              <a:t>W </a:t>
            </a:r>
            <a:r>
              <a:rPr lang="uk-UA" sz="2000" dirty="0" smtClean="0"/>
              <a:t>= 0,4.</a:t>
            </a:r>
            <a:endParaRPr lang="ru-RU" sz="2000" dirty="0" smtClean="0"/>
          </a:p>
          <a:p>
            <a:r>
              <a:rPr lang="ru-RU" sz="2000" dirty="0" err="1" smtClean="0"/>
              <a:t>Площа</a:t>
            </a:r>
            <a:r>
              <a:rPr lang="ru-RU" sz="2000" dirty="0" smtClean="0"/>
              <a:t> S </a:t>
            </a:r>
            <a:r>
              <a:rPr lang="ru-RU" sz="2000" dirty="0" err="1" smtClean="0"/>
              <a:t>визначається</a:t>
            </a:r>
            <a:r>
              <a:rPr lang="ru-RU" sz="2000" dirty="0" smtClean="0"/>
              <a:t> за формулою</a:t>
            </a:r>
          </a:p>
          <a:p>
            <a:r>
              <a:rPr lang="ru-RU" sz="2000" dirty="0" smtClean="0"/>
              <a:t>S= X +Y /2 (%),</a:t>
            </a:r>
          </a:p>
          <a:p>
            <a:r>
              <a:rPr lang="ru-RU" sz="2000" dirty="0" smtClean="0"/>
              <a:t>де X -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клітинок</a:t>
            </a:r>
            <a:r>
              <a:rPr lang="ru-RU" sz="2000" dirty="0" smtClean="0"/>
              <a:t> палетки, </a:t>
            </a:r>
            <a:r>
              <a:rPr lang="ru-RU" sz="2000" dirty="0" err="1" smtClean="0"/>
              <a:t>повністю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вкритих</a:t>
            </a:r>
            <a:r>
              <a:rPr lang="ru-RU" sz="2000" dirty="0" smtClean="0"/>
              <a:t> лишайником,</a:t>
            </a:r>
          </a:p>
          <a:p>
            <a:r>
              <a:rPr lang="ru-RU" sz="2000" dirty="0" smtClean="0"/>
              <a:t>Y -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клітинок</a:t>
            </a:r>
            <a:r>
              <a:rPr lang="ru-RU" sz="2000" dirty="0" smtClean="0"/>
              <a:t> палетки, </a:t>
            </a:r>
            <a:r>
              <a:rPr lang="ru-RU" sz="2000" dirty="0" err="1" smtClean="0"/>
              <a:t>частково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вкритих</a:t>
            </a:r>
            <a:r>
              <a:rPr lang="ru-RU" sz="2000" dirty="0" smtClean="0"/>
              <a:t> лишайником.</a:t>
            </a:r>
            <a:endParaRPr lang="en-US" sz="2000" dirty="0" smtClean="0"/>
          </a:p>
          <a:p>
            <a:r>
              <a:rPr lang="ru-RU" sz="2000" dirty="0" smtClean="0"/>
              <a:t>Для </a:t>
            </a:r>
            <a:r>
              <a:rPr lang="ru-RU" sz="2000" dirty="0" err="1" smtClean="0"/>
              <a:t>встановлення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атмосфери</a:t>
            </a:r>
            <a:r>
              <a:rPr lang="ru-RU" sz="2000" dirty="0" smtClean="0"/>
              <a:t>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розраховували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індекс</a:t>
            </a:r>
            <a:r>
              <a:rPr lang="ru-RU" sz="2000" dirty="0" smtClean="0"/>
              <a:t> </a:t>
            </a:r>
            <a:r>
              <a:rPr lang="ru-RU" sz="2000" dirty="0" err="1" smtClean="0"/>
              <a:t>чистоти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Ле</a:t>
            </a:r>
            <a:r>
              <a:rPr lang="ru-RU" sz="2000" dirty="0" smtClean="0"/>
              <a:t> Бланка </a:t>
            </a:r>
            <a:r>
              <a:rPr lang="ru-RU" sz="2000" dirty="0" err="1" smtClean="0"/>
              <a:t>і</a:t>
            </a:r>
            <a:r>
              <a:rPr lang="ru-RU" sz="2000" dirty="0" smtClean="0"/>
              <a:t> Де </a:t>
            </a:r>
            <a:r>
              <a:rPr lang="ru-RU" sz="2000" dirty="0" err="1" smtClean="0"/>
              <a:t>Слувера</a:t>
            </a:r>
            <a:r>
              <a:rPr lang="ru-RU" sz="2000" dirty="0" smtClean="0"/>
              <a:t> за формулою: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uk-UA" sz="2000" dirty="0" smtClean="0"/>
              <a:t>, де </a:t>
            </a:r>
            <a:r>
              <a:rPr lang="ru-RU" sz="2000" dirty="0" err="1" smtClean="0"/>
              <a:t>n</a:t>
            </a:r>
            <a:r>
              <a:rPr lang="uk-UA" sz="2000" dirty="0" smtClean="0"/>
              <a:t> – кількість видів лишайників на досліджуваній ділянці, показник </a:t>
            </a:r>
            <a:r>
              <a:rPr lang="ru-RU" sz="2000" dirty="0" smtClean="0"/>
              <a:t>Q</a:t>
            </a:r>
            <a:r>
              <a:rPr lang="uk-UA" sz="2000" dirty="0" smtClean="0"/>
              <a:t>і – середня кількість видів, </a:t>
            </a:r>
            <a:r>
              <a:rPr lang="uk-UA" sz="2000" dirty="0" err="1" smtClean="0"/>
              <a:t>супутних</a:t>
            </a:r>
            <a:r>
              <a:rPr lang="uk-UA" sz="2000" dirty="0" smtClean="0"/>
              <a:t> даному виду на всіх ділянках описів в гомогенній за ступенем забруднення території, комбінований показник </a:t>
            </a:r>
            <a:r>
              <a:rPr lang="uk-UA" sz="2000" dirty="0" err="1" smtClean="0"/>
              <a:t>покриття-трапляння</a:t>
            </a:r>
            <a:r>
              <a:rPr lang="uk-UA" sz="2000" dirty="0" smtClean="0"/>
              <a:t> (</a:t>
            </a:r>
            <a:r>
              <a:rPr lang="en-US" sz="2000" dirty="0" smtClean="0"/>
              <a:t>F</a:t>
            </a:r>
            <a:r>
              <a:rPr lang="uk-UA" sz="2000" dirty="0" smtClean="0"/>
              <a:t>і) 5-бальний: 1 – вид трапляється дуже рідко або з дуже малим покриттям; 2 – рідко або з низьким покриттям; 3 – рідко або з середнім покриттям на деяких стовбурах; 4 – часто або з високим покриттям на деяких стовбурах; 5 – дуже часто або з дуже високим покриттям на більшості стовбурів. </a:t>
            </a:r>
          </a:p>
          <a:p>
            <a:r>
              <a:rPr lang="uk-UA" sz="2000" i="1" dirty="0" smtClean="0">
                <a:solidFill>
                  <a:srgbClr val="CC0000"/>
                </a:solidFill>
              </a:rPr>
              <a:t>Чим більше значення, тим нижчий рівень забруднення. </a:t>
            </a:r>
            <a:endParaRPr lang="ru-RU" sz="2000" i="1" dirty="0" smtClean="0">
              <a:solidFill>
                <a:srgbClr val="CC0000"/>
              </a:solidFill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 descr="http://do.gendocs.ru/pars_docs/tw_refs/187/186100/186100_html_m2bb5e79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25202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/>
              </a:rPr>
              <a:t>Результати дослідів: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115616" y="1412776"/>
          <a:ext cx="669674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C:\Users\Admin\Desktop\Алла- лишайники\2015-10-06 15.47.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521007" y="4360313"/>
            <a:ext cx="258270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/>
              </a:rPr>
              <a:t>Результати дослідів: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C:\Users\Admin\Desktop\Алла- лишайники\2015-10-06 15.46.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583825" y="4513519"/>
            <a:ext cx="2339657" cy="175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/>
              </a:rPr>
              <a:t>Результати дослідів: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C:\Users\Admin\Desktop\Алла- лишайники\2015-10-06 15.49.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68144" y="3645024"/>
            <a:ext cx="30243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337</Words>
  <Application>Microsoft Office PowerPoint</Application>
  <PresentationFormat>Экран (4:3)</PresentationFormat>
  <Paragraphs>73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Дослідження впливу стресових факторів на чисельність та щільність популяції лишайників  околиць с. Вікно</vt:lpstr>
      <vt:lpstr>Мета роботи:</vt:lpstr>
      <vt:lpstr>Об’єкт дослідження:</vt:lpstr>
      <vt:lpstr>Види лишайників:</vt:lpstr>
      <vt:lpstr>Види лишайників:</vt:lpstr>
      <vt:lpstr>Формули обрахунків:</vt:lpstr>
      <vt:lpstr>Результати дослідів:</vt:lpstr>
      <vt:lpstr>Результати дослідів:</vt:lpstr>
      <vt:lpstr>Результати дослідів:</vt:lpstr>
      <vt:lpstr>Результати дослідів:</vt:lpstr>
      <vt:lpstr>Слайд 11</vt:lpstr>
      <vt:lpstr>Слайд 12</vt:lpstr>
      <vt:lpstr>Висновки: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30</cp:revision>
  <dcterms:created xsi:type="dcterms:W3CDTF">2014-08-08T16:01:14Z</dcterms:created>
  <dcterms:modified xsi:type="dcterms:W3CDTF">2016-04-11T09:32:40Z</dcterms:modified>
</cp:coreProperties>
</file>