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2" r:id="rId2"/>
    <p:sldId id="281" r:id="rId3"/>
    <p:sldId id="283" r:id="rId4"/>
    <p:sldId id="284" r:id="rId5"/>
    <p:sldId id="261" r:id="rId6"/>
    <p:sldId id="257" r:id="rId7"/>
    <p:sldId id="264" r:id="rId8"/>
    <p:sldId id="277" r:id="rId9"/>
    <p:sldId id="278" r:id="rId10"/>
    <p:sldId id="279" r:id="rId11"/>
    <p:sldId id="275" r:id="rId12"/>
    <p:sldId id="262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F7A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59" autoAdjust="0"/>
  </p:normalViewPr>
  <p:slideViewPr>
    <p:cSldViewPr snapToGrid="0">
      <p:cViewPr>
        <p:scale>
          <a:sx n="50" d="100"/>
          <a:sy n="50" d="100"/>
        </p:scale>
        <p:origin x="-181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1"/>
  <c:chart>
    <c:title>
      <c:tx>
        <c:rich>
          <a:bodyPr/>
          <a:lstStyle/>
          <a:p>
            <a:pPr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Діаграма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кількість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померлих осіб за віком у відсотковому відношенні до загальної кількості померлих по Зачепилівському району за період з 1.08.1932 по 31.12.1933 р.</a:t>
            </a:r>
          </a:p>
        </c:rich>
      </c:tx>
      <c:layout>
        <c:manualLayout>
          <c:xMode val="edge"/>
          <c:yMode val="edge"/>
          <c:x val="0.10235975774948221"/>
          <c:y val="4.049712963961699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482796892341905E-2"/>
          <c:y val="0.32601880877742967"/>
          <c:w val="0.65371809100998912"/>
          <c:h val="0.57680250783699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Діаграма про кількість померлих осіб за віком у відсотковому відношенні до загальної кількості померлих по Зачепилівському району за період з 1.08.1932 по 31.12.1933 р.</c:v>
                </c:pt>
              </c:strCache>
            </c:strRef>
          </c:tx>
          <c:explosion val="25"/>
          <c:dPt>
            <c:idx val="0"/>
            <c:spPr>
              <a:solidFill>
                <a:srgbClr val="663300"/>
              </a:solidFill>
            </c:spPr>
          </c:dPt>
          <c:dPt>
            <c:idx val="1"/>
            <c:spPr>
              <a:gradFill flip="none" rotWithShape="1"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</c:spPr>
          </c:dPt>
          <c:dPt>
            <c:idx val="2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3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4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5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6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7"/>
            <c:spPr>
              <a:solidFill>
                <a:srgbClr val="4F7A2E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17%</a:t>
                    </a:r>
                  </a:p>
                </c:rich>
              </c:tx>
              <c:spPr/>
              <c:dLblPos val="outEnd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17%</a:t>
                    </a:r>
                  </a:p>
                </c:rich>
              </c:tx>
              <c:spPr/>
              <c:dLblPos val="outEnd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19%</a:t>
                    </a:r>
                  </a:p>
                </c:rich>
              </c:tx>
              <c:spPr/>
              <c:dLblPos val="outEnd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11%</a:t>
                    </a:r>
                  </a:p>
                </c:rich>
              </c:tx>
              <c:spPr/>
              <c:dLblPos val="outEnd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9%</a:t>
                    </a:r>
                  </a:p>
                </c:rich>
              </c:tx>
              <c:spPr/>
              <c:dLblPos val="outEnd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9%</a:t>
                    </a:r>
                  </a:p>
                </c:rich>
              </c:tx>
              <c:spPr/>
              <c:dLblPos val="outEnd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12%</a:t>
                    </a:r>
                  </a:p>
                </c:rich>
              </c:tx>
              <c:spPr/>
              <c:dLblPos val="outEnd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dirty="0"/>
                      <a:t>6%</a:t>
                    </a:r>
                  </a:p>
                </c:rich>
              </c:tx>
              <c:spPr/>
              <c:dLblPos val="outEnd"/>
            </c:dLbl>
            <c:dLblPos val="outEnd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0-6 років</c:v>
                </c:pt>
                <c:pt idx="1">
                  <c:v>7-14 років</c:v>
                </c:pt>
                <c:pt idx="2">
                  <c:v>15-28 років</c:v>
                </c:pt>
                <c:pt idx="3">
                  <c:v>29-40 років</c:v>
                </c:pt>
                <c:pt idx="4">
                  <c:v>41-50 років</c:v>
                </c:pt>
                <c:pt idx="5">
                  <c:v>51-60 років</c:v>
                </c:pt>
                <c:pt idx="6">
                  <c:v>за 60 років </c:v>
                </c:pt>
                <c:pt idx="7">
                  <c:v>вік невідомий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834</c:v>
                </c:pt>
                <c:pt idx="1">
                  <c:v>832</c:v>
                </c:pt>
                <c:pt idx="2">
                  <c:v>971</c:v>
                </c:pt>
                <c:pt idx="3">
                  <c:v>534</c:v>
                </c:pt>
                <c:pt idx="4">
                  <c:v>426</c:v>
                </c:pt>
                <c:pt idx="5">
                  <c:v>461</c:v>
                </c:pt>
                <c:pt idx="6">
                  <c:v>611</c:v>
                </c:pt>
                <c:pt idx="7">
                  <c:v>315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Лист1!$A$2:$A$9</c:f>
              <c:strCache>
                <c:ptCount val="8"/>
                <c:pt idx="0">
                  <c:v>0-6 років</c:v>
                </c:pt>
                <c:pt idx="1">
                  <c:v>7-14 років</c:v>
                </c:pt>
                <c:pt idx="2">
                  <c:v>15-28 років</c:v>
                </c:pt>
                <c:pt idx="3">
                  <c:v>29-40 років</c:v>
                </c:pt>
                <c:pt idx="4">
                  <c:v>41-50 років</c:v>
                </c:pt>
                <c:pt idx="5">
                  <c:v>51-60 років</c:v>
                </c:pt>
                <c:pt idx="6">
                  <c:v>за 60 років </c:v>
                </c:pt>
                <c:pt idx="7">
                  <c:v>вік невідомий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0.16750000000000004</c:v>
                </c:pt>
                <c:pt idx="1">
                  <c:v>0.16720000000000002</c:v>
                </c:pt>
                <c:pt idx="2">
                  <c:v>0.19530000000000003</c:v>
                </c:pt>
                <c:pt idx="3">
                  <c:v>0.10700000000000001</c:v>
                </c:pt>
                <c:pt idx="4">
                  <c:v>8.5400000000000004E-2</c:v>
                </c:pt>
                <c:pt idx="5">
                  <c:v>9.2100000000000015E-2</c:v>
                </c:pt>
                <c:pt idx="6">
                  <c:v>0.1225431207380666</c:v>
                </c:pt>
                <c:pt idx="7">
                  <c:v>6.3000000000000014E-2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580632776063928"/>
          <c:y val="0.27369072016682844"/>
          <c:w val="0.23285308537320704"/>
          <c:h val="0.72630927983317162"/>
        </c:manualLayout>
      </c:layout>
    </c:legend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529025191675794E-2"/>
          <c:y val="3.7500000000000006E-2"/>
          <c:w val="0.88828039430449068"/>
          <c:h val="0.687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0">
                  <c:v>серпень 1932</c:v>
                </c:pt>
                <c:pt idx="1">
                  <c:v>вересень 1932</c:v>
                </c:pt>
                <c:pt idx="2">
                  <c:v>жовтень 1932</c:v>
                </c:pt>
                <c:pt idx="3">
                  <c:v>листопад 1932</c:v>
                </c:pt>
                <c:pt idx="4">
                  <c:v>грудень 1932</c:v>
                </c:pt>
                <c:pt idx="5">
                  <c:v>дата невідома</c:v>
                </c:pt>
                <c:pt idx="6">
                  <c:v>січень 1933</c:v>
                </c:pt>
                <c:pt idx="7">
                  <c:v>лютий 1933</c:v>
                </c:pt>
                <c:pt idx="8">
                  <c:v>березень 1933</c:v>
                </c:pt>
                <c:pt idx="9">
                  <c:v>квітень 1933</c:v>
                </c:pt>
                <c:pt idx="10">
                  <c:v>травень 1933</c:v>
                </c:pt>
                <c:pt idx="11">
                  <c:v>червень 1933</c:v>
                </c:pt>
                <c:pt idx="12">
                  <c:v>липень 1933</c:v>
                </c:pt>
                <c:pt idx="13">
                  <c:v>серпень 1933</c:v>
                </c:pt>
                <c:pt idx="14">
                  <c:v> вересень 1933</c:v>
                </c:pt>
                <c:pt idx="15">
                  <c:v>жовтень 1933</c:v>
                </c:pt>
                <c:pt idx="16">
                  <c:v>листопад 1933</c:v>
                </c:pt>
                <c:pt idx="17">
                  <c:v>грудень 1933</c:v>
                </c:pt>
                <c:pt idx="18">
                  <c:v>дата невідома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47</c:v>
                </c:pt>
                <c:pt idx="1">
                  <c:v>41</c:v>
                </c:pt>
                <c:pt idx="2">
                  <c:v>31</c:v>
                </c:pt>
                <c:pt idx="3">
                  <c:v>30</c:v>
                </c:pt>
                <c:pt idx="4">
                  <c:v>14</c:v>
                </c:pt>
                <c:pt idx="5">
                  <c:v>35</c:v>
                </c:pt>
                <c:pt idx="6">
                  <c:v>65</c:v>
                </c:pt>
                <c:pt idx="7">
                  <c:v>66</c:v>
                </c:pt>
                <c:pt idx="8">
                  <c:v>336</c:v>
                </c:pt>
                <c:pt idx="9">
                  <c:v>550</c:v>
                </c:pt>
                <c:pt idx="10">
                  <c:v>916</c:v>
                </c:pt>
                <c:pt idx="11">
                  <c:v>1060</c:v>
                </c:pt>
                <c:pt idx="12">
                  <c:v>1198</c:v>
                </c:pt>
                <c:pt idx="13">
                  <c:v>104</c:v>
                </c:pt>
                <c:pt idx="14">
                  <c:v>29</c:v>
                </c:pt>
                <c:pt idx="15">
                  <c:v>31</c:v>
                </c:pt>
                <c:pt idx="16">
                  <c:v>30</c:v>
                </c:pt>
                <c:pt idx="17">
                  <c:v>27</c:v>
                </c:pt>
                <c:pt idx="18">
                  <c:v>376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0">
                  <c:v>серпень 1932</c:v>
                </c:pt>
                <c:pt idx="1">
                  <c:v>вересень 1932</c:v>
                </c:pt>
                <c:pt idx="2">
                  <c:v>жовтень 1932</c:v>
                </c:pt>
                <c:pt idx="3">
                  <c:v>листопад 1932</c:v>
                </c:pt>
                <c:pt idx="4">
                  <c:v>грудень 1932</c:v>
                </c:pt>
                <c:pt idx="5">
                  <c:v>дата невідома</c:v>
                </c:pt>
                <c:pt idx="6">
                  <c:v>січень 1933</c:v>
                </c:pt>
                <c:pt idx="7">
                  <c:v>лютий 1933</c:v>
                </c:pt>
                <c:pt idx="8">
                  <c:v>березень 1933</c:v>
                </c:pt>
                <c:pt idx="9">
                  <c:v>квітень 1933</c:v>
                </c:pt>
                <c:pt idx="10">
                  <c:v>травень 1933</c:v>
                </c:pt>
                <c:pt idx="11">
                  <c:v>червень 1933</c:v>
                </c:pt>
                <c:pt idx="12">
                  <c:v>липень 1933</c:v>
                </c:pt>
                <c:pt idx="13">
                  <c:v>серпень 1933</c:v>
                </c:pt>
                <c:pt idx="14">
                  <c:v> вересень 1933</c:v>
                </c:pt>
                <c:pt idx="15">
                  <c:v>жовтень 1933</c:v>
                </c:pt>
                <c:pt idx="16">
                  <c:v>листопад 1933</c:v>
                </c:pt>
                <c:pt idx="17">
                  <c:v>грудень 1933</c:v>
                </c:pt>
                <c:pt idx="18">
                  <c:v>дата невідома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-2.6335473187097252E-2"/>
                  <c:y val="-5.303030303030303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47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"/>
              <c:layout>
                <c:manualLayout>
                  <c:x val="-2.6335473187097252E-2"/>
                  <c:y val="-5.050505050505045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41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2"/>
              <c:layout>
                <c:manualLayout>
                  <c:x val="-2.788474064865043E-2"/>
                  <c:y val="-5.55555555555554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31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3"/>
              <c:layout>
                <c:manualLayout>
                  <c:x val="-2.6335473187097252E-2"/>
                  <c:y val="-4.79797979797979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30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4"/>
              <c:layout>
                <c:manualLayout>
                  <c:x val="-2.9433764150285192E-2"/>
                  <c:y val="-4.29292929292929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14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5"/>
              <c:layout>
                <c:manualLayout>
                  <c:x val="-2.9433764150285192E-2"/>
                  <c:y val="-4.79797979797979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35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6"/>
              <c:layout>
                <c:manualLayout>
                  <c:x val="-3.098290963187917E-2"/>
                  <c:y val="-4.79797979797979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65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7"/>
              <c:layout>
                <c:manualLayout>
                  <c:x val="-3.4081322575026281E-2"/>
                  <c:y val="-4.545454545454546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66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8"/>
              <c:layout>
                <c:manualLayout>
                  <c:x val="-5.4220091855788563E-2"/>
                  <c:y val="-4.79797979797979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336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9"/>
              <c:layout>
                <c:manualLayout>
                  <c:x val="-5.1121800892600607E-2"/>
                  <c:y val="-4.545454545454540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550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0"/>
              <c:layout>
                <c:manualLayout>
                  <c:x val="-4.4925218966224728E-2"/>
                  <c:y val="-3.535353535353535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916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1"/>
              <c:layout>
                <c:manualLayout>
                  <c:x val="-6.3514964745352204E-2"/>
                  <c:y val="-4.79797979797979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1060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2"/>
              <c:layout>
                <c:manualLayout>
                  <c:x val="-3.8728637039848877E-2"/>
                  <c:y val="-5.050505050505045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1198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3"/>
              <c:layout>
                <c:manualLayout>
                  <c:x val="-1.08440183711577E-2"/>
                  <c:y val="-4.79797979797979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104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4"/>
              <c:layout>
                <c:manualLayout>
                  <c:x val="-1.3942309334345628E-2"/>
                  <c:y val="-3.78787878787879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29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5"/>
              <c:layout>
                <c:manualLayout>
                  <c:x val="-1.7040600297533542E-2"/>
                  <c:y val="-3.78787878787879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31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6"/>
              <c:layout>
                <c:manualLayout>
                  <c:x val="-2.3237304203868409E-2"/>
                  <c:y val="-3.78787878787879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30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7"/>
              <c:layout>
                <c:manualLayout>
                  <c:x val="-3.2532055113473131E-2"/>
                  <c:y val="-3.535353535353535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27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8"/>
              <c:layout>
                <c:manualLayout>
                  <c:x val="-9.2948728895637361E-3"/>
                  <c:y val="-3.535353535353535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376</a:t>
                    </a:r>
                    <a:endParaRPr lang="en-US" dirty="0"/>
                  </a:p>
                </c:rich>
              </c:tx>
              <c:spPr/>
              <c:dLblPos val="r"/>
            </c:dLbl>
            <c:showVal val="1"/>
          </c:dLbls>
          <c:cat>
            <c:strRef>
              <c:f>Лист1!$A$2:$A$20</c:f>
              <c:strCache>
                <c:ptCount val="19"/>
                <c:pt idx="0">
                  <c:v>серпень 1932</c:v>
                </c:pt>
                <c:pt idx="1">
                  <c:v>вересень 1932</c:v>
                </c:pt>
                <c:pt idx="2">
                  <c:v>жовтень 1932</c:v>
                </c:pt>
                <c:pt idx="3">
                  <c:v>листопад 1932</c:v>
                </c:pt>
                <c:pt idx="4">
                  <c:v>грудень 1932</c:v>
                </c:pt>
                <c:pt idx="5">
                  <c:v>дата невідома</c:v>
                </c:pt>
                <c:pt idx="6">
                  <c:v>січень 1933</c:v>
                </c:pt>
                <c:pt idx="7">
                  <c:v>лютий 1933</c:v>
                </c:pt>
                <c:pt idx="8">
                  <c:v>березень 1933</c:v>
                </c:pt>
                <c:pt idx="9">
                  <c:v>квітень 1933</c:v>
                </c:pt>
                <c:pt idx="10">
                  <c:v>травень 1933</c:v>
                </c:pt>
                <c:pt idx="11">
                  <c:v>червень 1933</c:v>
                </c:pt>
                <c:pt idx="12">
                  <c:v>липень 1933</c:v>
                </c:pt>
                <c:pt idx="13">
                  <c:v>серпень 1933</c:v>
                </c:pt>
                <c:pt idx="14">
                  <c:v> вересень 1933</c:v>
                </c:pt>
                <c:pt idx="15">
                  <c:v>жовтень 1933</c:v>
                </c:pt>
                <c:pt idx="16">
                  <c:v>листопад 1933</c:v>
                </c:pt>
                <c:pt idx="17">
                  <c:v>грудень 1933</c:v>
                </c:pt>
                <c:pt idx="18">
                  <c:v>дата невідома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</c:numCache>
            </c:numRef>
          </c:val>
        </c:ser>
        <c:marker val="1"/>
        <c:axId val="95489408"/>
        <c:axId val="95503488"/>
      </c:lineChart>
      <c:catAx>
        <c:axId val="95489408"/>
        <c:scaling>
          <c:orientation val="minMax"/>
        </c:scaling>
        <c:axPos val="b"/>
        <c:numFmt formatCode="General" sourceLinked="1"/>
        <c:tickLblPos val="nextTo"/>
        <c:crossAx val="95503488"/>
        <c:crossesAt val="0"/>
        <c:auto val="1"/>
        <c:lblAlgn val="ctr"/>
        <c:lblOffset val="100"/>
      </c:catAx>
      <c:valAx>
        <c:axId val="95503488"/>
        <c:scaling>
          <c:orientation val="minMax"/>
          <c:max val="1500"/>
          <c:min val="0"/>
        </c:scaling>
        <c:axPos val="l"/>
        <c:majorGridlines/>
        <c:numFmt formatCode="General" sourceLinked="1"/>
        <c:minorTickMark val="out"/>
        <c:tickLblPos val="nextTo"/>
        <c:crossAx val="95489408"/>
        <c:crosses val="autoZero"/>
        <c:crossBetween val="between"/>
        <c:majorUnit val="500"/>
        <c:minorUnit val="250"/>
      </c:valAx>
      <c:spPr>
        <a:solidFill>
          <a:schemeClr val="bg1"/>
        </a:solidFill>
      </c:spPr>
    </c:plotArea>
    <c:plotVisOnly val="1"/>
    <c:dispBlanksAs val="zero"/>
  </c:chart>
  <c:txPr>
    <a:bodyPr/>
    <a:lstStyle/>
    <a:p>
      <a:pPr>
        <a:defRPr sz="173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8434004474273001E-2"/>
          <c:y val="4.40251572327044E-2"/>
          <c:w val="0.88366890380313201"/>
          <c:h val="0.58909853249475919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Лист1!$A$2:$A$21</c:f>
              <c:strCache>
                <c:ptCount val="19"/>
                <c:pt idx="0">
                  <c:v>серпень 1932</c:v>
                </c:pt>
                <c:pt idx="1">
                  <c:v>вересень 1932</c:v>
                </c:pt>
                <c:pt idx="2">
                  <c:v>жовтень 1932</c:v>
                </c:pt>
                <c:pt idx="3">
                  <c:v>листопад 1932</c:v>
                </c:pt>
                <c:pt idx="4">
                  <c:v>грудень 1932</c:v>
                </c:pt>
                <c:pt idx="5">
                  <c:v>дата невідома</c:v>
                </c:pt>
                <c:pt idx="6">
                  <c:v>січень 1933</c:v>
                </c:pt>
                <c:pt idx="7">
                  <c:v>лютий 1933</c:v>
                </c:pt>
                <c:pt idx="8">
                  <c:v>березень 1933</c:v>
                </c:pt>
                <c:pt idx="9">
                  <c:v>квітень 1933</c:v>
                </c:pt>
                <c:pt idx="10">
                  <c:v>травень 1933</c:v>
                </c:pt>
                <c:pt idx="11">
                  <c:v>червень 1933</c:v>
                </c:pt>
                <c:pt idx="12">
                  <c:v>липень 1933</c:v>
                </c:pt>
                <c:pt idx="13">
                  <c:v>серпень 1933</c:v>
                </c:pt>
                <c:pt idx="14">
                  <c:v>вересень 1933</c:v>
                </c:pt>
                <c:pt idx="15">
                  <c:v>жовтень 1933</c:v>
                </c:pt>
                <c:pt idx="16">
                  <c:v>листопад 1933</c:v>
                </c:pt>
                <c:pt idx="17">
                  <c:v>грудень 1933</c:v>
                </c:pt>
                <c:pt idx="18">
                  <c:v>місяць невідомий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4">
                  <c:v>2</c:v>
                </c:pt>
                <c:pt idx="6">
                  <c:v>8</c:v>
                </c:pt>
                <c:pt idx="7">
                  <c:v>6</c:v>
                </c:pt>
                <c:pt idx="8">
                  <c:v>48</c:v>
                </c:pt>
                <c:pt idx="9">
                  <c:v>104</c:v>
                </c:pt>
                <c:pt idx="10">
                  <c:v>206</c:v>
                </c:pt>
                <c:pt idx="11">
                  <c:v>369</c:v>
                </c:pt>
                <c:pt idx="12">
                  <c:v>112</c:v>
                </c:pt>
                <c:pt idx="13">
                  <c:v>36</c:v>
                </c:pt>
                <c:pt idx="14">
                  <c:v>6</c:v>
                </c:pt>
                <c:pt idx="15">
                  <c:v>1</c:v>
                </c:pt>
                <c:pt idx="16">
                  <c:v>2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Лист1!$A$2:$A$21</c:f>
              <c:strCache>
                <c:ptCount val="19"/>
                <c:pt idx="0">
                  <c:v>серпень 1932</c:v>
                </c:pt>
                <c:pt idx="1">
                  <c:v>вересень 1932</c:v>
                </c:pt>
                <c:pt idx="2">
                  <c:v>жовтень 1932</c:v>
                </c:pt>
                <c:pt idx="3">
                  <c:v>листопад 1932</c:v>
                </c:pt>
                <c:pt idx="4">
                  <c:v>грудень 1932</c:v>
                </c:pt>
                <c:pt idx="5">
                  <c:v>дата невідома</c:v>
                </c:pt>
                <c:pt idx="6">
                  <c:v>січень 1933</c:v>
                </c:pt>
                <c:pt idx="7">
                  <c:v>лютий 1933</c:v>
                </c:pt>
                <c:pt idx="8">
                  <c:v>березень 1933</c:v>
                </c:pt>
                <c:pt idx="9">
                  <c:v>квітень 1933</c:v>
                </c:pt>
                <c:pt idx="10">
                  <c:v>травень 1933</c:v>
                </c:pt>
                <c:pt idx="11">
                  <c:v>червень 1933</c:v>
                </c:pt>
                <c:pt idx="12">
                  <c:v>липень 1933</c:v>
                </c:pt>
                <c:pt idx="13">
                  <c:v>серпень 1933</c:v>
                </c:pt>
                <c:pt idx="14">
                  <c:v>вересень 1933</c:v>
                </c:pt>
                <c:pt idx="15">
                  <c:v>жовтень 1933</c:v>
                </c:pt>
                <c:pt idx="16">
                  <c:v>листопад 1933</c:v>
                </c:pt>
                <c:pt idx="17">
                  <c:v>грудень 1933</c:v>
                </c:pt>
                <c:pt idx="18">
                  <c:v>місяць невідомий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1.493312488102005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dirty="0" smtClean="0"/>
                      <a:t>3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1</a:t>
                    </a:r>
                    <a:endParaRPr lang="en-US" dirty="0"/>
                  </a:p>
                </c:rich>
              </c:tx>
              <c:spPr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4</a:t>
                    </a:r>
                    <a:endParaRPr lang="en-US"/>
                  </a:p>
                </c:rich>
              </c:tx>
              <c:spPr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2</a:t>
                    </a:r>
                    <a:endParaRPr lang="en-US" dirty="0"/>
                  </a:p>
                </c:rich>
              </c:tx>
              <c:spPr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8</a:t>
                    </a:r>
                    <a:endParaRPr lang="en-US" dirty="0"/>
                  </a:p>
                </c:rich>
              </c:tx>
              <c:spPr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6</a:t>
                    </a:r>
                    <a:endParaRPr lang="en-US" dirty="0"/>
                  </a:p>
                </c:rich>
              </c:tx>
              <c:spPr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48</a:t>
                    </a:r>
                    <a:endParaRPr lang="en-US" dirty="0"/>
                  </a:p>
                </c:rich>
              </c:tx>
              <c:spPr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104</a:t>
                    </a:r>
                    <a:endParaRPr lang="en-US" dirty="0"/>
                  </a:p>
                </c:rich>
              </c:tx>
              <c:spPr/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206</a:t>
                    </a:r>
                    <a:endParaRPr lang="en-US" dirty="0"/>
                  </a:p>
                </c:rich>
              </c:tx>
              <c:spPr/>
            </c:dLbl>
            <c:dLbl>
              <c:idx val="11"/>
              <c:layout>
                <c:manualLayout>
                  <c:x val="-2.9866249762040071E-2"/>
                  <c:y val="-4.75900667914133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369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2"/>
              <c:layout>
                <c:manualLayout>
                  <c:x val="4.4799374643060162E-3"/>
                  <c:y val="-1.679649416167529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112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3"/>
              <c:layout>
                <c:manualLayout>
                  <c:x val="0"/>
                  <c:y val="-1.959590985528786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36</a:t>
                    </a:r>
                    <a:endParaRPr lang="en-US" dirty="0"/>
                  </a:p>
                </c:rich>
              </c:tx>
              <c:spPr/>
              <c:dLblPos val="r"/>
            </c:dLbl>
            <c:dLbl>
              <c:idx val="1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6</a:t>
                    </a:r>
                    <a:endParaRPr lang="en-US" dirty="0"/>
                  </a:p>
                </c:rich>
              </c:tx>
              <c:spPr/>
            </c:dLbl>
            <c:dLbl>
              <c:idx val="1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1</a:t>
                    </a:r>
                    <a:endParaRPr lang="en-US" dirty="0"/>
                  </a:p>
                </c:rich>
              </c:tx>
              <c:spPr/>
            </c:dLbl>
            <c:dLbl>
              <c:idx val="1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2</a:t>
                    </a:r>
                    <a:endParaRPr lang="en-US" dirty="0"/>
                  </a:p>
                </c:rich>
              </c:tx>
              <c:spPr/>
            </c:dLbl>
            <c:dLbl>
              <c:idx val="17"/>
              <c:delete val="1"/>
            </c:dLbl>
            <c:dLbl>
              <c:idx val="18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uk-UA" smtClean="0"/>
                      <a:t>1</a:t>
                    </a:r>
                    <a:endParaRPr lang="en-US" dirty="0"/>
                  </a:p>
                </c:rich>
              </c:tx>
              <c:spPr/>
            </c:dLbl>
            <c:dLbl>
              <c:idx val="19"/>
              <c:delete val="1"/>
            </c:dLbl>
            <c:showVal val="1"/>
          </c:dLbls>
          <c:cat>
            <c:strRef>
              <c:f>Лист1!$A$2:$A$21</c:f>
              <c:strCache>
                <c:ptCount val="19"/>
                <c:pt idx="0">
                  <c:v>серпень 1932</c:v>
                </c:pt>
                <c:pt idx="1">
                  <c:v>вересень 1932</c:v>
                </c:pt>
                <c:pt idx="2">
                  <c:v>жовтень 1932</c:v>
                </c:pt>
                <c:pt idx="3">
                  <c:v>листопад 1932</c:v>
                </c:pt>
                <c:pt idx="4">
                  <c:v>грудень 1932</c:v>
                </c:pt>
                <c:pt idx="5">
                  <c:v>дата невідома</c:v>
                </c:pt>
                <c:pt idx="6">
                  <c:v>січень 1933</c:v>
                </c:pt>
                <c:pt idx="7">
                  <c:v>лютий 1933</c:v>
                </c:pt>
                <c:pt idx="8">
                  <c:v>березень 1933</c:v>
                </c:pt>
                <c:pt idx="9">
                  <c:v>квітень 1933</c:v>
                </c:pt>
                <c:pt idx="10">
                  <c:v>травень 1933</c:v>
                </c:pt>
                <c:pt idx="11">
                  <c:v>червень 1933</c:v>
                </c:pt>
                <c:pt idx="12">
                  <c:v>липень 1933</c:v>
                </c:pt>
                <c:pt idx="13">
                  <c:v>серпень 1933</c:v>
                </c:pt>
                <c:pt idx="14">
                  <c:v>вересень 1933</c:v>
                </c:pt>
                <c:pt idx="15">
                  <c:v>жовтень 1933</c:v>
                </c:pt>
                <c:pt idx="16">
                  <c:v>листопад 1933</c:v>
                </c:pt>
                <c:pt idx="17">
                  <c:v>грудень 1933</c:v>
                </c:pt>
                <c:pt idx="18">
                  <c:v>місяць невідомий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</c:numCache>
            </c:numRef>
          </c:val>
        </c:ser>
        <c:marker val="1"/>
        <c:axId val="95736576"/>
        <c:axId val="95738112"/>
      </c:lineChart>
      <c:catAx>
        <c:axId val="95736576"/>
        <c:scaling>
          <c:orientation val="minMax"/>
        </c:scaling>
        <c:axPos val="b"/>
        <c:numFmt formatCode="General" sourceLinked="1"/>
        <c:tickLblPos val="nextTo"/>
        <c:crossAx val="95738112"/>
        <c:crosses val="autoZero"/>
        <c:auto val="1"/>
        <c:lblAlgn val="ctr"/>
        <c:lblOffset val="100"/>
      </c:catAx>
      <c:valAx>
        <c:axId val="95738112"/>
        <c:scaling>
          <c:orientation val="minMax"/>
        </c:scaling>
        <c:axPos val="l"/>
        <c:majorGridlines/>
        <c:numFmt formatCode="General" sourceLinked="1"/>
        <c:tickLblPos val="nextTo"/>
        <c:crossAx val="95736576"/>
        <c:crosses val="autoZero"/>
        <c:crossBetween val="between"/>
      </c:valAx>
      <c:spPr>
        <a:noFill/>
        <a:ln w="24671">
          <a:noFill/>
        </a:ln>
      </c:spPr>
    </c:plotArea>
    <c:plotVisOnly val="1"/>
    <c:dispBlanksAs val="zero"/>
  </c:chart>
  <c:txPr>
    <a:bodyPr/>
    <a:lstStyle/>
    <a:p>
      <a:pPr>
        <a:defRPr sz="1748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6C0E-95B6-49FE-BDAE-3722CC315E1F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0E64-726C-4EC8-ABB6-B47934F99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415B-40BE-4D9D-BAA8-EC710844041C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2935-F6FF-4072-A211-48D28BB90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2B90-D60F-4765-858B-C3BA44D92984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AA27-7AF8-4587-B7B6-CC202E520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2EE3-1D7B-4A53-87DA-B6A1CD5A70A2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5B27-267E-4A02-9989-9198455A8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A441F-44C2-4615-BDA9-5E59054B5E76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C1B9-5967-4ED4-9045-12F46020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6449-EAD2-42FC-9AF9-D12615F70FD1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0241-8810-4F31-826D-B651947B9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387F2-8806-405E-80BC-633D1BC0CB70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A51FB-82FF-48DA-A23C-EC81EF5B5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C0511-82AA-4D93-8C69-3B163B498ECC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370F-8F73-4306-92AA-EA644E32F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8A4B7-5F40-4C4F-9AB3-227324939DD0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B8A9-D039-4397-90AA-98D07F6DE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5C6B-EC9E-4649-B721-85BDD5536ABB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8F912-2A82-465D-80EE-3EED516D5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5947-3F5D-4E27-93E0-6B89C056E308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F4A4A-A724-4D70-88D2-588A13BE8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8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8DB649FC-E492-4717-A420-21327D2560F6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985BAD5D-F423-4B6C-B01A-FC0E20606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#СВЕЧИ # Видео-маска0.jpg"/>
          <p:cNvPicPr>
            <a:picLocks noChangeAspect="1"/>
          </p:cNvPicPr>
          <p:nvPr/>
        </p:nvPicPr>
        <p:blipFill>
          <a:blip r:embed="rId2"/>
          <a:srcRect t="16667"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446337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 інтерактивний конкурс </a:t>
            </a:r>
            <a:b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“МАН-Юніор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Дослідник”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Номінація: Історик-Юніор</a:t>
            </a:r>
            <a:b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Геноцид як феномен ХХ сторіччя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336939" y="1097805"/>
          <a:ext cx="8452498" cy="542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9550" y="179388"/>
            <a:ext cx="8724900" cy="6491287"/>
          </a:xfrm>
          <a:prstGeom prst="rect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3172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Графік кількості померлих по Зачепилівському району  помісячно</a:t>
            </a:r>
          </a:p>
          <a:p>
            <a:pPr algn="ctr"/>
            <a:r>
              <a:rPr lang="uk-U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період з 01.08.1932-31.12.1933 рр.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/>
        </p:nvGraphicFramePr>
        <p:xfrm>
          <a:off x="429207" y="1775537"/>
          <a:ext cx="8360229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532137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Графік померлих по </a:t>
            </a:r>
            <a:r>
              <a:rPr lang="uk-UA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Малоорчицькій</a:t>
            </a:r>
            <a:r>
              <a:rPr lang="uk-U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сільській раді </a:t>
            </a:r>
            <a:endParaRPr lang="ru-RU" sz="2000" dirty="0"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uk-U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період з 1 серпня 1932 року по 31 грудня 1933 року помісячно</a:t>
            </a:r>
            <a:endParaRPr lang="ru-RU" sz="2000" dirty="0">
              <a:cs typeface="Arial" charset="0"/>
            </a:endParaRPr>
          </a:p>
          <a:p>
            <a:pPr algn="ctr" eaLnBrk="0" hangingPunct="0"/>
            <a:r>
              <a:rPr lang="uk-UA" sz="2000" b="1" dirty="0">
                <a:latin typeface="Times New Roman" pitchFamily="18" charset="0"/>
              </a:rPr>
              <a:t>(</a:t>
            </a:r>
            <a:r>
              <a:rPr lang="uk-UA" sz="2000" b="1" dirty="0" err="1">
                <a:latin typeface="Times New Roman" pitchFamily="18" charset="0"/>
              </a:rPr>
              <a:t>Орчицька</a:t>
            </a:r>
            <a:r>
              <a:rPr lang="uk-UA" sz="2000" b="1" dirty="0">
                <a:latin typeface="Times New Roman" pitchFamily="18" charset="0"/>
              </a:rPr>
              <a:t> сільська рада, </a:t>
            </a:r>
            <a:r>
              <a:rPr lang="uk-UA" sz="2000" b="1" dirty="0" err="1">
                <a:latin typeface="Times New Roman" pitchFamily="18" charset="0"/>
              </a:rPr>
              <a:t>Залінійнівська</a:t>
            </a:r>
            <a:r>
              <a:rPr lang="uk-UA" sz="2000" b="1" dirty="0">
                <a:latin typeface="Times New Roman" pitchFamily="18" charset="0"/>
              </a:rPr>
              <a:t> сільська рада)</a:t>
            </a:r>
            <a:endParaRPr lang="uk-UA" sz="2000" dirty="0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50" y="179388"/>
            <a:ext cx="8724900" cy="6491287"/>
          </a:xfrm>
          <a:prstGeom prst="rect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влада!\ГОЛОДОМОР\maxresdefault.jpg"/>
          <p:cNvPicPr>
            <a:picLocks noChangeAspect="1" noChangeArrowheads="1"/>
          </p:cNvPicPr>
          <p:nvPr/>
        </p:nvPicPr>
        <p:blipFill>
          <a:blip r:embed="rId2"/>
          <a:srcRect l="7883" r="7883"/>
          <a:stretch>
            <a:fillRect/>
          </a:stretch>
        </p:blipFill>
        <p:spPr bwMode="auto">
          <a:xfrm>
            <a:off x="3302454" y="899885"/>
            <a:ext cx="5428343" cy="439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9080" y="640080"/>
            <a:ext cx="3032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0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М.М. </a:t>
            </a:r>
            <a:r>
              <a:rPr lang="uk-UA" sz="2000" b="1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Хатаєвич</a:t>
            </a:r>
            <a:r>
              <a:rPr lang="uk-UA" sz="20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, секретар Дніпропетровського комітету </a:t>
            </a:r>
            <a:r>
              <a:rPr lang="uk-UA" sz="2000" b="1" dirty="0" err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0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(б)У: </a:t>
            </a:r>
            <a:endParaRPr lang="uk-UA" sz="2000" b="1" dirty="0" smtClean="0"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20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Між селянами і нашою владою точиться жорстока боротьба. </a:t>
            </a:r>
            <a:endParaRPr lang="uk-UA" sz="2000" b="1" dirty="0" smtClean="0"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0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боротьба на смерть. </a:t>
            </a:r>
          </a:p>
          <a:p>
            <a:pPr eaLnBrk="0" hangingPunct="0"/>
            <a:r>
              <a:rPr lang="uk-UA" sz="20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Цей рік (1933) став випробуванням нашої сили і їхньої витривалості. Голод довів їм, хто тут господар. Він коштував </a:t>
            </a:r>
            <a:r>
              <a:rPr lang="uk-UA" sz="2000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мільйонів </a:t>
            </a:r>
            <a:r>
              <a:rPr lang="uk-UA" sz="20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життів, але колгоспна система існуватиме завжди. Ми виграли </a:t>
            </a:r>
            <a:r>
              <a:rPr lang="uk-UA" sz="2000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війну…" </a:t>
            </a:r>
            <a:endParaRPr lang="uk-UA" sz="2000" dirty="0"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50"/>
          <p:cNvPicPr>
            <a:picLocks noChangeAspect="1" noChangeArrowheads="1"/>
          </p:cNvPicPr>
          <p:nvPr/>
        </p:nvPicPr>
        <p:blipFill>
          <a:blip r:embed="rId2"/>
          <a:srcRect l="5102" t="15724" b="9451"/>
          <a:stretch>
            <a:fillRect/>
          </a:stretch>
        </p:blipFill>
        <p:spPr bwMode="auto">
          <a:xfrm>
            <a:off x="2712720" y="6350"/>
            <a:ext cx="643128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777240"/>
            <a:ext cx="2834640" cy="553025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Меморіал жертвам Голодомору </a:t>
            </a:r>
            <a:endParaRPr lang="uk-UA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1932-1933 років,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встановлений </a:t>
            </a:r>
            <a:endParaRPr lang="uk-UA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цвинтарі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с. Малий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Орчик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(Руський Орчик)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 l="3013" r="6673"/>
          <a:stretch>
            <a:fillRect/>
          </a:stretch>
        </p:blipFill>
        <p:spPr bwMode="auto">
          <a:xfrm>
            <a:off x="4945226" y="485347"/>
            <a:ext cx="3788227" cy="5785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3935" y="460764"/>
            <a:ext cx="4683967" cy="5865392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“ЖНИВА СКОРБОТИ”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у Зачепилівському районі 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Харківської 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76675" y="409574"/>
            <a:ext cx="5267325" cy="569993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  <a:defRPr/>
            </a:pP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Кужель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Владислава Василівна</a:t>
            </a: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вихованка </a:t>
            </a: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гуртка «Медіа культура» Зачепилівського районного Будинку дитячої та юнацької творчості Зачепилівської районної ради Харківської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Керівник: Кужель Олена Вадимівна, керівник гуртка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Медіа культура» Зачепилівського районного Будинку дитячої та юнацької творчості Зачепилівської районної ради Харківської області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 descr="C:\Users\Admin\Desktop\!!!!!!!!!!!!!!!!.jpg"/>
          <p:cNvPicPr>
            <a:picLocks noChangeAspect="1" noChangeArrowheads="1"/>
          </p:cNvPicPr>
          <p:nvPr/>
        </p:nvPicPr>
        <p:blipFill>
          <a:blip r:embed="rId2" cstate="print"/>
          <a:srcRect r="2155"/>
          <a:stretch>
            <a:fillRect/>
          </a:stretch>
        </p:blipFill>
        <p:spPr bwMode="auto">
          <a:xfrm>
            <a:off x="261268" y="690854"/>
            <a:ext cx="3367757" cy="516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5113176" y="802433"/>
            <a:ext cx="3778898" cy="5449530"/>
          </a:xfrm>
          <a:noFill/>
          <a:ln/>
        </p:spPr>
        <p:txBody>
          <a:bodyPr/>
          <a:lstStyle/>
          <a:p>
            <a:pPr algn="l"/>
            <a:r>
              <a:rPr lang="uk-UA" sz="2800" b="1" dirty="0" smtClean="0">
                <a:effectLst/>
                <a:latin typeface="Times New Roman" pitchFamily="18" charset="0"/>
                <a:cs typeface="Times New Roman" pitchFamily="18" charset="0"/>
              </a:rPr>
              <a:t>Мета роботи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: ознайомити із масштабом Голодомору </a:t>
            </a:r>
            <a:b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1932-1933 років у Зачепилівському районі Харківської області, заходами місцевих мешканців щодо вшанування пам’яті жертв та постраждалих від Голодомору.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26" y="461704"/>
            <a:ext cx="4314825" cy="585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lyakota.ru_fakty_24-samyh-bezzhalostnyh-lidera-v-istorii-chelovechestva_18.jpeg"/>
          <p:cNvPicPr>
            <a:picLocks noChangeAspect="1"/>
          </p:cNvPicPr>
          <p:nvPr/>
        </p:nvPicPr>
        <p:blipFill>
          <a:blip r:embed="rId2"/>
          <a:srcRect l="23437" r="328"/>
          <a:stretch>
            <a:fillRect/>
          </a:stretch>
        </p:blipFill>
        <p:spPr>
          <a:xfrm>
            <a:off x="4719742" y="1330462"/>
            <a:ext cx="4192029" cy="413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5738" y="1806575"/>
            <a:ext cx="44592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 b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Більшовицька влада свідомо пішла на фізичне винищення селян - терор голодом, щоб «навчити тих, хто якщо залишиться живим “уму-розуму"» </a:t>
            </a:r>
            <a:r>
              <a:rPr lang="uk-UA" sz="20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(вислів Першого секретаря ЦК КП(б)У С.Косіора), </a:t>
            </a:r>
            <a:r>
              <a:rPr lang="uk-UA" sz="2000" b="1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  <a:cs typeface="Times New Roman" pitchFamily="18" charset="0"/>
              </a:rPr>
              <a:t>тобто безвідмовній дармовій праці на державу в колгоспі. </a:t>
            </a:r>
          </a:p>
          <a:p>
            <a:pPr eaLnBrk="0" hangingPunct="0"/>
            <a:endParaRPr lang="uk-UA" sz="2000" b="1"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 descr="196.jpg"/>
          <p:cNvPicPr>
            <a:picLocks noChangeAspect="1"/>
          </p:cNvPicPr>
          <p:nvPr/>
        </p:nvPicPr>
        <p:blipFill>
          <a:blip r:embed="rId2"/>
          <a:srcRect l="71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_vSrhUqbqcU.jpg"/>
          <p:cNvPicPr>
            <a:picLocks noChangeAspect="1"/>
          </p:cNvPicPr>
          <p:nvPr/>
        </p:nvPicPr>
        <p:blipFill>
          <a:blip r:embed="rId3"/>
          <a:srcRect b="4890"/>
          <a:stretch>
            <a:fillRect/>
          </a:stretch>
        </p:blipFill>
        <p:spPr>
          <a:xfrm>
            <a:off x="5643563" y="4071938"/>
            <a:ext cx="3267075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4320" y="4640942"/>
            <a:ext cx="4175760" cy="18055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3935" y="4754880"/>
            <a:ext cx="451601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голоду в Україні вмирало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 людей щохвилини,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 – щогодини,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майже 25 тисяч – щодня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18857" y="319315"/>
            <a:ext cx="4920343" cy="62411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05" t="11475"/>
          <a:stretch>
            <a:fillRect/>
          </a:stretch>
        </p:blipFill>
        <p:spPr bwMode="auto">
          <a:xfrm>
            <a:off x="493486" y="1580243"/>
            <a:ext cx="3120571" cy="431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68147" y="634481"/>
            <a:ext cx="455333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indent="144463" algn="just">
              <a:defRPr/>
            </a:pPr>
            <a:r>
              <a:rPr lang="uk-UA" sz="1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“У голодному 33-му році ми із старшим братом влаштувалися на роботу у Дніпропетровську. Працювали на відбудові моста через Дніпро. Брат був бетонником і одержував хліб за першим списком — ціле кіло. А я цеглу носила, мені хліб за другим списком давали: по півкіло. Ми відкладали пайки до вихідного. А самі обходилися тим, що давали у їдальні, — по 100 грамів на добу. У неділю везу хліб додому. Мама вже стоїть під вербою біля річки (якраз за городом </a:t>
            </a:r>
            <a:r>
              <a:rPr lang="uk-UA" sz="1600" b="1" dirty="0" err="1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Оріль</a:t>
            </a:r>
            <a:r>
              <a:rPr lang="uk-UA" sz="1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протікала, притока Дніпра). «Донечко, — плаче, — ти ще на тому березі стоїш, а мені вже хлібець пахне». </a:t>
            </a:r>
          </a:p>
          <a:p>
            <a:pPr indent="144463" algn="just">
              <a:defRPr/>
            </a:pPr>
            <a:r>
              <a:rPr lang="uk-UA" sz="1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вдома новина. Селом їздить бричка з лободою. Збирають мертвих і везуть на цвинтар (там вже ями накопані). Заходять в хату — там діти мертві, а їх мати опухла, ще ворушиться. Її виносять разом з дітьми — все одно помре. Візники і самі ледь на ногах стоять, іншим разом їхати вже несила. Кидають у яму і мертвих, і напівживих. Землею засипають, а вона </a:t>
            </a:r>
            <a:r>
              <a:rPr lang="uk-UA" sz="1600" b="1" dirty="0" err="1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здригається...”</a:t>
            </a:r>
            <a:r>
              <a:rPr lang="uk-UA" sz="1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3582" y="488722"/>
            <a:ext cx="3316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МОТРОНА СИЛЬВЕСТРІВНА </a:t>
            </a:r>
          </a:p>
          <a:p>
            <a:pPr algn="ctr">
              <a:defRPr/>
            </a:pPr>
            <a:r>
              <a:rPr lang="uk-UA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ЧУМАК, </a:t>
            </a:r>
          </a:p>
          <a:p>
            <a:pPr algn="ctr">
              <a:defRPr/>
            </a:pPr>
            <a:r>
              <a:rPr lang="uk-UA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Уродженка </a:t>
            </a:r>
            <a:r>
              <a:rPr lang="uk-UA" sz="1600" b="1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uk-UA" sz="1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.Семенівка</a:t>
            </a:r>
            <a:r>
              <a:rPr lang="uk-UA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250825" y="271463"/>
          <a:ext cx="8675688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550" y="179388"/>
            <a:ext cx="8724900" cy="6491287"/>
          </a:xfrm>
          <a:prstGeom prst="rect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3905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Відомості по Зачепилівському району за період з 01.08.1932-31.12.1933 рр.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uk-UA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розрізі сільських рад помісячно</a:t>
            </a:r>
            <a:endParaRPr lang="uk-UA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0999" y="1314447"/>
          <a:ext cx="8458208" cy="5135373"/>
        </p:xfrm>
        <a:graphic>
          <a:graphicData uri="http://schemas.openxmlformats.org/drawingml/2006/table">
            <a:tbl>
              <a:tblPr/>
              <a:tblGrid>
                <a:gridCol w="809626"/>
                <a:gridCol w="347142"/>
                <a:gridCol w="317891"/>
                <a:gridCol w="335551"/>
                <a:gridCol w="353212"/>
                <a:gridCol w="353212"/>
                <a:gridCol w="362042"/>
                <a:gridCol w="388533"/>
                <a:gridCol w="362042"/>
                <a:gridCol w="370872"/>
                <a:gridCol w="335551"/>
                <a:gridCol w="326721"/>
                <a:gridCol w="353212"/>
                <a:gridCol w="344382"/>
                <a:gridCol w="344382"/>
                <a:gridCol w="370872"/>
                <a:gridCol w="326721"/>
                <a:gridCol w="353212"/>
                <a:gridCol w="317891"/>
                <a:gridCol w="281897"/>
                <a:gridCol w="367748"/>
                <a:gridCol w="367748"/>
                <a:gridCol w="367748"/>
              </a:tblGrid>
              <a:tr h="284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FF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 1 серпня 1932 –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 грудня 1932 р.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 1 січня 1933 – 31 грудня 1933 р.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FF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серпень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вересень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жовтень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листопад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грудень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місяць смерті невідомий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січень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лютий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березень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квітень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червень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липень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серпень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вересень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жовтень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листопад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грудень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місяць смерті невідомий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Разом 1932-1933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Зачепилівська селищна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Бердянська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Забаринська 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Миколаївська 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Новомажарівська  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Малоорчицька  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Руновщинська  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Сомівська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Леб’язька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Чернещинська сільська рада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1060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4788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4986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8" marR="56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2093</TotalTime>
  <Words>808</Words>
  <Application>Microsoft Office PowerPoint</Application>
  <PresentationFormat>Экран (4:3)</PresentationFormat>
  <Paragraphs>357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Орбита</vt:lpstr>
      <vt:lpstr>Всеукраїнський інтерактивний конкурс  “МАН-Юніор Дослідник” Номінація: Історик-Юніор Геноцид як феномен ХХ сторіччя </vt:lpstr>
      <vt:lpstr>“ЖНИВА СКОРБОТИ”  у Зачепилівському районі  Харківської області</vt:lpstr>
      <vt:lpstr>Кужель Владислава Василівна,  вихованка гуртка «Медіа культура» Зачепилівського районного Будинку дитячої та юнацької творчості Зачепилівської районної ради Харківської області Керівник: Кужель Олена Вадимівна, керівник гуртка  «Медіа культура» Зачепилівського районного Будинку дитячої та юнацької творчості Зачепилівської районної ради Харківської області</vt:lpstr>
      <vt:lpstr>Мета роботи: ознайомити із масштабом Голодомору  1932-1933 років у Зачепилівському районі Харківської області, заходами місцевих мешканців щодо вшанування пам’яті жертв та постраждалих від Голодомору.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1932-1933 років –  погляд сучасників</dc:title>
  <dc:creator>Admin</dc:creator>
  <cp:lastModifiedBy>Admin</cp:lastModifiedBy>
  <cp:revision>216</cp:revision>
  <dcterms:created xsi:type="dcterms:W3CDTF">2016-01-31T07:50:56Z</dcterms:created>
  <dcterms:modified xsi:type="dcterms:W3CDTF">2016-04-06T12:00:23Z</dcterms:modified>
</cp:coreProperties>
</file>