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7"/>
  </p:notesMasterIdLst>
  <p:sldIdLst>
    <p:sldId id="274" r:id="rId2"/>
    <p:sldId id="288" r:id="rId3"/>
    <p:sldId id="289" r:id="rId4"/>
    <p:sldId id="279" r:id="rId5"/>
    <p:sldId id="277" r:id="rId6"/>
    <p:sldId id="264" r:id="rId7"/>
    <p:sldId id="262" r:id="rId8"/>
    <p:sldId id="285" r:id="rId9"/>
    <p:sldId id="283" r:id="rId10"/>
    <p:sldId id="258" r:id="rId11"/>
    <p:sldId id="266" r:id="rId12"/>
    <p:sldId id="267" r:id="rId13"/>
    <p:sldId id="272" r:id="rId14"/>
    <p:sldId id="282" r:id="rId15"/>
    <p:sldId id="25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6810F0-8089-48D4-9AF8-F45FC96477E7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A94D377-7E8C-45C1-8E1C-C3D85630AD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307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A25DBF9-E22F-420A-9C57-CD2847245C43}" type="slidenum">
              <a:rPr lang="ru-RU" smtClean="0"/>
              <a:pPr eaLnBrk="1" hangingPunct="1"/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B624E7-65BA-49D6-9FBF-7D63E22EE182}" type="slidenum">
              <a:rPr lang="ru-RU" smtClean="0"/>
              <a:pPr eaLnBrk="1" hangingPunct="1"/>
              <a:t>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3420F3-7D03-44D2-8531-EA6F6C9DDDBA}" type="slidenum">
              <a:rPr lang="ru-RU" smtClean="0"/>
              <a:pPr eaLnBrk="1" hangingPunct="1"/>
              <a:t>8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D3EB8B-BC4C-46BF-8AA5-DB6ACC793F0B}" type="slidenum">
              <a:rPr lang="ru-RU" smtClean="0"/>
              <a:pPr eaLnBrk="1" hangingPunct="1"/>
              <a:t>14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27F9B-2AD4-4E2A-AF5C-06B98A69B54A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6E862-475D-4478-A061-713CC78992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06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F0CB6-0CFB-4F86-AEE7-D7315E8C631C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E253-2431-40DD-9898-40B90319F8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292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B1FC7-D6FC-457D-8082-E0C5F3E07650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E6BD-6DBE-406C-9E33-163C238E8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01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5F5B6-E48E-4920-AA78-5156A4C7A183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D0209-8F8C-4374-A763-D388C468B4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73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7EF35-B1C9-4B6D-B38D-AFF4D788AB0D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1D04-3C12-4307-B778-E877775FAC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406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61D6E-922A-4F50-8B72-1C26DCF00833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CAF15-4E22-4CFD-B767-0505107405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698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CC341-9DCC-4F22-AB65-243CC76283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9815C-0480-401E-A90F-22D804FDF919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035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9D38C-3551-4E1A-AB94-3819895DE6E1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B633-5934-4C70-9747-36DFBB3E57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307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274EB-619B-457E-A643-2E348E5CD14B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F077D-C612-4CB7-A8E2-56B6465E45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36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19C1B-153B-4E13-B031-19699E7D17DE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16FF-80A1-480C-85D5-F91C237711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55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29E68-3F7D-4938-A824-91897B3344B0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72E5-9CC3-40E7-94DF-5CACCFE47F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610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DA53E47-AE82-45C3-AB01-5CC69E487C7E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E713E61-F7D2-4C9E-81A5-AF0C271E80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39" r:id="rId2"/>
    <p:sldLayoutId id="2147483846" r:id="rId3"/>
    <p:sldLayoutId id="2147483840" r:id="rId4"/>
    <p:sldLayoutId id="2147483847" r:id="rId5"/>
    <p:sldLayoutId id="2147483841" r:id="rId6"/>
    <p:sldLayoutId id="2147483842" r:id="rId7"/>
    <p:sldLayoutId id="2147483848" r:id="rId8"/>
    <p:sldLayoutId id="2147483849" r:id="rId9"/>
    <p:sldLayoutId id="2147483843" r:id="rId10"/>
    <p:sldLayoutId id="214748384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300"/>
        </a:spcBef>
        <a:spcAft>
          <a:spcPct val="0"/>
        </a:spcAft>
        <a:buClr>
          <a:srgbClr val="899B74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1" fontAlgn="base" hangingPunct="1">
        <a:spcBef>
          <a:spcPts val="300"/>
        </a:spcBef>
        <a:spcAft>
          <a:spcPct val="0"/>
        </a:spcAft>
        <a:buClr>
          <a:srgbClr val="71805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ts val="300"/>
        </a:spcBef>
        <a:spcAft>
          <a:spcPct val="0"/>
        </a:spcAft>
        <a:buClr>
          <a:srgbClr val="899B74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ts val="338"/>
        </a:spcBef>
        <a:spcAft>
          <a:spcPct val="0"/>
        </a:spcAft>
        <a:buClr>
          <a:srgbClr val="899B74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1600" y="2024856"/>
            <a:ext cx="6392862" cy="9350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Геноцид  як </a:t>
            </a:r>
            <a:r>
              <a:rPr lang="ru-RU" sz="2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феномен ХХ </a:t>
            </a:r>
            <a:r>
              <a:rPr lang="ru-RU" sz="2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століття</a:t>
            </a:r>
            <a:r>
              <a:rPr lang="uk-U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ru-RU" sz="4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Трагедія ромів в роки 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Другої світової  війни</a:t>
            </a:r>
            <a:r>
              <a:rPr lang="ru-RU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260350"/>
            <a:ext cx="87137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>
                <a:latin typeface="+mn-lt"/>
              </a:rPr>
              <a:t>Всеукраїнський</a:t>
            </a:r>
            <a:r>
              <a:rPr lang="uk-UA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uk-UA" sz="2000" b="1" dirty="0">
                <a:latin typeface="+mn-lt"/>
              </a:rPr>
              <a:t>інтерактивний конкурс «МАН-Юніор дослідник»</a:t>
            </a:r>
            <a:endParaRPr lang="ru-RU" sz="2000" b="1" dirty="0">
              <a:latin typeface="+mn-lt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4904"/>
            <a:ext cx="20177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8537" y="2574583"/>
            <a:ext cx="611981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latin typeface="+mn-lt"/>
              </a:rPr>
              <a:t>Робота учениці 10-А класу</a:t>
            </a:r>
          </a:p>
          <a:p>
            <a:pPr>
              <a:defRPr/>
            </a:pPr>
            <a:r>
              <a:rPr lang="ru-RU" i="1" dirty="0">
                <a:latin typeface="+mn-lt"/>
              </a:rPr>
              <a:t> Мереф′янської загальноосвітньої</a:t>
            </a:r>
          </a:p>
          <a:p>
            <a:pPr>
              <a:defRPr/>
            </a:pPr>
            <a:r>
              <a:rPr lang="ru-RU" i="1" dirty="0">
                <a:latin typeface="+mn-lt"/>
              </a:rPr>
              <a:t> школи І-ІІІ ст. №6 </a:t>
            </a:r>
          </a:p>
          <a:p>
            <a:pPr>
              <a:defRPr/>
            </a:pPr>
            <a:r>
              <a:rPr lang="ru-RU" i="1" dirty="0">
                <a:latin typeface="+mn-lt"/>
              </a:rPr>
              <a:t>Харківської районної ради</a:t>
            </a:r>
          </a:p>
          <a:p>
            <a:pPr>
              <a:defRPr/>
            </a:pPr>
            <a:r>
              <a:rPr lang="ru-RU" i="1" dirty="0">
                <a:latin typeface="+mn-lt"/>
              </a:rPr>
              <a:t> Харківської області</a:t>
            </a:r>
          </a:p>
          <a:p>
            <a:pPr>
              <a:defRPr/>
            </a:pPr>
            <a:r>
              <a:rPr lang="ru-RU" b="1" i="1" dirty="0">
                <a:latin typeface="+mn-lt"/>
              </a:rPr>
              <a:t>Кравченко  Олександри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3131840" y="4293096"/>
            <a:ext cx="568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uk-UA" dirty="0">
                <a:latin typeface="Times New Roman" pitchFamily="18" charset="0"/>
                <a:cs typeface="Times New Roman" pitchFamily="18" charset="0"/>
              </a:rPr>
              <a:t>Вчитель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історїї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uk-UA" dirty="0">
                <a:latin typeface="Times New Roman" pitchFamily="18" charset="0"/>
                <a:cs typeface="Times New Roman" pitchFamily="18" charset="0"/>
              </a:rPr>
              <a:t>Мереф′янської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загальноосвітньої </a:t>
            </a:r>
          </a:p>
          <a:p>
            <a:pPr algn="r" eaLnBrk="1" hangingPunct="1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школи  І-ІІІст. №6</a:t>
            </a:r>
          </a:p>
          <a:p>
            <a:pPr algn="r" eaLnBrk="1" hangingPunct="1"/>
            <a:r>
              <a:rPr lang="uk-UA" dirty="0">
                <a:latin typeface="Times New Roman" pitchFamily="18" charset="0"/>
                <a:cs typeface="Times New Roman" pitchFamily="18" charset="0"/>
              </a:rPr>
              <a:t>Харківської районної ради </a:t>
            </a:r>
          </a:p>
          <a:p>
            <a:pPr algn="r" eaLnBrk="1" hangingPunct="1"/>
            <a:r>
              <a:rPr lang="uk-UA" dirty="0">
                <a:latin typeface="Times New Roman" pitchFamily="18" charset="0"/>
                <a:cs typeface="Times New Roman" pitchFamily="18" charset="0"/>
              </a:rPr>
              <a:t>Харківської області</a:t>
            </a:r>
          </a:p>
          <a:p>
            <a:pPr algn="r" eaLnBrk="1" hangingPunct="1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Безноско Олена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Валеріївна </a:t>
            </a:r>
          </a:p>
          <a:p>
            <a:pPr algn="r" eaLnBrk="1" hangingPunct="1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вищої кваліфікаційної категорії,</a:t>
            </a:r>
          </a:p>
          <a:p>
            <a:pPr algn="r" eaLnBrk="1" hangingPunct="1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методист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15616" y="1772816"/>
            <a:ext cx="6668368" cy="4572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08912" cy="115212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масового вбивства ромів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 теренах України за часів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нацистської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окупації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b="1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  роки  </a:t>
            </a:r>
            <a:r>
              <a:rPr sz="2000" b="1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uk-UA" sz="2000" b="1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Світової  війни було знищено понад 10 </a:t>
            </a:r>
            <a:r>
              <a:rPr lang="uk-UA" sz="2000" b="1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тисяч українських циган.</a:t>
            </a:r>
            <a:endParaRPr lang="ru-RU" sz="2000" b="1" i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95383535"/>
              </p:ext>
            </p:extLst>
          </p:nvPr>
        </p:nvGraphicFramePr>
        <p:xfrm>
          <a:off x="467544" y="1628800"/>
          <a:ext cx="8229599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936104"/>
                <a:gridCol w="792088"/>
                <a:gridCol w="1368152"/>
                <a:gridCol w="1440160"/>
                <a:gridCol w="1296144"/>
                <a:gridCol w="2036911"/>
              </a:tblGrid>
              <a:tr h="432048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Кількість жертв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Осілі або кочові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Виконавці акції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Джерело</a:t>
                      </a:r>
                      <a:endParaRPr lang="ru-RU" dirty="0"/>
                    </a:p>
                  </a:txBody>
                  <a:tcPr/>
                </a:tc>
              </a:tr>
              <a:tr h="1377685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1.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с. Балаклія.</a:t>
                      </a:r>
                    </a:p>
                    <a:p>
                      <a:r>
                        <a:rPr lang="ru-RU" sz="1400" dirty="0" smtClean="0"/>
                        <a:t>(Балаклійського району)</a:t>
                      </a:r>
                    </a:p>
                    <a:p>
                      <a:r>
                        <a:rPr lang="ru-RU" sz="1400" dirty="0" smtClean="0"/>
                        <a:t>	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Невідомо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Близько 50 осіб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Невідомо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Невідомо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1400" dirty="0" smtClean="0"/>
                        <a:t>ДАХО, ф. Р-3746, оп. 1, спр. 3, арк. 2</a:t>
                      </a:r>
                      <a:endParaRPr lang="ru-RU" sz="1400" dirty="0"/>
                    </a:p>
                  </a:txBody>
                  <a:tcPr/>
                </a:tc>
              </a:tr>
              <a:tr h="1377685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2.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Харків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1400" dirty="0" smtClean="0"/>
                        <a:t>Невідомо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Кілька сімей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Невідомо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Невідомо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Дробицкий Яр... Очерки. Воспоминания, Стихи. - Харьков, 1991. - C. 12.</a:t>
                      </a:r>
                    </a:p>
                    <a:p>
                      <a:r>
                        <a:rPr lang="ru-RU" sz="1400" dirty="0" smtClean="0"/>
                        <a:t>АУСБУЗО, ф. 5, спр. 20368 в 42 т. - Т. 7, с. 233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509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Данні про знищення ромів по Харківській області.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8" y="1052513"/>
            <a:ext cx="3168650" cy="46799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29614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 по дослідженню  геноциду ромів в роки  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Другої Світової війни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28775"/>
            <a:ext cx="271303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25538"/>
            <a:ext cx="32400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 rot="10800000" flipV="1">
            <a:off x="5508625" y="5492750"/>
            <a:ext cx="3095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 dirty="0">
                <a:latin typeface="Book Antiqua" pitchFamily="18" charset="0"/>
              </a:rPr>
              <a:t>(http://www.holocaust.kiev.ua)</a:t>
            </a:r>
            <a:endParaRPr lang="uk-UA" sz="1200" dirty="0">
              <a:latin typeface="Times New Roman" pitchFamily="18" charset="0"/>
            </a:endParaRP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187325" y="5949950"/>
            <a:ext cx="258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 dirty="0">
                <a:latin typeface="Book Antiqua" pitchFamily="18" charset="0"/>
              </a:rPr>
              <a:t>(http://gypsy-life.net/history-main4.htm)</a:t>
            </a:r>
          </a:p>
          <a:p>
            <a:pPr algn="just" eaLnBrk="1" hangingPunct="1"/>
            <a:endParaRPr lang="ru-RU" sz="1200" dirty="0">
              <a:latin typeface="Times New Roman" pitchFamily="18" charset="0"/>
            </a:endParaRP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3348038" y="5446713"/>
            <a:ext cx="244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 dirty="0">
                <a:latin typeface="Book Antiqua" pitchFamily="18" charset="0"/>
              </a:rPr>
              <a:t>(http://bukvoid.com/ua)</a:t>
            </a:r>
            <a:endParaRPr lang="ru-RU" sz="1200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548680"/>
            <a:ext cx="8137525" cy="15843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серпня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Днем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пам’яті геноциду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ромів.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2004 р.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Україна долучила цей день до державного переліку пам’ятних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33688"/>
            <a:ext cx="69850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539750" y="5734050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dirty="0"/>
              <a:t>«В пам’ять про ромів розстріляних у Бабиному Яру».(</a:t>
            </a:r>
            <a:r>
              <a:rPr lang="ru-RU" sz="1200" dirty="0"/>
              <a:t>http://www.kby.kiev.ua).</a:t>
            </a: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5476875" y="5445125"/>
            <a:ext cx="39957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dirty="0"/>
              <a:t>Дробицький Яр у </a:t>
            </a:r>
            <a:r>
              <a:rPr lang="ru-RU" sz="1600" dirty="0" err="1" smtClean="0"/>
              <a:t>Харкові</a:t>
            </a:r>
            <a:endParaRPr lang="ru-RU" sz="1600" dirty="0"/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92375"/>
            <a:ext cx="332263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34925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33825"/>
            <a:ext cx="41036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08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 err="1" smtClean="0"/>
              <a:t>Роми-це</a:t>
            </a:r>
            <a:r>
              <a:rPr lang="ru-RU" sz="2000" dirty="0" smtClean="0"/>
              <a:t> єдиний </a:t>
            </a:r>
            <a:r>
              <a:rPr lang="ru-RU" sz="2000" dirty="0" err="1" smtClean="0"/>
              <a:t>сучасний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народ,що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зазнав</a:t>
            </a:r>
            <a:r>
              <a:rPr lang="ru-RU" sz="2000" dirty="0" smtClean="0"/>
              <a:t> геноциду </a:t>
            </a:r>
            <a:r>
              <a:rPr lang="ru-RU" sz="2000" dirty="0" err="1" smtClean="0"/>
              <a:t>нацистів</a:t>
            </a:r>
            <a:r>
              <a:rPr lang="ru-RU" sz="2000" dirty="0" smtClean="0"/>
              <a:t> в роки Другоії </a:t>
            </a:r>
            <a:r>
              <a:rPr lang="ru-RU" sz="2000" dirty="0" err="1" smtClean="0"/>
              <a:t>Світової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доля 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мало </a:t>
            </a:r>
            <a:r>
              <a:rPr lang="ru-RU" sz="2000" dirty="0" err="1" smtClean="0"/>
              <a:t>досліджена</a:t>
            </a:r>
            <a:r>
              <a:rPr lang="ru-RU" sz="2000" dirty="0" smtClean="0"/>
              <a:t> в </a:t>
            </a:r>
            <a:r>
              <a:rPr lang="ru-RU" sz="2000" dirty="0" err="1" smtClean="0"/>
              <a:t>сучасній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історіографії</a:t>
            </a:r>
            <a:r>
              <a:rPr lang="ru-RU" sz="20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Протягом історії і до тепер  щодо </a:t>
            </a:r>
            <a:r>
              <a:rPr lang="uk-UA" sz="2000" dirty="0" err="1" smtClean="0"/>
              <a:t>ромів</a:t>
            </a:r>
            <a:r>
              <a:rPr lang="uk-UA" sz="2000" dirty="0" smtClean="0"/>
              <a:t>  існує стереотип : «асоціальний елемент», адже ці люди свідомо відмовились від європейських цінностей. Тож загроза дискримінації цього народу  залишається.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/>
              <a:t>Цигани</a:t>
            </a:r>
            <a:r>
              <a:rPr lang="ru-RU" sz="2000" dirty="0" smtClean="0"/>
              <a:t> - це народ, який вбивали двічі протягом одного століття. Спочатку в нацистських концтаборах і гетто іх розстрілювали разом з євреями і радянськими військовополоненими, а другий раз - після війни, коли замовчувалася правда і знищувалася сама пам'ять про трагічну історію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народу.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/>
              <a:t>Історія</a:t>
            </a:r>
            <a:r>
              <a:rPr lang="ru-RU" sz="2000" dirty="0" smtClean="0"/>
              <a:t> </a:t>
            </a:r>
            <a:r>
              <a:rPr lang="ru-RU" sz="2000" dirty="0" smtClean="0"/>
              <a:t>ромів потребує ретельного дослідження та </a:t>
            </a:r>
            <a:r>
              <a:rPr lang="uk-UA" sz="2000" dirty="0"/>
              <a:t>і</a:t>
            </a:r>
            <a:r>
              <a:rPr lang="ru-RU" sz="2000" dirty="0" err="1" smtClean="0"/>
              <a:t>нтеграції</a:t>
            </a:r>
            <a:r>
              <a:rPr lang="ru-RU" sz="2000" dirty="0" smtClean="0"/>
              <a:t> в сучаснє цивілізаційне життя.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823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5225" cy="5876925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ru.wikipedia.org/wiki/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Геноцид_цыган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vk.com/wall-27520742_472854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ru.exrus.eu/Genotsid-tsygan-vo-vremya-Vtoroy-Mirovoy-voyny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Академічний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тлумачний словник (1970—1980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ДАХО, ф. Р-3746, оп. 1, спр. 3, арк.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Дробицкий Яр... Очерки. Воспоминания, Стихи. - Харьков, 1991. - C. 12.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АУСБУЗО, ф. 5, спр. 20368 в 42 т. - Т. 7, с.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233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romagenocide.com.ua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gypsy-life.net/history-main4.htm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bukvoid.com/ua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www.holocaust.kiev.ua</a:t>
            </a:r>
            <a:endParaRPr lang="uk-UA" sz="1600" dirty="0">
              <a:solidFill>
                <a:schemeClr val="bg1"/>
              </a:solidFill>
              <a:cs typeface="Times New Roman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zaholovok.com.ua/ukrajinu-v-ato-zakhishchayut-i-romi-zakarpattya</a:t>
            </a:r>
            <a:endParaRPr lang="uk-UA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://www.istpravda.com.ua/articles/2015/10/15/148576/view_print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uk-UA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http://www.lawmix.ru/comm/12066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://ua-referat.com/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Кримінальна_відповідальність_за_геноцид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uk-UA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ru-RU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1400" dirty="0">
              <a:solidFill>
                <a:schemeClr val="tx1">
                  <a:lumMod val="9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1400" dirty="0">
              <a:solidFill>
                <a:schemeClr val="tx1">
                  <a:lumMod val="9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uk-UA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uk-UA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uk-UA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uk-UA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6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6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6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8103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ДЖЕРЕЛА: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980728"/>
            <a:ext cx="8063359" cy="5328592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endParaRPr lang="uk-UA" dirty="0" smtClean="0">
              <a:solidFill>
                <a:srgbClr val="FFC000"/>
              </a:solidFill>
            </a:endParaRPr>
          </a:p>
          <a:p>
            <a:pPr algn="just"/>
            <a:r>
              <a:rPr lang="uk-UA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Об’єктом  дослідження </a:t>
            </a:r>
            <a:r>
              <a:rPr lang="uk-UA" sz="9600" b="1" dirty="0" smtClean="0">
                <a:latin typeface="Times New Roman" pitchFamily="18" charset="0"/>
                <a:cs typeface="Times New Roman" pitchFamily="18" charset="0"/>
              </a:rPr>
              <a:t>даного проекту 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є діяльність нацистів стосовно </a:t>
            </a:r>
            <a:r>
              <a:rPr lang="uk-UA" sz="9600" dirty="0" err="1" smtClean="0">
                <a:latin typeface="Times New Roman" pitchFamily="18" charset="0"/>
                <a:cs typeface="Times New Roman" pitchFamily="18" charset="0"/>
              </a:rPr>
              <a:t>ромів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в період з 1939-1945 роки .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 дослідження </a:t>
            </a:r>
            <a:r>
              <a:rPr lang="uk-UA" sz="9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uk-UA" sz="9600" dirty="0" err="1" smtClean="0">
                <a:latin typeface="Times New Roman" pitchFamily="18" charset="0"/>
                <a:cs typeface="Times New Roman" pitchFamily="18" charset="0"/>
              </a:rPr>
              <a:t>Трагедія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600" dirty="0" err="1" smtClean="0">
                <a:latin typeface="Times New Roman" pitchFamily="18" charset="0"/>
                <a:cs typeface="Times New Roman" pitchFamily="18" charset="0"/>
              </a:rPr>
              <a:t>ромів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в роки  Другої світової  війни.                  </a:t>
            </a:r>
            <a:endParaRPr lang="uk-UA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 дослідження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: вивчити і науково </a:t>
            </a:r>
            <a:r>
              <a:rPr lang="uk-UA" sz="9600" dirty="0" err="1" smtClean="0">
                <a:latin typeface="Times New Roman" pitchFamily="18" charset="0"/>
                <a:cs typeface="Times New Roman" pitchFamily="18" charset="0"/>
              </a:rPr>
              <a:t>обгрунтувати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, що політика  переслідувань </a:t>
            </a:r>
            <a:r>
              <a:rPr lang="uk-UA" sz="9600" dirty="0" err="1" smtClean="0">
                <a:latin typeface="Times New Roman" pitchFamily="18" charset="0"/>
                <a:cs typeface="Times New Roman" pitchFamily="18" charset="0"/>
              </a:rPr>
              <a:t>ромів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  в роки Другої світової війни на Харківщині була складовою загальної політики націонал-соціалістів зі знищення євреїв, гомосексуалістів, невиліковно хворих, наркоманів, психічно хворих і політичних опонентів. на теренах Німеччини, країн-союзників Третього Рейху й окупованих країн.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даного проекту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1) Охарактеризувати особливості геноциду нацистського режиму в Україні та на Харківщині;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2) визначити наслідки нацистської політики </a:t>
            </a:r>
            <a:r>
              <a:rPr lang="uk-UA" sz="9600" dirty="0" err="1" smtClean="0">
                <a:latin typeface="Times New Roman" pitchFamily="18" charset="0"/>
                <a:cs typeface="Times New Roman" pitchFamily="18" charset="0"/>
              </a:rPr>
              <a:t>параймос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щодо </a:t>
            </a:r>
            <a:r>
              <a:rPr lang="uk-UA" sz="9600" dirty="0" err="1" smtClean="0">
                <a:latin typeface="Times New Roman" pitchFamily="18" charset="0"/>
                <a:cs typeface="Times New Roman" pitchFamily="18" charset="0"/>
              </a:rPr>
              <a:t>ромів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611560" y="3140968"/>
            <a:ext cx="8208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3573463"/>
            <a:ext cx="83534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Прямоугольник 6"/>
          <p:cNvSpPr>
            <a:spLocks noChangeArrowheads="1"/>
          </p:cNvSpPr>
          <p:nvPr/>
        </p:nvSpPr>
        <p:spPr bwMode="auto">
          <a:xfrm>
            <a:off x="684213" y="4652963"/>
            <a:ext cx="7920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933057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0256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24479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153988" y="4292600"/>
            <a:ext cx="830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міській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бібліотеці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Аналіз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ресурсів.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Екскурсія до Дробицького Яру.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Бесіда з представниками ромського етносу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74015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32226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2941638" y="188640"/>
            <a:ext cx="6202362" cy="64807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 ЧАС РОБОТИ НАД ПРОЕКТОМ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37112"/>
            <a:ext cx="3240087" cy="17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6372225" y="5953125"/>
            <a:ext cx="23764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1400" dirty="0"/>
              <a:t>(Геноцид евреїв.</a:t>
            </a:r>
            <a:r>
              <a:rPr lang="en-US" sz="1400" dirty="0"/>
              <a:t>https://www.google.com.ua/search</a:t>
            </a:r>
            <a:r>
              <a:rPr lang="uk-UA" sz="1400" dirty="0"/>
              <a:t>.)</a:t>
            </a:r>
            <a:endParaRPr lang="ru-RU" sz="1400" dirty="0"/>
          </a:p>
        </p:txBody>
      </p:sp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539749" y="332656"/>
            <a:ext cx="7993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0648"/>
            <a:ext cx="864096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Геноцид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це цілеспрямовані дії з метою знищення повністю або частково окремих груп населення чи  цілих народів за національними, етнічними, расовими або релігійними мотивами.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До таких дій, згідно до Конвенції ООН, належать: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а) вбивство членів цієї групи;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b) нанесення тяжких тілесних або психічних ушкоджень членам такої групи;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c) навмисне створення членам групи життєвих умов, які розраховані на повне або часткове знищення групи;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d) дії, розраховані на унеможливлення народження дітей в середовищі групи;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е) насильницька передача дітей цієї групи іншій групі.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549275"/>
            <a:ext cx="3941763" cy="5472113"/>
          </a:xfrm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250825" y="6027738"/>
            <a:ext cx="3960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dirty="0">
                <a:latin typeface="Times New Roman" pitchFamily="18" charset="0"/>
              </a:rPr>
              <a:t>Рафаель Лемкін.</a:t>
            </a:r>
          </a:p>
          <a:p>
            <a:pPr eaLnBrk="1" hangingPunct="1"/>
            <a:r>
              <a:rPr lang="ru-RU" dirty="0">
                <a:latin typeface="Times New Roman" pitchFamily="18" charset="0"/>
              </a:rPr>
              <a:t>(</a:t>
            </a:r>
            <a:r>
              <a:rPr lang="en-US" sz="1200" dirty="0">
                <a:latin typeface="Times New Roman" pitchFamily="18" charset="0"/>
              </a:rPr>
              <a:t>http://www.istpravda.com.ua/articles/2015/10/15/148576/view_print</a:t>
            </a:r>
            <a:r>
              <a:rPr lang="uk-UA" sz="1200" dirty="0">
                <a:latin typeface="Times New Roman" pitchFamily="18" charset="0"/>
              </a:rPr>
              <a:t>)</a:t>
            </a:r>
            <a:endParaRPr lang="ru-RU" sz="1200" dirty="0">
              <a:latin typeface="Times New Roman" pitchFamily="18" charset="0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4500563" y="620713"/>
            <a:ext cx="4392612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Р. Лемкін був ініціатором  визначення поняття «геноцид» як злочин,  що порушує норми міжднародного права</a:t>
            </a:r>
          </a:p>
          <a:p>
            <a:pPr eaLnBrk="1" hangingPunct="1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1945 р. Цей термін було  вперше вжито в юридичній практиці – на Нюрнбергському процесі</a:t>
            </a:r>
          </a:p>
          <a:p>
            <a:pPr eaLnBrk="1" hangingPunct="1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Конвенцію про запобігання злочину геноциду та покарання за нього  ухвалили в грудні 1948 року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Конвенція про геноцид майже не мала серйозного резонансу в міжнародних відносинах аж до 1990-х років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341438"/>
            <a:ext cx="7993063" cy="5040312"/>
          </a:xfrm>
        </p:spPr>
        <p:txBody>
          <a:bodyPr>
            <a:normAutofit/>
          </a:bodyPr>
          <a:lstStyle/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Геноцид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вірмен.( 1915-1923рр.)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еноцид євреїв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1933—195рр.)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Голодомор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Україні.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1932—1933рр.)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Геноцид сербів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1941—1945рр.)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Геноцид африканского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населення  у Дарфур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(2003 р. )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Геноцид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Руанді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.(1994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р.)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Геноцид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ромів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.(1935–1945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рр.)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ru-RU" sz="2400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dirty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ru-RU" sz="2400" dirty="0" smtClean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129614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uk-UA" sz="2400" dirty="0" smtClean="0">
                <a:solidFill>
                  <a:schemeClr val="bg1"/>
                </a:solidFill>
                <a:latin typeface="+mn-lt"/>
              </a:rPr>
            </a:br>
            <a:r>
              <a:rPr lang="uk-UA" sz="2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uk-UA" sz="2400" dirty="0" smtClean="0">
                <a:solidFill>
                  <a:schemeClr val="bg1"/>
                </a:solidFill>
                <a:latin typeface="+mn-lt"/>
              </a:rPr>
            </a:b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Історія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ХХ ст.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зафіксувала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чимало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прикладів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застосування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політики геноциду в світі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12875"/>
            <a:ext cx="26638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393382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6300788" y="5002213"/>
            <a:ext cx="2735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Геноцид вірмен.( 1915-1923рр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http://www.k-istine.ru</a:t>
            </a:r>
            <a:r>
              <a:rPr lang="uk-UA" sz="1400" dirty="0">
                <a:latin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750888" y="6021388"/>
            <a:ext cx="389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1400" dirty="0">
                <a:latin typeface="Times New Roman" pitchFamily="18" charset="0"/>
              </a:rPr>
              <a:t>(Наслідки геноциду в Руанді</a:t>
            </a:r>
            <a:r>
              <a:rPr lang="en-US" sz="1400" dirty="0">
                <a:latin typeface="Times New Roman" pitchFamily="18" charset="0"/>
              </a:rPr>
              <a:t>. https://www.google.com.ua/search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8136904" cy="165618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 означає "Параи́мос"? А "Самударипен"? А про "Калі Траш хто-небудь чув?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Найменше дослідженно  геноцид ромів.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575"/>
            <a:ext cx="36385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5292725" y="6356350"/>
            <a:ext cx="3382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1400" dirty="0"/>
              <a:t>(</a:t>
            </a:r>
            <a:r>
              <a:rPr lang="en-US" sz="1400" dirty="0"/>
              <a:t>http://pro-vincia.com.ua</a:t>
            </a:r>
            <a:r>
              <a:rPr lang="uk-UA" sz="1400" dirty="0"/>
              <a:t>)</a:t>
            </a:r>
            <a:endParaRPr lang="ru-RU" sz="1400" dirty="0"/>
          </a:p>
        </p:txBody>
      </p:sp>
      <p:pic>
        <p:nvPicPr>
          <p:cNvPr id="13317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40671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468313" y="6340475"/>
            <a:ext cx="3024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1400" dirty="0"/>
              <a:t>(</a:t>
            </a:r>
            <a:r>
              <a:rPr lang="en-US" sz="1400" dirty="0"/>
              <a:t>https://www.google.com.ua</a:t>
            </a:r>
            <a:r>
              <a:rPr lang="uk-UA" sz="1400" dirty="0"/>
              <a:t>)</a:t>
            </a:r>
            <a:endParaRPr lang="ru-RU" sz="1400" dirty="0"/>
          </a:p>
        </p:txBody>
      </p:sp>
      <p:pic>
        <p:nvPicPr>
          <p:cNvPr id="13319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92600"/>
            <a:ext cx="38163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149725"/>
            <a:ext cx="3929063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52562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260648"/>
            <a:ext cx="7704856" cy="136815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Цигани-ідеальний об</a:t>
            </a:r>
            <a:r>
              <a:rPr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єкт для нацистських </a:t>
            </a: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медичних дослідів в таборах смерті Треблинка, Собибор, Аушвиц, Бухенвальд,Дахау та ін</a:t>
            </a:r>
            <a:endParaRPr lang="ru-RU" sz="28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76475"/>
            <a:ext cx="3040063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05263"/>
            <a:ext cx="312737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4763" y="6472238"/>
            <a:ext cx="287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http://persha.kr.ua</a:t>
            </a:r>
            <a:endParaRPr lang="ru-RU" sz="1200" dirty="0"/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3419475" y="5300663"/>
            <a:ext cx="19081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http://www.obletim.ru</a:t>
            </a:r>
            <a:endParaRPr lang="ru-RU" sz="1200" dirty="0"/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6875463" y="6396038"/>
            <a:ext cx="2038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https://www.google.com.ua/search</a:t>
            </a:r>
            <a:endParaRPr lang="ru-RU" sz="1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6113" y="333375"/>
            <a:ext cx="8497887" cy="7096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данними останніх досліджень, кількість жертв геноциду ромів складає 200000 — 1 500 000 чоловік. Кількість пострадавших — ще більше.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4294967295"/>
          </p:nvPr>
        </p:nvSpPr>
        <p:spPr>
          <a:xfrm>
            <a:off x="395288" y="1196975"/>
            <a:ext cx="7921625" cy="194468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800" dirty="0" smtClean="0"/>
              <a:t>В Естонії було знищено близько 97% циган.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800" dirty="0" smtClean="0"/>
              <a:t>У Латвії </a:t>
            </a:r>
            <a:r>
              <a:rPr lang="ru-RU" sz="1800" dirty="0" smtClean="0">
                <a:sym typeface="Symbol"/>
              </a:rPr>
              <a:t></a:t>
            </a:r>
            <a:r>
              <a:rPr lang="ru-RU" sz="1800" dirty="0" smtClean="0"/>
              <a:t> близько 50% циган.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800" dirty="0" smtClean="0"/>
              <a:t>В Хорватії </a:t>
            </a:r>
            <a:r>
              <a:rPr lang="ru-RU" sz="1800" dirty="0" smtClean="0">
                <a:sym typeface="Symbol"/>
              </a:rPr>
              <a:t></a:t>
            </a:r>
            <a:r>
              <a:rPr lang="ru-RU" sz="1800" dirty="0" smtClean="0"/>
              <a:t> близько 90% циган.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800" dirty="0" smtClean="0"/>
              <a:t>У Польщі </a:t>
            </a:r>
            <a:r>
              <a:rPr lang="ru-RU" sz="1800" dirty="0" smtClean="0">
                <a:sym typeface="Symbol"/>
              </a:rPr>
              <a:t></a:t>
            </a:r>
            <a:r>
              <a:rPr lang="ru-RU" sz="1800" dirty="0" smtClean="0"/>
              <a:t>близько 70% циган (по Кенрика і Паксон).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800" dirty="0" smtClean="0"/>
              <a:t>В СРСР, на окупованих територіях, було знищено до 50% циган (по Безсонову).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913" y="2852738"/>
            <a:ext cx="6119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Відомі роми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жертви політики геноциду.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15113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644900"/>
            <a:ext cx="237648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500438"/>
            <a:ext cx="1368425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Прямоугольник 4"/>
          <p:cNvSpPr>
            <a:spLocks noChangeArrowheads="1"/>
          </p:cNvSpPr>
          <p:nvPr/>
        </p:nvSpPr>
        <p:spPr bwMode="auto">
          <a:xfrm>
            <a:off x="179388" y="5732463"/>
            <a:ext cx="316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оганн Тролльманн</a:t>
            </a:r>
          </a:p>
        </p:txBody>
      </p:sp>
      <p:sp>
        <p:nvSpPr>
          <p:cNvPr id="15369" name="Прямоугольник 5"/>
          <p:cNvSpPr>
            <a:spLocks noChangeArrowheads="1"/>
          </p:cNvSpPr>
          <p:nvPr/>
        </p:nvSpPr>
        <p:spPr bwMode="auto">
          <a:xfrm>
            <a:off x="3144838" y="5597525"/>
            <a:ext cx="332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Джанго Рейнхардт</a:t>
            </a:r>
          </a:p>
        </p:txBody>
      </p:sp>
      <p:sp>
        <p:nvSpPr>
          <p:cNvPr id="15370" name="Прямоугольник 6"/>
          <p:cNvSpPr>
            <a:spLocks noChangeArrowheads="1"/>
          </p:cNvSpPr>
          <p:nvPr/>
        </p:nvSpPr>
        <p:spPr bwMode="auto">
          <a:xfrm>
            <a:off x="6443663" y="5661025"/>
            <a:ext cx="2305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Матео Максимов</a:t>
            </a:r>
          </a:p>
          <a:p>
            <a:endParaRPr lang="ru-RU" sz="1400" dirty="0"/>
          </a:p>
        </p:txBody>
      </p:sp>
      <p:sp>
        <p:nvSpPr>
          <p:cNvPr id="15371" name="Прямоугольник 13"/>
          <p:cNvSpPr>
            <a:spLocks noChangeArrowheads="1"/>
          </p:cNvSpPr>
          <p:nvPr/>
        </p:nvSpPr>
        <p:spPr bwMode="auto">
          <a:xfrm>
            <a:off x="525463" y="6072188"/>
            <a:ext cx="2286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(</a:t>
            </a:r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https://ru.wikipedia.org/wiki/</a:t>
            </a:r>
            <a:r>
              <a:rPr lang="ru-RU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Тролльман,_Иоганн_Вильгельм)</a:t>
            </a:r>
          </a:p>
        </p:txBody>
      </p:sp>
      <p:sp>
        <p:nvSpPr>
          <p:cNvPr id="15372" name="Прямоугольник 14"/>
          <p:cNvSpPr>
            <a:spLocks noChangeArrowheads="1"/>
          </p:cNvSpPr>
          <p:nvPr/>
        </p:nvSpPr>
        <p:spPr bwMode="auto">
          <a:xfrm>
            <a:off x="3352800" y="598805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https://ru.wikipedia.org/wiki/</a:t>
            </a: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Рейнхардт,_Джанго)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3" name="Прямоугольник 15"/>
          <p:cNvSpPr>
            <a:spLocks noChangeArrowheads="1"/>
          </p:cNvSpPr>
          <p:nvPr/>
        </p:nvSpPr>
        <p:spPr bwMode="auto">
          <a:xfrm>
            <a:off x="6443663" y="5949950"/>
            <a:ext cx="2089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https://ru.wikipedia.org/wiki/</a:t>
            </a:r>
            <a:r>
              <a:rPr lang="ru-RU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Максимов,_Матео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142</TotalTime>
  <Words>806</Words>
  <Application>Microsoft Office PowerPoint</Application>
  <PresentationFormat>Экран (4:3)</PresentationFormat>
  <Paragraphs>190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default</vt:lpstr>
      <vt:lpstr> Геноцид  як феномен ХХ  століття                    Тема : Трагедія ромів в роки  Другої світової  війни. </vt:lpstr>
      <vt:lpstr>Слайд 2</vt:lpstr>
      <vt:lpstr>ПІД ЧАС РОБОТИ НАД ПРОЕКТОМ</vt:lpstr>
      <vt:lpstr>Слайд 4</vt:lpstr>
      <vt:lpstr>Слайд 5</vt:lpstr>
      <vt:lpstr>  Історія ХХ ст. зафіксувала чимало прикладів застосування політики геноциду в світі  </vt:lpstr>
      <vt:lpstr>           Що означає "Параи́мос"? А "Самударипен"? А про "Калі Траш хто-небудь чув?  Найменше дослідженно  геноцид ромів. </vt:lpstr>
      <vt:lpstr> Цигани-ідеальний об’єкт для нацистських медичних дослідів в таборах смерті Треблинка, Собибор, Аушвиц, Бухенвальд,Дахау та ін</vt:lpstr>
      <vt:lpstr>   За данними останніх досліджень, кількість жертв геноциду ромів складає 200000 — 1 500 000 чоловік. Кількість пострадавших — ще більше.</vt:lpstr>
      <vt:lpstr>Місця масового вбивства ромів на теренах України за часів нацистської окупації.  У  роки  II Світової  війни було знищено понад 10 тисяч українських циган.</vt:lpstr>
      <vt:lpstr>Данні про знищення ромів по Харківській області.</vt:lpstr>
      <vt:lpstr>  Роботи по дослідженню  геноциду ромів в роки   Другої Світової війни.</vt:lpstr>
      <vt:lpstr>2 серпня в Європі Днем пам’яті геноциду ромів.  У 2004 р. Україна долучила цей день до державного переліку пам’ятних дат  </vt:lpstr>
      <vt:lpstr>ВИСНОВКИ</vt:lpstr>
      <vt:lpstr>ДЖЕРЕЛА: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Геноцид  як феномен ХХ  століття                    Тема : Трагедія ромів в роки  Другої світової  війни. </dc:title>
  <dc:creator>User</dc:creator>
  <cp:lastModifiedBy>Масяня</cp:lastModifiedBy>
  <cp:revision>9</cp:revision>
  <dcterms:created xsi:type="dcterms:W3CDTF">2016-03-25T15:22:16Z</dcterms:created>
  <dcterms:modified xsi:type="dcterms:W3CDTF">2016-04-04T19:10:13Z</dcterms:modified>
</cp:coreProperties>
</file>