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2" r:id="rId3"/>
    <p:sldId id="272" r:id="rId4"/>
    <p:sldId id="281" r:id="rId5"/>
    <p:sldId id="265" r:id="rId6"/>
    <p:sldId id="274" r:id="rId7"/>
    <p:sldId id="267" r:id="rId8"/>
    <p:sldId id="284" r:id="rId9"/>
    <p:sldId id="268" r:id="rId10"/>
    <p:sldId id="282" r:id="rId11"/>
    <p:sldId id="283" r:id="rId12"/>
    <p:sldId id="269" r:id="rId13"/>
    <p:sldId id="279" r:id="rId1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  <a:srgbClr val="990000"/>
    <a:srgbClr val="362CE4"/>
    <a:srgbClr val="6600CC"/>
    <a:srgbClr val="800000"/>
    <a:srgbClr val="006600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19" indent="0" algn="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9BCDF-7CAB-4ABC-A1FD-8F32007BECE9}" type="datetimeFigureOut">
              <a:rPr lang="uk-UA"/>
              <a:pPr>
                <a:defRPr/>
              </a:pPr>
              <a:t>07.04.2016</a:t>
            </a:fld>
            <a:endParaRPr lang="uk-UA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924800" y="6356354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640C-AE0D-49D4-96E1-BCDBBB2515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D80A-98FB-43B5-9CCF-F12A4798C517}" type="datetimeFigureOut">
              <a:rPr lang="uk-UA"/>
              <a:pPr>
                <a:defRPr/>
              </a:pPr>
              <a:t>07.04.2016</a:t>
            </a:fld>
            <a:endParaRPr lang="uk-UA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4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6003-8136-4895-8217-119DF02790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7" y="5359404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1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6B3E-A9C9-406C-A587-CF864E166A2F}" type="datetimeFigureOut">
              <a:rPr lang="uk-UA"/>
              <a:pPr>
                <a:defRPr/>
              </a:pPr>
              <a:t>07.04.2016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5145-3087-48C7-9156-22FA88B204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1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6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8B9CF9-3937-4A41-9776-DC770E0756BE}" type="datetimeFigureOut">
              <a:rPr lang="uk-UA"/>
              <a:pPr>
                <a:defRPr/>
              </a:pPr>
              <a:t>07.04.2016</a:t>
            </a:fld>
            <a:endParaRPr lang="uk-UA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4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F06E8A-6C18-43AA-B547-665F7B6E2D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44" indent="-273044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47" indent="-24605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4605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21" indent="-20954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51" indent="-20954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8" indent="-1828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6561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«Геноцид проти закарпатського населення у роки Другої світової війни»   </a:t>
            </a:r>
            <a:endParaRPr lang="uk-U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9325" cy="4824412"/>
          </a:xfrm>
        </p:spPr>
        <p:txBody>
          <a:bodyPr/>
          <a:lstStyle/>
          <a:p>
            <a:pPr marR="0" algn="just" eaLnBrk="1" hangingPunct="1">
              <a:lnSpc>
                <a:spcPct val="80000"/>
              </a:lnSpc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lnSpc>
                <a:spcPct val="80000"/>
              </a:lnSpc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lnSpc>
                <a:spcPct val="80000"/>
              </a:lnSpc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lnSpc>
                <a:spcPct val="8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lnSpc>
                <a:spcPct val="8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Роботу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виконала: </a:t>
            </a:r>
          </a:p>
          <a:p>
            <a:pPr marR="0" algn="just" eaLnBrk="1" hangingPunct="1">
              <a:lnSpc>
                <a:spcPct val="8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Костак Яна Іванівна </a:t>
            </a:r>
          </a:p>
          <a:p>
            <a:pPr marR="0" algn="just" eaLnBrk="1" hangingPunct="1">
              <a:lnSpc>
                <a:spcPct val="8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учениця 10 класу </a:t>
            </a:r>
          </a:p>
          <a:p>
            <a:pPr marR="0" algn="just" eaLnBrk="1" hangingPunct="1">
              <a:lnSpc>
                <a:spcPct val="8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Вільхівської ЗОШ І-ІІІ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ст. </a:t>
            </a:r>
          </a:p>
          <a:p>
            <a:pPr marR="0" algn="just" eaLnBrk="1" hangingPunct="1">
              <a:lnSpc>
                <a:spcPct val="80000"/>
              </a:lnSpc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lnSpc>
                <a:spcPct val="80000"/>
              </a:lnSpc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lnSpc>
                <a:spcPct val="8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Науковий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керівник: </a:t>
            </a:r>
          </a:p>
          <a:p>
            <a:pPr marR="0" algn="just" eaLnBrk="1" hangingPunct="1">
              <a:lnSpc>
                <a:spcPct val="8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Рацин Марина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Іванівна</a:t>
            </a:r>
          </a:p>
          <a:p>
            <a:pPr marR="0" algn="just" eaLnBrk="1" hangingPunct="1">
              <a:lnSpc>
                <a:spcPct val="80000"/>
              </a:lnSpc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lnSpc>
                <a:spcPct val="80000"/>
              </a:lnSpc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Іршавська районна станція юних техніків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532859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1440160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Угорці та поляки біля тіл розстріляних січовиків.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1939 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80928"/>
            <a:ext cx="7848872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042176" cy="365329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127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8290120" cy="5328592"/>
          </a:xfrm>
        </p:spPr>
        <p:txBody>
          <a:bodyPr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Справжній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 проти єврейського населення розпочався весною 1944 року. Головними виконавцями їх депортаці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 стали Ласло Ендре і Ласло Бакі, державні секретарі внутрішніх справ, які розробили інструкцію про відправлення єврейського населення в табори (гетто). В Ужгороді гетто було розташоване на цегельно-черепичному заводі під відкритим небом. Звідти всіх відправляли в концтабори. За підрахунками було знищено 104 177 євреїв Закарпаття.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22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32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6840760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39752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Угорський концтабір Вор’юлопош поблизу Ніредьгази.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квітні–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ипні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 р. тут перебувало 1, 2 тис. полонених січовиків та ув’язнених активістів Карпатської України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864096"/>
          </a:xfrm>
        </p:spPr>
        <p:txBody>
          <a:bodyPr/>
          <a:lstStyle/>
          <a:p>
            <a:r>
              <a:rPr lang="uk-UA" sz="4400" u="sng" dirty="0">
                <a:ln>
                  <a:noFill/>
                </a:ln>
                <a:solidFill>
                  <a:srgbClr val="EBEBE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036496" cy="532859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окупаційна влада виявила надзвичайну жорстокість до тих, хто зі зброєю в руках перешкоджав її просуванню, застосовуючи криваві розправи, відправлення в гетто, виселення, арешти.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окупації в краї було заарештовано, засуджено і вивезено в концентраційні табори 183 395 чоловік, з яких знищено 114 982 громадяни української, єврейської та інших національностей. Така невтішна картина репресій угорського окупаційного режиму в Закарпатті в роки Другої світової війни.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учні, повинні поважати людей, які віддали життя за нашу незалежність, формувати почуття національної гідності й любові до своєї Батьківщини.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334786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07504" y="908720"/>
            <a:ext cx="8496300" cy="5760939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uk-UA" sz="18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1800" dirty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1800" dirty="0" smtClean="0">
                <a:latin typeface="Times New Roman" pitchFamily="18" charset="0"/>
              </a:rPr>
              <a:t>Костак Яна </a:t>
            </a:r>
            <a:r>
              <a:rPr lang="uk-UA" sz="1800" dirty="0" smtClean="0">
                <a:latin typeface="Times New Roman" pitchFamily="18" charset="0"/>
              </a:rPr>
              <a:t>Іванівна, </a:t>
            </a:r>
            <a:r>
              <a:rPr lang="uk-UA" sz="1800" dirty="0" smtClean="0">
                <a:latin typeface="Times New Roman" pitchFamily="18" charset="0"/>
              </a:rPr>
              <a:t>учениця 10 класу </a:t>
            </a:r>
          </a:p>
          <a:p>
            <a:pPr>
              <a:buFont typeface="Wingdings 2" pitchFamily="18" charset="2"/>
              <a:buNone/>
            </a:pPr>
            <a:r>
              <a:rPr lang="uk-UA" sz="1800" dirty="0" smtClean="0">
                <a:latin typeface="Times New Roman" pitchFamily="18" charset="0"/>
              </a:rPr>
              <a:t>Вільхівської загальноосвітньої школи І-ІІІ ступенів</a:t>
            </a:r>
          </a:p>
          <a:p>
            <a:pPr algn="r">
              <a:buFont typeface="Wingdings 2" pitchFamily="18" charset="2"/>
              <a:buNone/>
            </a:pPr>
            <a:r>
              <a:rPr lang="uk-UA" sz="1800" dirty="0" smtClean="0">
                <a:latin typeface="Times New Roman" pitchFamily="18" charset="0"/>
              </a:rPr>
              <a:t>                                                               Рацин Марина </a:t>
            </a:r>
            <a:r>
              <a:rPr lang="uk-UA" sz="1800" dirty="0" smtClean="0">
                <a:latin typeface="Times New Roman" pitchFamily="18" charset="0"/>
              </a:rPr>
              <a:t>Іванівна, </a:t>
            </a:r>
            <a:endParaRPr lang="uk-UA" sz="1800" dirty="0" smtClean="0">
              <a:latin typeface="Times New Roman" pitchFamily="18" charset="0"/>
            </a:endParaRPr>
          </a:p>
          <a:p>
            <a:pPr algn="r">
              <a:buFont typeface="Wingdings 2" pitchFamily="18" charset="2"/>
              <a:buNone/>
            </a:pPr>
            <a:r>
              <a:rPr lang="uk-UA" sz="1800" dirty="0" smtClean="0">
                <a:latin typeface="Times New Roman" pitchFamily="18" charset="0"/>
              </a:rPr>
              <a:t>                                                        науковий керівник </a:t>
            </a:r>
          </a:p>
          <a:p>
            <a:pPr algn="ctr">
              <a:buFont typeface="Wingdings 2" pitchFamily="18" charset="2"/>
              <a:buNone/>
            </a:pP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08720"/>
            <a:ext cx="3465129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5517232"/>
            <a:ext cx="5786478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11611"/>
            <a:ext cx="7772400" cy="5135215"/>
          </a:xfrm>
        </p:spPr>
        <p:txBody>
          <a:bodyPr/>
          <a:lstStyle/>
          <a:p>
            <a:r>
              <a:rPr lang="ru-RU" sz="44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тому, щоб  з'ясувати та дослідити репресії угорського окупаційного режиму проти громадян Закарпаття в роки Другої світової війни.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307027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1008237" y="188590"/>
            <a:ext cx="7761115" cy="936156"/>
          </a:xfrm>
        </p:spPr>
        <p:txBody>
          <a:bodyPr/>
          <a:lstStyle/>
          <a:p>
            <a:r>
              <a:rPr lang="ru-RU" sz="40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ЗАВДАННЯ: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body" idx="4294967295"/>
          </p:nvPr>
        </p:nvSpPr>
        <p:spPr>
          <a:xfrm>
            <a:off x="467546" y="1268762"/>
            <a:ext cx="8301807" cy="5400329"/>
          </a:xfrm>
          <a:solidFill>
            <a:srgbClr val="99CCFF"/>
          </a:soli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угорського окупаційного режиму на Закарпатті;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 факти про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звірство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нечувані злочини терористичних груп, угорських військ і жандармів як в ході окупації, так і після неї;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геноциду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 єврейського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в краї в 1944 році.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2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 межі роботи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 період 1939 р., коли війська фашистської Угорщини почали повне загарбання Закарпаття – 1944 р., коли відбулося визволення Закарпаття.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32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32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злочини терористичних груп, угорських військ і жандармів у ході окупаційного режиму проти закарпатців та єврейського населення краю.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 </a:t>
            </a:r>
            <a:r>
              <a:rPr lang="ru-RU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геноцид проти закарпатського населення 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Другої світової війни.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-2372588"/>
            <a:ext cx="806489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3600" b="1" u="sng" kern="0" dirty="0">
              <a:solidFill>
                <a:srgbClr val="B0151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3600" b="1" u="sng" kern="0" dirty="0">
              <a:solidFill>
                <a:srgbClr val="B0151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3600" b="1" u="sng" kern="0" dirty="0">
              <a:solidFill>
                <a:srgbClr val="B0151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3600" b="1" u="sng" kern="0" dirty="0">
              <a:solidFill>
                <a:srgbClr val="B0151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3600" b="1" u="sng" kern="0" dirty="0">
              <a:solidFill>
                <a:srgbClr val="B0151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3600" b="1" u="sng" kern="0" dirty="0">
              <a:solidFill>
                <a:srgbClr val="B0151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4000" b="1" u="sng" kern="0" dirty="0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РОЗДІЛ 1</a:t>
            </a:r>
            <a:r>
              <a:rPr lang="uk-UA" sz="4000" kern="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4000" kern="0" dirty="0" smtClean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Угорський окупаційний   режим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4000" kern="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uk-UA" sz="4000" kern="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4000" b="1" u="sng" kern="0" dirty="0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РОЗДІЛ 2</a:t>
            </a:r>
            <a:r>
              <a:rPr lang="uk-UA" sz="4000" kern="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4000" kern="0" dirty="0" smtClean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Діяльність угорських терористичних груп на території краю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4000" b="1" u="sng" kern="0" dirty="0">
              <a:solidFill>
                <a:srgbClr val="EBEBEB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4000" b="1" u="sng" kern="0" dirty="0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РОЗДІЛ 3</a:t>
            </a:r>
            <a:r>
              <a:rPr lang="uk-UA" sz="4000" kern="0" dirty="0">
                <a:solidFill>
                  <a:srgbClr val="B0151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4000" kern="0" dirty="0" smtClean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Геноцид проти єврейського населення в 1944 р.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1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13690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7854696" cy="1752600"/>
          </a:xfrm>
        </p:spPr>
        <p:txBody>
          <a:bodyPr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 січовика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Знущалися над січовиками також угорські терористи, місцеві мадярони та жандарми. Особливою жорстокістю відзначився польовий жандармський загін під керівництвом капітана Мартона Зелді, який протягом перших трьох днів угорської окупації краю знищив у Тячеві 200 осіб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92696"/>
            <a:ext cx="8290120" cy="5688632"/>
          </a:xfrm>
        </p:spPr>
        <p:txBody>
          <a:bodyPr/>
          <a:lstStyle/>
          <a:p>
            <a:pPr indent="457200"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страшні злочини терористичної групи «Собод чопотош» зі слів очевидця Данила Попюка, сторожа цвинтаря: «В 1939 р. в селі Ясіня перед приходом угорських окупантів була організована терористична група «Собод чопотош»,… яка разом з угорськими терористами вивезла на автомашині до перевалу 18 українців, із них 4 жінки. Їм зв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язали колючим дротом руки, викололи очі, відрізали вуха, носи, зривали нігті з пальців, вирізали язики і в трьох місцях пилою перепилили ноги. Хто був слабий, той помер в момент знущань, а хто був живий, того добили і наказали мені зарити їх у землю… Через три дні мене послали зарити ще 8 чоловік, страчених також на перевалі».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89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4104456" cy="3051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96752"/>
            <a:ext cx="3456384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7072"/>
            <a:ext cx="7854696" cy="904064"/>
          </a:xfrm>
        </p:spPr>
        <p:txBody>
          <a:bodyPr/>
          <a:lstStyle/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Угорські кінні жандарми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589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Бабуся благає угорського старшину за свого сина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923</TotalTime>
  <Words>568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«Геноцид проти закарпатського населення у роки Другої світової війни»   </vt:lpstr>
      <vt:lpstr>Слайд 2</vt:lpstr>
      <vt:lpstr>Слайд 3</vt:lpstr>
      <vt:lpstr>ЗАВДАННЯ:</vt:lpstr>
      <vt:lpstr>Слайд 5</vt:lpstr>
      <vt:lpstr>Слайд 6</vt:lpstr>
      <vt:lpstr>Слайд 7</vt:lpstr>
      <vt:lpstr>Слайд 8</vt:lpstr>
      <vt:lpstr>Слайд 9</vt:lpstr>
      <vt:lpstr>Угорці та поляки біля тіл розстріляних січовиків.  Березень, 1939 р.</vt:lpstr>
      <vt:lpstr>Слайд 11</vt:lpstr>
      <vt:lpstr>Слайд 12</vt:lpstr>
      <vt:lpstr>ВИСНОВКИ: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ЗАКАРПАТСЬКИЙ ІНСТИТУТ  ПІСЛЯДИПЛОМНОЇ  ПЕДАГОГІЧНОЇ ОСВІТИ</dc:title>
  <dc:creator>алла</dc:creator>
  <cp:lastModifiedBy>USER</cp:lastModifiedBy>
  <cp:revision>133</cp:revision>
  <dcterms:created xsi:type="dcterms:W3CDTF">2013-02-01T08:51:53Z</dcterms:created>
  <dcterms:modified xsi:type="dcterms:W3CDTF">2016-04-07T12:39:16Z</dcterms:modified>
</cp:coreProperties>
</file>