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3" r:id="rId2"/>
    <p:sldId id="299" r:id="rId3"/>
    <p:sldId id="272" r:id="rId4"/>
    <p:sldId id="258" r:id="rId5"/>
    <p:sldId id="302" r:id="rId6"/>
    <p:sldId id="304" r:id="rId7"/>
    <p:sldId id="274" r:id="rId8"/>
    <p:sldId id="275" r:id="rId9"/>
    <p:sldId id="281" r:id="rId10"/>
    <p:sldId id="295" r:id="rId11"/>
    <p:sldId id="282" r:id="rId12"/>
    <p:sldId id="296" r:id="rId13"/>
    <p:sldId id="283" r:id="rId14"/>
    <p:sldId id="297" r:id="rId15"/>
    <p:sldId id="284" r:id="rId16"/>
    <p:sldId id="285" r:id="rId17"/>
    <p:sldId id="298" r:id="rId18"/>
    <p:sldId id="286" r:id="rId19"/>
    <p:sldId id="300" r:id="rId20"/>
    <p:sldId id="305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8" autoAdjust="0"/>
    <p:restoredTop sz="94671" autoAdjust="0"/>
  </p:normalViewPr>
  <p:slideViewPr>
    <p:cSldViewPr>
      <p:cViewPr varScale="1">
        <p:scale>
          <a:sx n="70" d="100"/>
          <a:sy n="70" d="100"/>
        </p:scale>
        <p:origin x="14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DEB2EF-E3BB-4FEE-9DD8-510E63C9D17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A6123D5-9F9F-49C5-9D55-67FD22E59704}">
      <dgm:prSet/>
      <dgm:spPr/>
      <dgm:t>
        <a:bodyPr/>
        <a:lstStyle/>
        <a:p>
          <a:pPr algn="just"/>
          <a:r>
            <a:rPr lang="uk-UA" dirty="0" smtClean="0"/>
            <a:t>     З</a:t>
          </a:r>
          <a:r>
            <a:rPr lang="ru-RU" dirty="0" err="1" smtClean="0"/>
            <a:t>осередити</a:t>
          </a:r>
          <a:r>
            <a:rPr lang="ru-RU" dirty="0" smtClean="0"/>
            <a:t> свою </a:t>
          </a:r>
          <a:r>
            <a:rPr lang="ru-RU" dirty="0" err="1" smtClean="0"/>
            <a:t>увагу</a:t>
          </a:r>
          <a:r>
            <a:rPr lang="ru-RU" dirty="0" smtClean="0"/>
            <a:t> на формах, методах </a:t>
          </a:r>
          <a:r>
            <a:rPr lang="ru-RU" dirty="0" err="1" smtClean="0"/>
            <a:t>антиєврейського</a:t>
          </a:r>
          <a:r>
            <a:rPr lang="ru-RU" dirty="0" smtClean="0"/>
            <a:t> </a:t>
          </a:r>
          <a:r>
            <a:rPr lang="ru-RU" dirty="0" err="1" smtClean="0"/>
            <a:t>наступу</a:t>
          </a:r>
          <a:r>
            <a:rPr lang="ru-RU" dirty="0" smtClean="0"/>
            <a:t> </a:t>
          </a:r>
          <a:r>
            <a:rPr lang="ru-RU" dirty="0" err="1" smtClean="0"/>
            <a:t>радянської</a:t>
          </a:r>
          <a:r>
            <a:rPr lang="ru-RU" dirty="0" smtClean="0"/>
            <a:t> </a:t>
          </a:r>
          <a:r>
            <a:rPr lang="ru-RU" dirty="0" err="1" smtClean="0"/>
            <a:t>влади</a:t>
          </a:r>
          <a:r>
            <a:rPr lang="ru-RU" dirty="0" smtClean="0"/>
            <a:t>, </a:t>
          </a:r>
          <a:r>
            <a:rPr lang="ru-RU" dirty="0" err="1" smtClean="0"/>
            <a:t>його</a:t>
          </a:r>
          <a:r>
            <a:rPr lang="ru-RU" dirty="0" smtClean="0"/>
            <a:t> </a:t>
          </a:r>
          <a:r>
            <a:rPr lang="ru-RU" dirty="0" err="1" smtClean="0"/>
            <a:t>особливостях</a:t>
          </a:r>
          <a:r>
            <a:rPr lang="ru-RU" dirty="0" smtClean="0"/>
            <a:t> і </a:t>
          </a:r>
          <a:r>
            <a:rPr lang="ru-RU" dirty="0" err="1" smtClean="0"/>
            <a:t>відмінностях</a:t>
          </a:r>
          <a:r>
            <a:rPr lang="ru-RU" dirty="0" smtClean="0"/>
            <a:t> у </a:t>
          </a:r>
          <a:r>
            <a:rPr lang="ru-RU" dirty="0" err="1" smtClean="0"/>
            <a:t>контексті</a:t>
          </a:r>
          <a:r>
            <a:rPr lang="ru-RU" dirty="0" smtClean="0"/>
            <a:t> </a:t>
          </a:r>
          <a:r>
            <a:rPr lang="ru-RU" dirty="0" err="1" smtClean="0"/>
            <a:t>національної</a:t>
          </a:r>
          <a:r>
            <a:rPr lang="ru-RU" dirty="0" smtClean="0"/>
            <a:t> </a:t>
          </a:r>
          <a:r>
            <a:rPr lang="ru-RU" dirty="0" err="1" smtClean="0"/>
            <a:t>політики</a:t>
          </a:r>
          <a:r>
            <a:rPr lang="ru-RU" dirty="0" smtClean="0"/>
            <a:t> </a:t>
          </a:r>
          <a:r>
            <a:rPr lang="ru-RU" dirty="0" err="1" smtClean="0"/>
            <a:t>комуністичного</a:t>
          </a:r>
          <a:r>
            <a:rPr lang="ru-RU" dirty="0" smtClean="0"/>
            <a:t> </a:t>
          </a:r>
          <a:r>
            <a:rPr lang="ru-RU" dirty="0" err="1" smtClean="0"/>
            <a:t>тоталітарного</a:t>
          </a:r>
          <a:r>
            <a:rPr lang="ru-RU" dirty="0" smtClean="0"/>
            <a:t> режиму </a:t>
          </a:r>
          <a:r>
            <a:rPr lang="ru-RU" dirty="0" err="1" smtClean="0"/>
            <a:t>окресленого</a:t>
          </a:r>
          <a:r>
            <a:rPr lang="ru-RU" dirty="0" smtClean="0"/>
            <a:t> </a:t>
          </a:r>
          <a:r>
            <a:rPr lang="ru-RU" dirty="0" err="1" smtClean="0"/>
            <a:t>періоду</a:t>
          </a:r>
          <a:r>
            <a:rPr lang="ru-RU" dirty="0" smtClean="0"/>
            <a:t>. </a:t>
          </a:r>
          <a:endParaRPr lang="ru-RU" dirty="0"/>
        </a:p>
      </dgm:t>
    </dgm:pt>
    <dgm:pt modelId="{8AC85596-A949-456F-BE25-EF3EFD753A7F}" type="parTrans" cxnId="{D650DFC2-543E-4B81-9C00-75AF24FB0389}">
      <dgm:prSet/>
      <dgm:spPr/>
      <dgm:t>
        <a:bodyPr/>
        <a:lstStyle/>
        <a:p>
          <a:endParaRPr lang="ru-RU"/>
        </a:p>
      </dgm:t>
    </dgm:pt>
    <dgm:pt modelId="{160961F2-6E97-435C-BBAD-1B679E3C62A1}" type="sibTrans" cxnId="{D650DFC2-543E-4B81-9C00-75AF24FB0389}">
      <dgm:prSet/>
      <dgm:spPr/>
      <dgm:t>
        <a:bodyPr/>
        <a:lstStyle/>
        <a:p>
          <a:endParaRPr lang="ru-RU"/>
        </a:p>
      </dgm:t>
    </dgm:pt>
    <dgm:pt modelId="{F485649A-875A-40C0-A1FB-01DDC36EC10A}" type="pres">
      <dgm:prSet presAssocID="{A1DEB2EF-E3BB-4FEE-9DD8-510E63C9D17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8A8B9AC-A3BD-43BA-A173-4EB0F10FEC52}" type="pres">
      <dgm:prSet presAssocID="{7A6123D5-9F9F-49C5-9D55-67FD22E59704}" presName="node" presStyleLbl="node1" presStyleIdx="0" presStyleCnt="1" custScaleX="96694" custScaleY="950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E193B2-D965-4170-BAB7-243C07505A5C}" type="presOf" srcId="{A1DEB2EF-E3BB-4FEE-9DD8-510E63C9D17B}" destId="{F485649A-875A-40C0-A1FB-01DDC36EC10A}" srcOrd="0" destOrd="0" presId="urn:microsoft.com/office/officeart/2005/8/layout/default"/>
    <dgm:cxn modelId="{061765DB-8319-4A4C-85C0-98E0EEB63DA2}" type="presOf" srcId="{7A6123D5-9F9F-49C5-9D55-67FD22E59704}" destId="{58A8B9AC-A3BD-43BA-A173-4EB0F10FEC52}" srcOrd="0" destOrd="0" presId="urn:microsoft.com/office/officeart/2005/8/layout/default"/>
    <dgm:cxn modelId="{D650DFC2-543E-4B81-9C00-75AF24FB0389}" srcId="{A1DEB2EF-E3BB-4FEE-9DD8-510E63C9D17B}" destId="{7A6123D5-9F9F-49C5-9D55-67FD22E59704}" srcOrd="0" destOrd="0" parTransId="{8AC85596-A949-456F-BE25-EF3EFD753A7F}" sibTransId="{160961F2-6E97-435C-BBAD-1B679E3C62A1}"/>
    <dgm:cxn modelId="{8DFEE1DB-B9CE-4475-A4FC-D489E25B5406}" type="presParOf" srcId="{F485649A-875A-40C0-A1FB-01DDC36EC10A}" destId="{58A8B9AC-A3BD-43BA-A173-4EB0F10FEC52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8053B0-0BAA-4453-83E3-F446FAF2FB32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AE3160-CCAF-4593-8C84-7C6EDD2D6289}">
      <dgm:prSet phldrT="[Текст]"/>
      <dgm:spPr/>
      <dgm:t>
        <a:bodyPr/>
        <a:lstStyle/>
        <a:p>
          <a:r>
            <a:rPr lang="uk-UA" dirty="0" smtClean="0"/>
            <a:t>Політика радянської влади щодо євреїв</a:t>
          </a:r>
          <a:endParaRPr lang="ru-RU" dirty="0"/>
        </a:p>
      </dgm:t>
    </dgm:pt>
    <dgm:pt modelId="{174BF6FC-785B-4735-AA0D-7BB71FAEB657}" type="parTrans" cxnId="{8E227EC8-D491-44A9-AF56-CD92A2FCB92D}">
      <dgm:prSet/>
      <dgm:spPr/>
      <dgm:t>
        <a:bodyPr/>
        <a:lstStyle/>
        <a:p>
          <a:endParaRPr lang="ru-RU"/>
        </a:p>
      </dgm:t>
    </dgm:pt>
    <dgm:pt modelId="{98239874-E129-49EF-BE9C-DD49A782ACED}" type="sibTrans" cxnId="{8E227EC8-D491-44A9-AF56-CD92A2FCB92D}">
      <dgm:prSet/>
      <dgm:spPr/>
      <dgm:t>
        <a:bodyPr/>
        <a:lstStyle/>
        <a:p>
          <a:endParaRPr lang="ru-RU"/>
        </a:p>
      </dgm:t>
    </dgm:pt>
    <dgm:pt modelId="{149D9B50-0B69-497F-ABB4-0F560326D8F5}" type="pres">
      <dgm:prSet presAssocID="{3F8053B0-0BAA-4453-83E3-F446FAF2FB3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91E8D1-F9EF-4416-B74A-C9C6FBC4E5B9}" type="pres">
      <dgm:prSet presAssocID="{39AE3160-CCAF-4593-8C84-7C6EDD2D6289}" presName="compNode" presStyleCnt="0"/>
      <dgm:spPr/>
    </dgm:pt>
    <dgm:pt modelId="{084768EC-B9FF-4597-A434-CBF6C978D793}" type="pres">
      <dgm:prSet presAssocID="{39AE3160-CCAF-4593-8C84-7C6EDD2D6289}" presName="pictRect" presStyleLbl="node1" presStyleIdx="0" presStyleCnt="1" custScaleX="126928" custScaleY="175594" custLinFactNeighborX="-1917" custLinFactNeighborY="8093"/>
      <dgm:spPr/>
    </dgm:pt>
    <dgm:pt modelId="{04AF82C3-24B3-4CCE-90C6-55466CDC73C0}" type="pres">
      <dgm:prSet presAssocID="{39AE3160-CCAF-4593-8C84-7C6EDD2D6289}" presName="textRect" presStyleLbl="revTx" presStyleIdx="0" presStyleCnt="1" custScaleX="119129" custScaleY="167605" custLinFactY="-41492" custLinFactNeighborX="-104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EBDF2F-2670-477D-BE25-79BF9F929C17}" type="presOf" srcId="{3F8053B0-0BAA-4453-83E3-F446FAF2FB32}" destId="{149D9B50-0B69-497F-ABB4-0F560326D8F5}" srcOrd="0" destOrd="0" presId="urn:microsoft.com/office/officeart/2005/8/layout/pList1"/>
    <dgm:cxn modelId="{8E227EC8-D491-44A9-AF56-CD92A2FCB92D}" srcId="{3F8053B0-0BAA-4453-83E3-F446FAF2FB32}" destId="{39AE3160-CCAF-4593-8C84-7C6EDD2D6289}" srcOrd="0" destOrd="0" parTransId="{174BF6FC-785B-4735-AA0D-7BB71FAEB657}" sibTransId="{98239874-E129-49EF-BE9C-DD49A782ACED}"/>
    <dgm:cxn modelId="{B1302EC1-009E-41F9-B315-FF3930AA7417}" type="presOf" srcId="{39AE3160-CCAF-4593-8C84-7C6EDD2D6289}" destId="{04AF82C3-24B3-4CCE-90C6-55466CDC73C0}" srcOrd="0" destOrd="0" presId="urn:microsoft.com/office/officeart/2005/8/layout/pList1"/>
    <dgm:cxn modelId="{A1D2DECA-6D3E-4E96-8F61-95F59C252B51}" type="presParOf" srcId="{149D9B50-0B69-497F-ABB4-0F560326D8F5}" destId="{2991E8D1-F9EF-4416-B74A-C9C6FBC4E5B9}" srcOrd="0" destOrd="0" presId="urn:microsoft.com/office/officeart/2005/8/layout/pList1"/>
    <dgm:cxn modelId="{647D9046-3BFD-456C-AD5F-E3B71D712CD5}" type="presParOf" srcId="{2991E8D1-F9EF-4416-B74A-C9C6FBC4E5B9}" destId="{084768EC-B9FF-4597-A434-CBF6C978D793}" srcOrd="0" destOrd="0" presId="urn:microsoft.com/office/officeart/2005/8/layout/pList1"/>
    <dgm:cxn modelId="{DFDA6AF2-ECA2-42F2-A32E-415FF9F9B1F6}" type="presParOf" srcId="{2991E8D1-F9EF-4416-B74A-C9C6FBC4E5B9}" destId="{04AF82C3-24B3-4CCE-90C6-55466CDC73C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265793-7AA2-45BE-88D3-FA93DA00A4C6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507F6C-A5CC-4525-9DA2-9F9661DB9325}">
      <dgm:prSet phldrT="[Текст]"/>
      <dgm:spPr/>
      <dgm:t>
        <a:bodyPr/>
        <a:lstStyle/>
        <a:p>
          <a:r>
            <a:rPr lang="uk-UA" dirty="0" smtClean="0"/>
            <a:t>Євреї у діях радянської влади у всесоюзному та українському вимірах</a:t>
          </a:r>
          <a:endParaRPr lang="ru-RU" dirty="0"/>
        </a:p>
      </dgm:t>
    </dgm:pt>
    <dgm:pt modelId="{65A76650-CCDF-4C30-A095-A347F6B68D5A}" type="parTrans" cxnId="{68ABB204-68EB-46F9-958F-1A8E8D910E47}">
      <dgm:prSet/>
      <dgm:spPr/>
      <dgm:t>
        <a:bodyPr/>
        <a:lstStyle/>
        <a:p>
          <a:endParaRPr lang="ru-RU"/>
        </a:p>
      </dgm:t>
    </dgm:pt>
    <dgm:pt modelId="{E7E63D82-1B89-44B5-B4E8-B48B2DB75D1B}" type="sibTrans" cxnId="{68ABB204-68EB-46F9-958F-1A8E8D910E47}">
      <dgm:prSet/>
      <dgm:spPr/>
      <dgm:t>
        <a:bodyPr/>
        <a:lstStyle/>
        <a:p>
          <a:endParaRPr lang="ru-RU"/>
        </a:p>
      </dgm:t>
    </dgm:pt>
    <dgm:pt modelId="{9425F16C-2A5A-4662-B4A6-799BE87A4A7E}" type="pres">
      <dgm:prSet presAssocID="{B4265793-7AA2-45BE-88D3-FA93DA00A4C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37AD05-E714-4C9E-9EF9-0F95503F3357}" type="pres">
      <dgm:prSet presAssocID="{5B507F6C-A5CC-4525-9DA2-9F9661DB9325}" presName="compNode" presStyleCnt="0"/>
      <dgm:spPr/>
    </dgm:pt>
    <dgm:pt modelId="{3037102B-DB82-438A-92B7-E463D7EE8B88}" type="pres">
      <dgm:prSet presAssocID="{5B507F6C-A5CC-4525-9DA2-9F9661DB9325}" presName="pictRect" presStyleLbl="node1" presStyleIdx="0" presStyleCnt="1" custScaleX="141312" custScaleY="189254" custLinFactNeighborX="-1011" custLinFactNeighborY="25964"/>
      <dgm:spPr/>
    </dgm:pt>
    <dgm:pt modelId="{100967ED-1B7C-4DAA-9767-4BF886023E87}" type="pres">
      <dgm:prSet presAssocID="{5B507F6C-A5CC-4525-9DA2-9F9661DB9325}" presName="textRect" presStyleLbl="revTx" presStyleIdx="0" presStyleCnt="1" custScaleX="122406" custScaleY="248412" custLinFactY="-5893" custLinFactNeighborX="-149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ABB204-68EB-46F9-958F-1A8E8D910E47}" srcId="{B4265793-7AA2-45BE-88D3-FA93DA00A4C6}" destId="{5B507F6C-A5CC-4525-9DA2-9F9661DB9325}" srcOrd="0" destOrd="0" parTransId="{65A76650-CCDF-4C30-A095-A347F6B68D5A}" sibTransId="{E7E63D82-1B89-44B5-B4E8-B48B2DB75D1B}"/>
    <dgm:cxn modelId="{E9F9AA3E-C807-49F6-855B-4C3D314E3F7E}" type="presOf" srcId="{5B507F6C-A5CC-4525-9DA2-9F9661DB9325}" destId="{100967ED-1B7C-4DAA-9767-4BF886023E87}" srcOrd="0" destOrd="0" presId="urn:microsoft.com/office/officeart/2005/8/layout/pList1"/>
    <dgm:cxn modelId="{9002E26C-968C-4BEE-B226-87AEDD837CD6}" type="presOf" srcId="{B4265793-7AA2-45BE-88D3-FA93DA00A4C6}" destId="{9425F16C-2A5A-4662-B4A6-799BE87A4A7E}" srcOrd="0" destOrd="0" presId="urn:microsoft.com/office/officeart/2005/8/layout/pList1"/>
    <dgm:cxn modelId="{8B89CD0D-A217-402D-8437-CE00FBBA278C}" type="presParOf" srcId="{9425F16C-2A5A-4662-B4A6-799BE87A4A7E}" destId="{6B37AD05-E714-4C9E-9EF9-0F95503F3357}" srcOrd="0" destOrd="0" presId="urn:microsoft.com/office/officeart/2005/8/layout/pList1"/>
    <dgm:cxn modelId="{557A69E3-A7E1-4C47-AB5A-B440BE64E657}" type="presParOf" srcId="{6B37AD05-E714-4C9E-9EF9-0F95503F3357}" destId="{3037102B-DB82-438A-92B7-E463D7EE8B88}" srcOrd="0" destOrd="0" presId="urn:microsoft.com/office/officeart/2005/8/layout/pList1"/>
    <dgm:cxn modelId="{FF060E32-C952-412F-B4F6-F4086DDDB1CB}" type="presParOf" srcId="{6B37AD05-E714-4C9E-9EF9-0F95503F3357}" destId="{100967ED-1B7C-4DAA-9767-4BF886023E87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D28BFA1-96A8-4C4C-8F06-DFE201882D8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20BFB5-7F8E-4DAA-B026-9920B02FEA59}">
      <dgm:prSet/>
      <dgm:spPr/>
      <dgm:t>
        <a:bodyPr/>
        <a:lstStyle/>
        <a:p>
          <a:r>
            <a:rPr lang="ru-RU" dirty="0" smtClean="0"/>
            <a:t>1930-ті – 1950-ті рр.</a:t>
          </a:r>
          <a:endParaRPr lang="ru-RU" dirty="0"/>
        </a:p>
      </dgm:t>
    </dgm:pt>
    <dgm:pt modelId="{22ACE8B4-3616-4D69-87BE-936CBB90D75B}" type="parTrans" cxnId="{B3B33F91-F9F0-4CB4-A518-1190A7F8A836}">
      <dgm:prSet/>
      <dgm:spPr/>
      <dgm:t>
        <a:bodyPr/>
        <a:lstStyle/>
        <a:p>
          <a:endParaRPr lang="ru-RU"/>
        </a:p>
      </dgm:t>
    </dgm:pt>
    <dgm:pt modelId="{0E1B540E-9965-42E9-9AAC-C6E8271A72F8}" type="sibTrans" cxnId="{B3B33F91-F9F0-4CB4-A518-1190A7F8A836}">
      <dgm:prSet/>
      <dgm:spPr/>
      <dgm:t>
        <a:bodyPr/>
        <a:lstStyle/>
        <a:p>
          <a:endParaRPr lang="ru-RU"/>
        </a:p>
      </dgm:t>
    </dgm:pt>
    <dgm:pt modelId="{9E33505E-405F-4744-B2A2-24B588D130FB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37090329-C9D4-411A-97DB-572B060035BD}" type="parTrans" cxnId="{B5E6DE0C-26FA-4C41-8400-C6FDEBBFF594}">
      <dgm:prSet/>
      <dgm:spPr/>
      <dgm:t>
        <a:bodyPr/>
        <a:lstStyle/>
        <a:p>
          <a:endParaRPr lang="ru-RU"/>
        </a:p>
      </dgm:t>
    </dgm:pt>
    <dgm:pt modelId="{6F25EA71-87B1-4CDD-B7D6-E3C3E1095789}" type="sibTrans" cxnId="{B5E6DE0C-26FA-4C41-8400-C6FDEBBFF594}">
      <dgm:prSet/>
      <dgm:spPr/>
      <dgm:t>
        <a:bodyPr/>
        <a:lstStyle/>
        <a:p>
          <a:endParaRPr lang="ru-RU"/>
        </a:p>
      </dgm:t>
    </dgm:pt>
    <dgm:pt modelId="{79689E4B-F934-4CC6-980E-49D105BCCFB8}" type="pres">
      <dgm:prSet presAssocID="{BD28BFA1-96A8-4C4C-8F06-DFE201882D8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0CAB5D-EC10-4C21-9235-38BB2125A73B}" type="pres">
      <dgm:prSet presAssocID="{2220BFB5-7F8E-4DAA-B026-9920B02FEA59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493C20-334A-4015-9DA5-81D2A9775141}" type="pres">
      <dgm:prSet presAssocID="{0E1B540E-9965-42E9-9AAC-C6E8271A72F8}" presName="sibTrans" presStyleCnt="0"/>
      <dgm:spPr/>
    </dgm:pt>
    <dgm:pt modelId="{EC8ECD72-A8B3-4684-A6EB-C0CA1157BE4D}" type="pres">
      <dgm:prSet presAssocID="{9E33505E-405F-4744-B2A2-24B588D130FB}" presName="node" presStyleLbl="node1" presStyleIdx="1" presStyleCnt="2" custLinFactNeighborX="427" custLinFactNeighborY="-1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5E6DE0C-26FA-4C41-8400-C6FDEBBFF594}" srcId="{BD28BFA1-96A8-4C4C-8F06-DFE201882D81}" destId="{9E33505E-405F-4744-B2A2-24B588D130FB}" srcOrd="1" destOrd="0" parTransId="{37090329-C9D4-411A-97DB-572B060035BD}" sibTransId="{6F25EA71-87B1-4CDD-B7D6-E3C3E1095789}"/>
    <dgm:cxn modelId="{9E6A98EB-6CB9-42DB-967E-F0130AFCBA0F}" type="presOf" srcId="{BD28BFA1-96A8-4C4C-8F06-DFE201882D81}" destId="{79689E4B-F934-4CC6-980E-49D105BCCFB8}" srcOrd="0" destOrd="0" presId="urn:microsoft.com/office/officeart/2005/8/layout/default"/>
    <dgm:cxn modelId="{B3B33F91-F9F0-4CB4-A518-1190A7F8A836}" srcId="{BD28BFA1-96A8-4C4C-8F06-DFE201882D81}" destId="{2220BFB5-7F8E-4DAA-B026-9920B02FEA59}" srcOrd="0" destOrd="0" parTransId="{22ACE8B4-3616-4D69-87BE-936CBB90D75B}" sibTransId="{0E1B540E-9965-42E9-9AAC-C6E8271A72F8}"/>
    <dgm:cxn modelId="{0F71DDED-7EEA-400A-B6FF-9E2873F5A989}" type="presOf" srcId="{9E33505E-405F-4744-B2A2-24B588D130FB}" destId="{EC8ECD72-A8B3-4684-A6EB-C0CA1157BE4D}" srcOrd="0" destOrd="0" presId="urn:microsoft.com/office/officeart/2005/8/layout/default"/>
    <dgm:cxn modelId="{378DA524-8B45-4F85-935A-7FC2C9432288}" type="presOf" srcId="{2220BFB5-7F8E-4DAA-B026-9920B02FEA59}" destId="{FC0CAB5D-EC10-4C21-9235-38BB2125A73B}" srcOrd="0" destOrd="0" presId="urn:microsoft.com/office/officeart/2005/8/layout/default"/>
    <dgm:cxn modelId="{774EB4C7-C410-4A3B-AA0F-8254D38E854F}" type="presParOf" srcId="{79689E4B-F934-4CC6-980E-49D105BCCFB8}" destId="{FC0CAB5D-EC10-4C21-9235-38BB2125A73B}" srcOrd="0" destOrd="0" presId="urn:microsoft.com/office/officeart/2005/8/layout/default"/>
    <dgm:cxn modelId="{8205C8FF-2031-4A28-AAB6-BA24836F930F}" type="presParOf" srcId="{79689E4B-F934-4CC6-980E-49D105BCCFB8}" destId="{D6493C20-334A-4015-9DA5-81D2A9775141}" srcOrd="1" destOrd="0" presId="urn:microsoft.com/office/officeart/2005/8/layout/default"/>
    <dgm:cxn modelId="{336633E0-0D04-412A-A93F-D084F23D3778}" type="presParOf" srcId="{79689E4B-F934-4CC6-980E-49D105BCCFB8}" destId="{EC8ECD72-A8B3-4684-A6EB-C0CA1157BE4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4388A6-F570-43AD-A6BA-534E9CB4E5D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AE7DC5-C46B-48DF-B0CE-AD53BDFA891F}">
      <dgm:prSet phldrT="[Текст]"/>
      <dgm:spPr/>
      <dgm:t>
        <a:bodyPr/>
        <a:lstStyle/>
        <a:p>
          <a:r>
            <a:rPr lang="ru-RU" dirty="0" err="1" smtClean="0"/>
            <a:t>Межі</a:t>
          </a:r>
          <a:r>
            <a:rPr lang="ru-RU" dirty="0" smtClean="0"/>
            <a:t> </a:t>
          </a:r>
          <a:r>
            <a:rPr lang="ru-RU" dirty="0" err="1" smtClean="0"/>
            <a:t>Радянського</a:t>
          </a:r>
          <a:r>
            <a:rPr lang="ru-RU" dirty="0" smtClean="0"/>
            <a:t> Союзу та </a:t>
          </a:r>
          <a:r>
            <a:rPr lang="ru-RU" dirty="0" err="1" smtClean="0"/>
            <a:t>України</a:t>
          </a:r>
          <a:r>
            <a:rPr lang="ru-RU" dirty="0" smtClean="0"/>
            <a:t> </a:t>
          </a:r>
          <a:r>
            <a:rPr lang="ru-RU" dirty="0" err="1" smtClean="0"/>
            <a:t>зокрема</a:t>
          </a:r>
          <a:endParaRPr lang="ru-RU" dirty="0"/>
        </a:p>
      </dgm:t>
    </dgm:pt>
    <dgm:pt modelId="{FE497226-60F5-4984-946F-F5E90B77CEA8}" type="parTrans" cxnId="{2C13CC59-3291-443B-A702-67413E06BD5F}">
      <dgm:prSet/>
      <dgm:spPr/>
      <dgm:t>
        <a:bodyPr/>
        <a:lstStyle/>
        <a:p>
          <a:endParaRPr lang="ru-RU"/>
        </a:p>
      </dgm:t>
    </dgm:pt>
    <dgm:pt modelId="{F0B6401A-2281-45D1-A827-5660D89A920C}" type="sibTrans" cxnId="{2C13CC59-3291-443B-A702-67413E06BD5F}">
      <dgm:prSet/>
      <dgm:spPr/>
      <dgm:t>
        <a:bodyPr/>
        <a:lstStyle/>
        <a:p>
          <a:endParaRPr lang="ru-RU"/>
        </a:p>
      </dgm:t>
    </dgm:pt>
    <dgm:pt modelId="{2885ACBF-31B3-4D99-8FCA-6F884A892B9E}" type="pres">
      <dgm:prSet presAssocID="{1D4388A6-F570-43AD-A6BA-534E9CB4E5D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23B5EA-8083-415A-8909-F1A3D3B6BB3D}" type="pres">
      <dgm:prSet presAssocID="{5EAE7DC5-C46B-48DF-B0CE-AD53BDFA891F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D31AC4-D938-4DD4-8E89-8F8A38CB385C}" type="presOf" srcId="{5EAE7DC5-C46B-48DF-B0CE-AD53BDFA891F}" destId="{8523B5EA-8083-415A-8909-F1A3D3B6BB3D}" srcOrd="0" destOrd="0" presId="urn:microsoft.com/office/officeart/2005/8/layout/default"/>
    <dgm:cxn modelId="{2C13CC59-3291-443B-A702-67413E06BD5F}" srcId="{1D4388A6-F570-43AD-A6BA-534E9CB4E5DA}" destId="{5EAE7DC5-C46B-48DF-B0CE-AD53BDFA891F}" srcOrd="0" destOrd="0" parTransId="{FE497226-60F5-4984-946F-F5E90B77CEA8}" sibTransId="{F0B6401A-2281-45D1-A827-5660D89A920C}"/>
    <dgm:cxn modelId="{7B027805-D947-4600-82CC-8E2E2390A953}" type="presOf" srcId="{1D4388A6-F570-43AD-A6BA-534E9CB4E5DA}" destId="{2885ACBF-31B3-4D99-8FCA-6F884A892B9E}" srcOrd="0" destOrd="0" presId="urn:microsoft.com/office/officeart/2005/8/layout/default"/>
    <dgm:cxn modelId="{7416CDF6-676A-4C9C-82F3-72B80BF0E508}" type="presParOf" srcId="{2885ACBF-31B3-4D99-8FCA-6F884A892B9E}" destId="{8523B5EA-8083-415A-8909-F1A3D3B6BB3D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ED2776-49CF-4FCC-BE61-DAC736AB424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44924BD-4C86-43AD-979F-CB92C5FF3576}">
      <dgm:prSet custT="1"/>
      <dgm:spPr/>
      <dgm:t>
        <a:bodyPr/>
        <a:lstStyle/>
        <a:p>
          <a:r>
            <a:rPr lang="ru-RU" sz="3000" dirty="0" err="1" smtClean="0"/>
            <a:t>Висвітлено</a:t>
          </a:r>
          <a:r>
            <a:rPr lang="ru-RU" sz="3000" dirty="0" smtClean="0"/>
            <a:t> </a:t>
          </a:r>
          <a:r>
            <a:rPr lang="ru-RU" sz="3000" dirty="0"/>
            <a:t>становище єврейської національної меншини в СРСР у </a:t>
          </a:r>
          <a:r>
            <a:rPr lang="ru-RU" sz="3000" dirty="0" err="1"/>
            <a:t>довоєнний</a:t>
          </a:r>
          <a:r>
            <a:rPr lang="ru-RU" sz="3000" dirty="0"/>
            <a:t> </a:t>
          </a:r>
          <a:r>
            <a:rPr lang="ru-RU" sz="3000" dirty="0" err="1" smtClean="0"/>
            <a:t>період</a:t>
          </a:r>
          <a:endParaRPr lang="ru-RU" sz="3000" dirty="0"/>
        </a:p>
      </dgm:t>
    </dgm:pt>
    <dgm:pt modelId="{C3B6C080-2C50-459E-AFF2-16BBCFDFDFAB}" type="parTrans" cxnId="{0CF88EE9-E5B0-4142-AAA4-CCA8B65E1444}">
      <dgm:prSet/>
      <dgm:spPr/>
      <dgm:t>
        <a:bodyPr/>
        <a:lstStyle/>
        <a:p>
          <a:endParaRPr lang="ru-RU"/>
        </a:p>
      </dgm:t>
    </dgm:pt>
    <dgm:pt modelId="{93E0E0FA-3F3F-4840-AE92-18E8F0E0FD55}" type="sibTrans" cxnId="{0CF88EE9-E5B0-4142-AAA4-CCA8B65E1444}">
      <dgm:prSet/>
      <dgm:spPr/>
      <dgm:t>
        <a:bodyPr/>
        <a:lstStyle/>
        <a:p>
          <a:endParaRPr lang="ru-RU"/>
        </a:p>
      </dgm:t>
    </dgm:pt>
    <dgm:pt modelId="{3C4B7522-49EF-4A72-8DC6-A32C5094F968}">
      <dgm:prSet custT="1"/>
      <dgm:spPr/>
      <dgm:t>
        <a:bodyPr/>
        <a:lstStyle/>
        <a:p>
          <a:r>
            <a:rPr lang="ru-RU" sz="3000" dirty="0" err="1" smtClean="0"/>
            <a:t>Простежено</a:t>
          </a:r>
          <a:r>
            <a:rPr lang="ru-RU" sz="3000" dirty="0" smtClean="0"/>
            <a:t> </a:t>
          </a:r>
          <a:r>
            <a:rPr lang="ru-RU" sz="3000" dirty="0"/>
            <a:t>дії радянської влади щодо єврейства в період Другої </a:t>
          </a:r>
          <a:r>
            <a:rPr lang="ru-RU" sz="3000" dirty="0" err="1"/>
            <a:t>світової</a:t>
          </a:r>
          <a:r>
            <a:rPr lang="ru-RU" sz="3000" dirty="0"/>
            <a:t> </a:t>
          </a:r>
          <a:r>
            <a:rPr lang="ru-RU" sz="3000" dirty="0" err="1" smtClean="0"/>
            <a:t>війни</a:t>
          </a:r>
          <a:endParaRPr lang="ru-RU" sz="3000" dirty="0"/>
        </a:p>
      </dgm:t>
    </dgm:pt>
    <dgm:pt modelId="{07951A90-60DC-49B9-AA07-A7F00A47CE9A}" type="parTrans" cxnId="{17C2005D-5B4A-401E-882F-B5A30BEFCF29}">
      <dgm:prSet/>
      <dgm:spPr/>
      <dgm:t>
        <a:bodyPr/>
        <a:lstStyle/>
        <a:p>
          <a:endParaRPr lang="ru-RU"/>
        </a:p>
      </dgm:t>
    </dgm:pt>
    <dgm:pt modelId="{4900BACB-BC75-46CD-893A-E8B2094D9C6F}" type="sibTrans" cxnId="{17C2005D-5B4A-401E-882F-B5A30BEFCF29}">
      <dgm:prSet/>
      <dgm:spPr/>
      <dgm:t>
        <a:bodyPr/>
        <a:lstStyle/>
        <a:p>
          <a:endParaRPr lang="ru-RU"/>
        </a:p>
      </dgm:t>
    </dgm:pt>
    <dgm:pt modelId="{6F7D89B7-5F86-4220-A8BD-F6111597833E}">
      <dgm:prSet custT="1"/>
      <dgm:spPr/>
      <dgm:t>
        <a:bodyPr/>
        <a:lstStyle/>
        <a:p>
          <a:r>
            <a:rPr lang="ru-RU" sz="2600" dirty="0" err="1" smtClean="0"/>
            <a:t>Визначено</a:t>
          </a:r>
          <a:r>
            <a:rPr lang="ru-RU" sz="2600" dirty="0" smtClean="0"/>
            <a:t> </a:t>
          </a:r>
          <a:r>
            <a:rPr lang="ru-RU" sz="2600" dirty="0" err="1" smtClean="0"/>
            <a:t>особливості</a:t>
          </a:r>
          <a:r>
            <a:rPr lang="ru-RU" sz="2600" dirty="0" smtClean="0"/>
            <a:t> </a:t>
          </a:r>
          <a:r>
            <a:rPr lang="ru-RU" sz="2600" dirty="0" err="1" smtClean="0"/>
            <a:t>життя</a:t>
          </a:r>
          <a:r>
            <a:rPr lang="ru-RU" sz="2600" dirty="0" smtClean="0"/>
            <a:t> </a:t>
          </a:r>
          <a:r>
            <a:rPr lang="ru-RU" sz="2600" dirty="0" err="1" smtClean="0"/>
            <a:t>євреїв</a:t>
          </a:r>
          <a:r>
            <a:rPr lang="ru-RU" sz="2600" dirty="0" smtClean="0"/>
            <a:t> </a:t>
          </a:r>
          <a:r>
            <a:rPr lang="ru-RU" sz="2600" dirty="0" err="1" smtClean="0"/>
            <a:t>України</a:t>
          </a:r>
          <a:r>
            <a:rPr lang="ru-RU" sz="2600" dirty="0" smtClean="0"/>
            <a:t> та СРСР </a:t>
          </a:r>
          <a:r>
            <a:rPr lang="ru-RU" sz="2600" dirty="0" err="1" smtClean="0"/>
            <a:t>після</a:t>
          </a:r>
          <a:r>
            <a:rPr lang="ru-RU" sz="2600" dirty="0" smtClean="0"/>
            <a:t> </a:t>
          </a:r>
          <a:r>
            <a:rPr lang="ru-RU" sz="2600" dirty="0" err="1" smtClean="0"/>
            <a:t>Другої</a:t>
          </a:r>
          <a:r>
            <a:rPr lang="ru-RU" sz="2600" dirty="0" smtClean="0"/>
            <a:t> </a:t>
          </a:r>
          <a:r>
            <a:rPr lang="ru-RU" sz="2600" dirty="0" err="1" smtClean="0"/>
            <a:t>світової</a:t>
          </a:r>
          <a:r>
            <a:rPr lang="ru-RU" sz="2600" dirty="0" smtClean="0"/>
            <a:t> </a:t>
          </a:r>
          <a:r>
            <a:rPr lang="ru-RU" sz="2600" dirty="0" err="1" smtClean="0"/>
            <a:t>війни</a:t>
          </a:r>
          <a:r>
            <a:rPr lang="ru-RU" sz="2600" dirty="0" smtClean="0"/>
            <a:t>, </a:t>
          </a:r>
          <a:r>
            <a:rPr lang="ru-RU" sz="2600" dirty="0" err="1" smtClean="0"/>
            <a:t>зокрема</a:t>
          </a:r>
          <a:r>
            <a:rPr lang="ru-RU" sz="2600" dirty="0" smtClean="0"/>
            <a:t> в </a:t>
          </a:r>
          <a:r>
            <a:rPr lang="ru-RU" sz="2600" dirty="0" err="1" smtClean="0"/>
            <a:t>другій</a:t>
          </a:r>
          <a:r>
            <a:rPr lang="ru-RU" sz="2600" dirty="0" smtClean="0"/>
            <a:t> </a:t>
          </a:r>
          <a:r>
            <a:rPr lang="ru-RU" sz="2600" dirty="0" err="1" smtClean="0"/>
            <a:t>половині</a:t>
          </a:r>
          <a:r>
            <a:rPr lang="ru-RU" sz="2600" dirty="0" smtClean="0"/>
            <a:t> 1940-х – 1950-х </a:t>
          </a:r>
          <a:r>
            <a:rPr lang="ru-RU" sz="2600" dirty="0" err="1" smtClean="0"/>
            <a:t>рр</a:t>
          </a:r>
          <a:r>
            <a:rPr lang="ru-RU" sz="2600" dirty="0" smtClean="0"/>
            <a:t>.</a:t>
          </a:r>
          <a:endParaRPr lang="ru-RU" sz="2600" dirty="0"/>
        </a:p>
      </dgm:t>
    </dgm:pt>
    <dgm:pt modelId="{B4458CF0-EA84-435D-8DB7-2F047FD0DDFF}" type="parTrans" cxnId="{2F17481E-E770-43B5-B226-556D24FF2749}">
      <dgm:prSet/>
      <dgm:spPr/>
      <dgm:t>
        <a:bodyPr/>
        <a:lstStyle/>
        <a:p>
          <a:endParaRPr lang="ru-RU"/>
        </a:p>
      </dgm:t>
    </dgm:pt>
    <dgm:pt modelId="{F683D554-6890-41FF-BDD7-4155DB3A35B1}" type="sibTrans" cxnId="{2F17481E-E770-43B5-B226-556D24FF2749}">
      <dgm:prSet/>
      <dgm:spPr/>
      <dgm:t>
        <a:bodyPr/>
        <a:lstStyle/>
        <a:p>
          <a:endParaRPr lang="ru-RU"/>
        </a:p>
      </dgm:t>
    </dgm:pt>
    <dgm:pt modelId="{60C38EBB-EDD4-448C-A811-61EC5788FB35}">
      <dgm:prSet custT="1"/>
      <dgm:spPr/>
      <dgm:t>
        <a:bodyPr/>
        <a:lstStyle/>
        <a:p>
          <a:r>
            <a:rPr lang="ru-RU" sz="2400" dirty="0" err="1" smtClean="0">
              <a:latin typeface="+mn-lt"/>
            </a:rPr>
            <a:t>З’ясовано</a:t>
          </a:r>
          <a:r>
            <a:rPr lang="ru-RU" sz="2400" dirty="0" smtClean="0">
              <a:latin typeface="+mn-lt"/>
            </a:rPr>
            <a:t> </a:t>
          </a:r>
          <a:r>
            <a:rPr lang="ru-RU" sz="2400" dirty="0">
              <a:latin typeface="+mn-lt"/>
            </a:rPr>
            <a:t>форми, методи антиєврейського наступу влади, його особливості і відмінності у контексті національної політики радянського керівництва </a:t>
          </a:r>
          <a:r>
            <a:rPr lang="ru-RU" sz="2400" dirty="0" err="1">
              <a:latin typeface="+mn-lt"/>
            </a:rPr>
            <a:t>окресленого</a:t>
          </a:r>
          <a:r>
            <a:rPr lang="ru-RU" sz="2400" dirty="0">
              <a:latin typeface="+mn-lt"/>
            </a:rPr>
            <a:t> </a:t>
          </a:r>
          <a:r>
            <a:rPr lang="ru-RU" sz="2400" dirty="0" err="1" smtClean="0">
              <a:latin typeface="+mn-lt"/>
            </a:rPr>
            <a:t>періоду</a:t>
          </a:r>
          <a:endParaRPr lang="ru-RU" sz="2400" dirty="0">
            <a:latin typeface="+mn-lt"/>
          </a:endParaRPr>
        </a:p>
      </dgm:t>
    </dgm:pt>
    <dgm:pt modelId="{0518D09F-F391-4CFA-AF33-20099430431F}" type="parTrans" cxnId="{37EC487E-C103-48C1-AA73-D5E0E99AEAC2}">
      <dgm:prSet/>
      <dgm:spPr/>
      <dgm:t>
        <a:bodyPr/>
        <a:lstStyle/>
        <a:p>
          <a:endParaRPr lang="ru-RU"/>
        </a:p>
      </dgm:t>
    </dgm:pt>
    <dgm:pt modelId="{1BEB45DF-B7AD-446E-90CA-DA04DB90DEB4}" type="sibTrans" cxnId="{37EC487E-C103-48C1-AA73-D5E0E99AEAC2}">
      <dgm:prSet/>
      <dgm:spPr/>
      <dgm:t>
        <a:bodyPr/>
        <a:lstStyle/>
        <a:p>
          <a:endParaRPr lang="ru-RU"/>
        </a:p>
      </dgm:t>
    </dgm:pt>
    <dgm:pt modelId="{D32BF9E1-DBFD-4F85-8D9B-A59CDF5D3C31}" type="pres">
      <dgm:prSet presAssocID="{1DED2776-49CF-4FCC-BE61-DAC736AB424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A0483E-6336-4EDE-BB98-45BE2AC17B98}" type="pres">
      <dgm:prSet presAssocID="{D44924BD-4C86-43AD-979F-CB92C5FF3576}" presName="node" presStyleLbl="node1" presStyleIdx="0" presStyleCnt="4" custScaleX="106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ABDC5C-5CAA-4AFF-AC34-5784D0E3A311}" type="pres">
      <dgm:prSet presAssocID="{93E0E0FA-3F3F-4840-AE92-18E8F0E0FD55}" presName="sibTrans" presStyleCnt="0"/>
      <dgm:spPr/>
    </dgm:pt>
    <dgm:pt modelId="{6DC73678-7133-4195-B861-026148C06726}" type="pres">
      <dgm:prSet presAssocID="{3C4B7522-49EF-4A72-8DC6-A32C5094F96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559032-238D-444F-806D-3A2025647DFE}" type="pres">
      <dgm:prSet presAssocID="{4900BACB-BC75-46CD-893A-E8B2094D9C6F}" presName="sibTrans" presStyleCnt="0"/>
      <dgm:spPr/>
    </dgm:pt>
    <dgm:pt modelId="{5CFBD33D-7518-42A3-9826-4638DAA38E9E}" type="pres">
      <dgm:prSet presAssocID="{6F7D89B7-5F86-4220-A8BD-F6111597833E}" presName="node" presStyleLbl="node1" presStyleIdx="2" presStyleCnt="4" custScaleX="1096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F37C6-B0A9-4BF4-BE84-FC182F9FA8C6}" type="pres">
      <dgm:prSet presAssocID="{F683D554-6890-41FF-BDD7-4155DB3A35B1}" presName="sibTrans" presStyleCnt="0"/>
      <dgm:spPr/>
    </dgm:pt>
    <dgm:pt modelId="{F458101E-8576-4772-926E-55EFA8F4DBB4}" type="pres">
      <dgm:prSet presAssocID="{60C38EBB-EDD4-448C-A811-61EC5788FB35}" presName="node" presStyleLbl="node1" presStyleIdx="3" presStyleCnt="4" custLinFactNeighborX="-1641" custLinFactNeighborY="7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EC487E-C103-48C1-AA73-D5E0E99AEAC2}" srcId="{1DED2776-49CF-4FCC-BE61-DAC736AB424E}" destId="{60C38EBB-EDD4-448C-A811-61EC5788FB35}" srcOrd="3" destOrd="0" parTransId="{0518D09F-F391-4CFA-AF33-20099430431F}" sibTransId="{1BEB45DF-B7AD-446E-90CA-DA04DB90DEB4}"/>
    <dgm:cxn modelId="{1F7E5691-E247-4CB1-B977-4F7859F67C1E}" type="presOf" srcId="{D44924BD-4C86-43AD-979F-CB92C5FF3576}" destId="{63A0483E-6336-4EDE-BB98-45BE2AC17B98}" srcOrd="0" destOrd="0" presId="urn:microsoft.com/office/officeart/2005/8/layout/default"/>
    <dgm:cxn modelId="{344272DF-01C1-4CE3-A6DE-657C8EE0CD7C}" type="presOf" srcId="{60C38EBB-EDD4-448C-A811-61EC5788FB35}" destId="{F458101E-8576-4772-926E-55EFA8F4DBB4}" srcOrd="0" destOrd="0" presId="urn:microsoft.com/office/officeart/2005/8/layout/default"/>
    <dgm:cxn modelId="{00BF6237-879A-4BE5-8513-B672DC60FF19}" type="presOf" srcId="{6F7D89B7-5F86-4220-A8BD-F6111597833E}" destId="{5CFBD33D-7518-42A3-9826-4638DAA38E9E}" srcOrd="0" destOrd="0" presId="urn:microsoft.com/office/officeart/2005/8/layout/default"/>
    <dgm:cxn modelId="{1052A13C-003C-4E1B-90C2-F54DA962F58C}" type="presOf" srcId="{3C4B7522-49EF-4A72-8DC6-A32C5094F968}" destId="{6DC73678-7133-4195-B861-026148C06726}" srcOrd="0" destOrd="0" presId="urn:microsoft.com/office/officeart/2005/8/layout/default"/>
    <dgm:cxn modelId="{0CF88EE9-E5B0-4142-AAA4-CCA8B65E1444}" srcId="{1DED2776-49CF-4FCC-BE61-DAC736AB424E}" destId="{D44924BD-4C86-43AD-979F-CB92C5FF3576}" srcOrd="0" destOrd="0" parTransId="{C3B6C080-2C50-459E-AFF2-16BBCFDFDFAB}" sibTransId="{93E0E0FA-3F3F-4840-AE92-18E8F0E0FD55}"/>
    <dgm:cxn modelId="{28C0B242-BBFF-432A-9D64-9FD20F900A25}" type="presOf" srcId="{1DED2776-49CF-4FCC-BE61-DAC736AB424E}" destId="{D32BF9E1-DBFD-4F85-8D9B-A59CDF5D3C31}" srcOrd="0" destOrd="0" presId="urn:microsoft.com/office/officeart/2005/8/layout/default"/>
    <dgm:cxn modelId="{2F17481E-E770-43B5-B226-556D24FF2749}" srcId="{1DED2776-49CF-4FCC-BE61-DAC736AB424E}" destId="{6F7D89B7-5F86-4220-A8BD-F6111597833E}" srcOrd="2" destOrd="0" parTransId="{B4458CF0-EA84-435D-8DB7-2F047FD0DDFF}" sibTransId="{F683D554-6890-41FF-BDD7-4155DB3A35B1}"/>
    <dgm:cxn modelId="{17C2005D-5B4A-401E-882F-B5A30BEFCF29}" srcId="{1DED2776-49CF-4FCC-BE61-DAC736AB424E}" destId="{3C4B7522-49EF-4A72-8DC6-A32C5094F968}" srcOrd="1" destOrd="0" parTransId="{07951A90-60DC-49B9-AA07-A7F00A47CE9A}" sibTransId="{4900BACB-BC75-46CD-893A-E8B2094D9C6F}"/>
    <dgm:cxn modelId="{D036C93A-45C1-4258-8EF4-B46BC8E69748}" type="presParOf" srcId="{D32BF9E1-DBFD-4F85-8D9B-A59CDF5D3C31}" destId="{63A0483E-6336-4EDE-BB98-45BE2AC17B98}" srcOrd="0" destOrd="0" presId="urn:microsoft.com/office/officeart/2005/8/layout/default"/>
    <dgm:cxn modelId="{852F1CEB-1D4E-49FD-8986-DDB771260F0D}" type="presParOf" srcId="{D32BF9E1-DBFD-4F85-8D9B-A59CDF5D3C31}" destId="{D6ABDC5C-5CAA-4AFF-AC34-5784D0E3A311}" srcOrd="1" destOrd="0" presId="urn:microsoft.com/office/officeart/2005/8/layout/default"/>
    <dgm:cxn modelId="{1A65976B-2592-42BA-99C7-E40391D4349C}" type="presParOf" srcId="{D32BF9E1-DBFD-4F85-8D9B-A59CDF5D3C31}" destId="{6DC73678-7133-4195-B861-026148C06726}" srcOrd="2" destOrd="0" presId="urn:microsoft.com/office/officeart/2005/8/layout/default"/>
    <dgm:cxn modelId="{834E0341-A3C3-4BC4-8B17-996ADDD25D68}" type="presParOf" srcId="{D32BF9E1-DBFD-4F85-8D9B-A59CDF5D3C31}" destId="{2E559032-238D-444F-806D-3A2025647DFE}" srcOrd="3" destOrd="0" presId="urn:microsoft.com/office/officeart/2005/8/layout/default"/>
    <dgm:cxn modelId="{CF960E2C-F20A-4027-9A0D-7B84BDF64CF6}" type="presParOf" srcId="{D32BF9E1-DBFD-4F85-8D9B-A59CDF5D3C31}" destId="{5CFBD33D-7518-42A3-9826-4638DAA38E9E}" srcOrd="4" destOrd="0" presId="urn:microsoft.com/office/officeart/2005/8/layout/default"/>
    <dgm:cxn modelId="{E5D2640D-EA37-44B5-A14A-2A7D2B4E3053}" type="presParOf" srcId="{D32BF9E1-DBFD-4F85-8D9B-A59CDF5D3C31}" destId="{CBAF37C6-B0A9-4BF4-BE84-FC182F9FA8C6}" srcOrd="5" destOrd="0" presId="urn:microsoft.com/office/officeart/2005/8/layout/default"/>
    <dgm:cxn modelId="{B28B1AB7-02C3-4336-92B1-6E1A3AAF2F28}" type="presParOf" srcId="{D32BF9E1-DBFD-4F85-8D9B-A59CDF5D3C31}" destId="{F458101E-8576-4772-926E-55EFA8F4DBB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FB50839-EEF2-4E38-8DDE-255169C0B98B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7BE0A8-9F8C-41A8-9004-2B3D2C8A6074}">
      <dgm:prSet custT="1"/>
      <dgm:spPr/>
      <dgm:t>
        <a:bodyPr/>
        <a:lstStyle/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3000" b="1" dirty="0" smtClean="0"/>
            <a:t>    </a:t>
          </a:r>
          <a:r>
            <a:rPr lang="ru-RU" sz="3000" b="1" dirty="0" err="1" smtClean="0"/>
            <a:t>Вивчення</a:t>
          </a:r>
          <a:r>
            <a:rPr lang="ru-RU" sz="3000" b="1" dirty="0" smtClean="0"/>
            <a:t> </a:t>
          </a:r>
          <a:r>
            <a:rPr lang="ru-RU" sz="3000" b="1" dirty="0" err="1" smtClean="0"/>
            <a:t>єврейського</a:t>
          </a:r>
          <a:r>
            <a:rPr lang="ru-RU" sz="3000" b="1" dirty="0" smtClean="0"/>
            <a:t> </a:t>
          </a:r>
          <a:r>
            <a:rPr lang="ru-RU" sz="3000" b="1" dirty="0" err="1" smtClean="0"/>
            <a:t>питання</a:t>
          </a:r>
          <a:r>
            <a:rPr lang="ru-RU" sz="3000" b="1" dirty="0" smtClean="0"/>
            <a:t> на </a:t>
          </a:r>
          <a:r>
            <a:rPr lang="ru-RU" sz="3000" b="1" dirty="0" err="1" smtClean="0"/>
            <a:t>сучасному</a:t>
          </a:r>
          <a:r>
            <a:rPr lang="ru-RU" sz="3000" b="1" dirty="0" smtClean="0"/>
            <a:t> </a:t>
          </a:r>
          <a:r>
            <a:rPr lang="ru-RU" sz="3000" b="1" dirty="0" err="1" smtClean="0"/>
            <a:t>етапі</a:t>
          </a:r>
          <a:r>
            <a:rPr lang="ru-RU" sz="3000" b="1" dirty="0" smtClean="0"/>
            <a:t> є </a:t>
          </a:r>
          <a:r>
            <a:rPr lang="ru-RU" sz="3000" b="1" dirty="0" err="1" smtClean="0"/>
            <a:t>дещо</a:t>
          </a:r>
          <a:r>
            <a:rPr lang="ru-RU" sz="3000" b="1" dirty="0" smtClean="0"/>
            <a:t> </a:t>
          </a:r>
          <a:r>
            <a:rPr lang="ru-RU" sz="3000" b="1" dirty="0" err="1" smtClean="0"/>
            <a:t>заполітизованим</a:t>
          </a:r>
          <a:r>
            <a:rPr lang="ru-RU" sz="3000" b="1" dirty="0" smtClean="0"/>
            <a:t> та </a:t>
          </a:r>
          <a:r>
            <a:rPr lang="ru-RU" sz="3000" b="1" dirty="0" err="1" smtClean="0"/>
            <a:t>заідеологізованим</a:t>
          </a:r>
          <a:r>
            <a:rPr lang="ru-RU" sz="3000" b="1" dirty="0" smtClean="0"/>
            <a:t> як з боку </a:t>
          </a:r>
          <a:r>
            <a:rPr lang="ru-RU" sz="3000" b="1" dirty="0" err="1" smtClean="0"/>
            <a:t>єврейських</a:t>
          </a:r>
          <a:r>
            <a:rPr lang="ru-RU" sz="3000" b="1" dirty="0" smtClean="0"/>
            <a:t>, так і </a:t>
          </a:r>
          <a:r>
            <a:rPr lang="ru-RU" sz="3000" b="1" dirty="0" err="1" smtClean="0"/>
            <a:t>вітчизняних</a:t>
          </a:r>
          <a:r>
            <a:rPr lang="ru-RU" sz="3000" b="1" dirty="0" smtClean="0"/>
            <a:t> </a:t>
          </a:r>
          <a:r>
            <a:rPr lang="ru-RU" sz="3000" b="1" dirty="0" err="1" smtClean="0"/>
            <a:t>істориків</a:t>
          </a:r>
          <a:r>
            <a:rPr lang="ru-RU" sz="3000" b="1" dirty="0" smtClean="0"/>
            <a:t>. </a:t>
          </a:r>
          <a:endParaRPr lang="en-US" sz="3000" b="1" dirty="0" smtClean="0"/>
        </a:p>
        <a:p>
          <a:pPr algn="just">
            <a:lnSpc>
              <a:spcPct val="100000"/>
            </a:lnSpc>
            <a:spcAft>
              <a:spcPts val="0"/>
            </a:spcAft>
          </a:pPr>
          <a:endParaRPr lang="ru-RU" sz="3000" b="1" dirty="0" smtClean="0"/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3000" b="1" dirty="0" smtClean="0"/>
            <a:t>     </a:t>
          </a:r>
          <a:r>
            <a:rPr lang="ru-RU" sz="3000" b="1" dirty="0" err="1" smtClean="0"/>
            <a:t>Саме</a:t>
          </a:r>
          <a:r>
            <a:rPr lang="ru-RU" sz="3000" b="1" dirty="0" smtClean="0"/>
            <a:t> тому ми </a:t>
          </a:r>
          <a:r>
            <a:rPr lang="ru-RU" sz="3000" b="1" dirty="0" err="1" smtClean="0"/>
            <a:t>більше</a:t>
          </a:r>
          <a:r>
            <a:rPr lang="ru-RU" sz="3000" b="1" dirty="0" smtClean="0"/>
            <a:t> </a:t>
          </a:r>
          <a:r>
            <a:rPr lang="ru-RU" sz="3000" b="1" dirty="0" err="1" smtClean="0"/>
            <a:t>зосередили</a:t>
          </a:r>
          <a:r>
            <a:rPr lang="ru-RU" sz="3000" b="1" dirty="0" smtClean="0"/>
            <a:t> свою </a:t>
          </a:r>
          <a:r>
            <a:rPr lang="ru-RU" sz="3000" b="1" dirty="0" err="1" smtClean="0"/>
            <a:t>увагу</a:t>
          </a:r>
          <a:r>
            <a:rPr lang="ru-RU" sz="3000" b="1" dirty="0" smtClean="0"/>
            <a:t> на формах, методах </a:t>
          </a:r>
          <a:r>
            <a:rPr lang="ru-RU" sz="3000" b="1" dirty="0" err="1" smtClean="0"/>
            <a:t>антиєврейського</a:t>
          </a:r>
          <a:r>
            <a:rPr lang="ru-RU" sz="3000" b="1" dirty="0" smtClean="0"/>
            <a:t> </a:t>
          </a:r>
          <a:r>
            <a:rPr lang="ru-RU" sz="3000" b="1" dirty="0" err="1" smtClean="0"/>
            <a:t>наступу</a:t>
          </a:r>
          <a:r>
            <a:rPr lang="ru-RU" sz="3000" b="1" dirty="0" smtClean="0"/>
            <a:t> </a:t>
          </a:r>
          <a:r>
            <a:rPr lang="ru-RU" sz="3000" b="1" dirty="0" err="1" smtClean="0"/>
            <a:t>влади</a:t>
          </a:r>
          <a:r>
            <a:rPr lang="ru-RU" sz="3000" b="1" dirty="0" smtClean="0"/>
            <a:t>, </a:t>
          </a:r>
          <a:r>
            <a:rPr lang="ru-RU" sz="3000" b="1" dirty="0" err="1" smtClean="0"/>
            <a:t>його</a:t>
          </a:r>
          <a:r>
            <a:rPr lang="ru-RU" sz="3000" b="1" dirty="0" smtClean="0"/>
            <a:t> </a:t>
          </a:r>
          <a:r>
            <a:rPr lang="ru-RU" sz="3000" b="1" dirty="0" err="1" smtClean="0"/>
            <a:t>особливостях</a:t>
          </a:r>
          <a:r>
            <a:rPr lang="ru-RU" sz="3000" b="1" dirty="0" smtClean="0"/>
            <a:t> і </a:t>
          </a:r>
          <a:r>
            <a:rPr lang="ru-RU" sz="3000" b="1" dirty="0" err="1" smtClean="0"/>
            <a:t>відмінностях</a:t>
          </a:r>
          <a:r>
            <a:rPr lang="ru-RU" sz="3000" b="1" dirty="0" smtClean="0"/>
            <a:t> у </a:t>
          </a:r>
          <a:r>
            <a:rPr lang="ru-RU" sz="3000" b="1" dirty="0" err="1" smtClean="0"/>
            <a:t>контексті</a:t>
          </a:r>
          <a:r>
            <a:rPr lang="ru-RU" sz="3000" b="1" dirty="0" smtClean="0"/>
            <a:t> </a:t>
          </a:r>
          <a:r>
            <a:rPr lang="ru-RU" sz="3000" b="1" dirty="0" err="1" smtClean="0"/>
            <a:t>національної</a:t>
          </a:r>
          <a:r>
            <a:rPr lang="ru-RU" sz="3000" b="1" dirty="0" smtClean="0"/>
            <a:t> </a:t>
          </a:r>
          <a:r>
            <a:rPr lang="ru-RU" sz="3000" b="1" dirty="0" err="1" smtClean="0"/>
            <a:t>політики</a:t>
          </a:r>
          <a:r>
            <a:rPr lang="ru-RU" sz="3000" b="1" dirty="0" smtClean="0"/>
            <a:t> </a:t>
          </a:r>
          <a:r>
            <a:rPr lang="ru-RU" sz="3000" b="1" dirty="0" err="1" smtClean="0"/>
            <a:t>радянського</a:t>
          </a:r>
          <a:r>
            <a:rPr lang="ru-RU" sz="3000" b="1" dirty="0" smtClean="0"/>
            <a:t> </a:t>
          </a:r>
          <a:r>
            <a:rPr lang="ru-RU" sz="3000" b="1" dirty="0" err="1" smtClean="0"/>
            <a:t>керівництва</a:t>
          </a:r>
          <a:r>
            <a:rPr lang="ru-RU" sz="3000" b="1" dirty="0" smtClean="0"/>
            <a:t> </a:t>
          </a:r>
          <a:r>
            <a:rPr lang="ru-RU" sz="3000" b="1" dirty="0" err="1" smtClean="0"/>
            <a:t>окресленого</a:t>
          </a:r>
          <a:r>
            <a:rPr lang="ru-RU" sz="3000" b="1" dirty="0" smtClean="0"/>
            <a:t> </a:t>
          </a:r>
          <a:r>
            <a:rPr lang="ru-RU" sz="3000" b="1" dirty="0" err="1" smtClean="0"/>
            <a:t>періоду</a:t>
          </a:r>
          <a:r>
            <a:rPr lang="ru-RU" sz="3000" b="1" dirty="0" smtClean="0"/>
            <a:t>.  </a:t>
          </a:r>
        </a:p>
        <a:p>
          <a:pPr algn="just">
            <a:lnSpc>
              <a:spcPct val="100000"/>
            </a:lnSpc>
            <a:spcAft>
              <a:spcPts val="0"/>
            </a:spcAft>
          </a:pPr>
          <a:r>
            <a:rPr lang="ru-RU" sz="3000" b="1" dirty="0" smtClean="0"/>
            <a:t>     </a:t>
          </a:r>
          <a:endParaRPr lang="ru-RU" sz="3000" b="1" dirty="0"/>
        </a:p>
      </dgm:t>
    </dgm:pt>
    <dgm:pt modelId="{2FB4F9C2-276A-4152-A0F2-6AD271E994C8}" type="parTrans" cxnId="{86325137-9D60-47B5-96C5-A739BEB4042C}">
      <dgm:prSet/>
      <dgm:spPr/>
      <dgm:t>
        <a:bodyPr/>
        <a:lstStyle/>
        <a:p>
          <a:endParaRPr lang="ru-RU"/>
        </a:p>
      </dgm:t>
    </dgm:pt>
    <dgm:pt modelId="{56580682-9793-4DAD-95EA-8BBCFD58CC37}" type="sibTrans" cxnId="{86325137-9D60-47B5-96C5-A739BEB4042C}">
      <dgm:prSet/>
      <dgm:spPr/>
      <dgm:t>
        <a:bodyPr/>
        <a:lstStyle/>
        <a:p>
          <a:endParaRPr lang="ru-RU"/>
        </a:p>
      </dgm:t>
    </dgm:pt>
    <dgm:pt modelId="{BD39067A-EAD3-4864-9262-4D736BC78C95}" type="pres">
      <dgm:prSet presAssocID="{5FB50839-EEF2-4E38-8DDE-255169C0B98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C22664-D0D5-4691-80C5-A81573270C53}" type="pres">
      <dgm:prSet presAssocID="{CF7BE0A8-9F8C-41A8-9004-2B3D2C8A6074}" presName="node" presStyleLbl="node1" presStyleIdx="0" presStyleCnt="1" custScaleY="122852" custLinFactNeighborX="-98" custLinFactNeighborY="-1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5523B7-9149-4FB7-BDB4-E271EE7FB520}" type="presOf" srcId="{5FB50839-EEF2-4E38-8DDE-255169C0B98B}" destId="{BD39067A-EAD3-4864-9262-4D736BC78C95}" srcOrd="0" destOrd="0" presId="urn:microsoft.com/office/officeart/2005/8/layout/default"/>
    <dgm:cxn modelId="{86325137-9D60-47B5-96C5-A739BEB4042C}" srcId="{5FB50839-EEF2-4E38-8DDE-255169C0B98B}" destId="{CF7BE0A8-9F8C-41A8-9004-2B3D2C8A6074}" srcOrd="0" destOrd="0" parTransId="{2FB4F9C2-276A-4152-A0F2-6AD271E994C8}" sibTransId="{56580682-9793-4DAD-95EA-8BBCFD58CC37}"/>
    <dgm:cxn modelId="{29A17333-AFA2-4F38-8EA0-8AD4FB19A9F4}" type="presOf" srcId="{CF7BE0A8-9F8C-41A8-9004-2B3D2C8A6074}" destId="{4AC22664-D0D5-4691-80C5-A81573270C53}" srcOrd="0" destOrd="0" presId="urn:microsoft.com/office/officeart/2005/8/layout/default"/>
    <dgm:cxn modelId="{1E2421DA-6EA1-41C3-B350-AAA2C199384F}" type="presParOf" srcId="{BD39067A-EAD3-4864-9262-4D736BC78C95}" destId="{4AC22664-D0D5-4691-80C5-A81573270C53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242392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sz="3600" b="0" dirty="0" err="1" smtClean="0">
                <a:solidFill>
                  <a:srgbClr val="FF0000"/>
                </a:solidFill>
                <a:effectLst/>
                <a:latin typeface="+mn-lt"/>
              </a:rPr>
              <a:t>Форми</a:t>
            </a:r>
            <a:r>
              <a:rPr lang="ru-RU" sz="3600" b="0" dirty="0" smtClean="0">
                <a:solidFill>
                  <a:srgbClr val="FF0000"/>
                </a:solidFill>
                <a:effectLst/>
                <a:latin typeface="+mn-lt"/>
              </a:rPr>
              <a:t> і </a:t>
            </a:r>
            <a:r>
              <a:rPr lang="ru-RU" sz="3600" b="0" dirty="0" err="1" smtClean="0">
                <a:solidFill>
                  <a:srgbClr val="FF0000"/>
                </a:solidFill>
                <a:effectLst/>
                <a:latin typeface="+mn-lt"/>
              </a:rPr>
              <a:t>методи</a:t>
            </a:r>
            <a:r>
              <a:rPr lang="ru-RU" sz="3600" b="0" dirty="0" smtClean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ru-RU" sz="3600" b="0" dirty="0" err="1" smtClean="0">
                <a:solidFill>
                  <a:srgbClr val="FF0000"/>
                </a:solidFill>
                <a:effectLst/>
                <a:latin typeface="+mn-lt"/>
              </a:rPr>
              <a:t>антиєврейського</a:t>
            </a:r>
            <a:r>
              <a:rPr lang="ru-RU" sz="3600" b="0" dirty="0" smtClean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ru-RU" sz="3600" b="0" dirty="0" err="1" smtClean="0">
                <a:solidFill>
                  <a:srgbClr val="FF0000"/>
                </a:solidFill>
                <a:effectLst/>
                <a:latin typeface="+mn-lt"/>
              </a:rPr>
              <a:t>наступу</a:t>
            </a:r>
            <a:r>
              <a:rPr lang="ru-RU" sz="3600" b="0" dirty="0" smtClean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ru-RU" sz="3600" b="0" dirty="0" err="1" smtClean="0">
                <a:solidFill>
                  <a:srgbClr val="FF0000"/>
                </a:solidFill>
                <a:effectLst/>
                <a:latin typeface="+mn-lt"/>
              </a:rPr>
              <a:t>радянської</a:t>
            </a:r>
            <a:r>
              <a:rPr lang="ru-RU" sz="3600" b="0" dirty="0" smtClean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ru-RU" sz="3600" b="0" dirty="0" err="1" smtClean="0">
                <a:solidFill>
                  <a:srgbClr val="FF0000"/>
                </a:solidFill>
                <a:effectLst/>
                <a:latin typeface="+mn-lt"/>
              </a:rPr>
              <a:t>влади</a:t>
            </a:r>
            <a:r>
              <a:rPr lang="ru-RU" sz="3600" b="0" dirty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ru-RU" sz="3600" b="0" dirty="0" smtClean="0">
                <a:solidFill>
                  <a:srgbClr val="FF0000"/>
                </a:solidFill>
                <a:effectLst/>
                <a:latin typeface="+mn-lt"/>
              </a:rPr>
              <a:t>в 1930-х – 1950-х </a:t>
            </a:r>
            <a:r>
              <a:rPr lang="ru-RU" sz="3600" b="0" dirty="0" err="1" smtClean="0">
                <a:solidFill>
                  <a:srgbClr val="FF0000"/>
                </a:solidFill>
                <a:effectLst/>
                <a:latin typeface="+mn-lt"/>
              </a:rPr>
              <a:t>рр</a:t>
            </a:r>
            <a:r>
              <a:rPr lang="ru-RU" sz="3600" b="0" dirty="0" smtClean="0">
                <a:solidFill>
                  <a:srgbClr val="FF0000"/>
                </a:solidFill>
                <a:effectLst/>
                <a:latin typeface="+mn-lt"/>
              </a:rPr>
              <a:t>.: </a:t>
            </a:r>
            <a:r>
              <a:rPr lang="ru-RU" sz="3600" b="0" dirty="0" err="1" smtClean="0">
                <a:solidFill>
                  <a:srgbClr val="FF0000"/>
                </a:solidFill>
                <a:effectLst/>
                <a:latin typeface="+mn-lt"/>
              </a:rPr>
              <a:t>всесоюзний</a:t>
            </a:r>
            <a:r>
              <a:rPr lang="ru-RU" sz="3600" b="0" dirty="0" smtClean="0">
                <a:solidFill>
                  <a:srgbClr val="FF0000"/>
                </a:solidFill>
                <a:effectLst/>
                <a:latin typeface="+mn-lt"/>
              </a:rPr>
              <a:t> та </a:t>
            </a:r>
            <a:r>
              <a:rPr lang="ru-RU" sz="3600" b="0" dirty="0" err="1" smtClean="0">
                <a:solidFill>
                  <a:srgbClr val="FF0000"/>
                </a:solidFill>
                <a:effectLst/>
                <a:latin typeface="+mn-lt"/>
              </a:rPr>
              <a:t>український</a:t>
            </a:r>
            <a:r>
              <a:rPr lang="ru-RU" sz="3600" b="0" dirty="0" smtClean="0">
                <a:solidFill>
                  <a:srgbClr val="FF0000"/>
                </a:solidFill>
                <a:effectLst/>
                <a:latin typeface="+mn-lt"/>
              </a:rPr>
              <a:t> </a:t>
            </a:r>
            <a:r>
              <a:rPr lang="ru-RU" sz="3600" b="0" dirty="0" err="1" smtClean="0">
                <a:solidFill>
                  <a:srgbClr val="FF0000"/>
                </a:solidFill>
                <a:effectLst/>
                <a:latin typeface="+mn-lt"/>
              </a:rPr>
              <a:t>контексти</a:t>
            </a:r>
            <a:endParaRPr lang="ru-RU" sz="3600" b="0" dirty="0">
              <a:solidFill>
                <a:srgbClr val="FF0000"/>
              </a:solidFill>
              <a:effectLst/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82031" y="1640311"/>
            <a:ext cx="4040188" cy="102979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uk-UA" dirty="0" smtClean="0"/>
              <a:t>Науковий керівник</a:t>
            </a:r>
          </a:p>
          <a:p>
            <a:pPr algn="ctr"/>
            <a:r>
              <a:rPr lang="uk-UA" dirty="0" smtClean="0"/>
              <a:t>Різник Юлія Миколаївна, вчитель історії </a:t>
            </a:r>
            <a:r>
              <a:rPr lang="uk-UA" dirty="0" err="1" smtClean="0"/>
              <a:t>Коврайського</a:t>
            </a:r>
            <a:r>
              <a:rPr lang="uk-UA" dirty="0" smtClean="0"/>
              <a:t> НВК імені Г.С. Сковороди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751136"/>
            <a:ext cx="4041775" cy="102979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 smtClean="0"/>
              <a:t>Робота</a:t>
            </a:r>
            <a:endParaRPr lang="ru-RU" dirty="0"/>
          </a:p>
          <a:p>
            <a:pPr algn="ctr"/>
            <a:r>
              <a:rPr lang="ru-RU" dirty="0" err="1" smtClean="0"/>
              <a:t>Різник</a:t>
            </a:r>
            <a:r>
              <a:rPr lang="ru-RU" dirty="0" smtClean="0"/>
              <a:t> </a:t>
            </a:r>
            <a:r>
              <a:rPr lang="ru-RU" dirty="0" err="1" smtClean="0"/>
              <a:t>АЛіни</a:t>
            </a:r>
            <a:r>
              <a:rPr lang="ru-RU" dirty="0" smtClean="0"/>
              <a:t> </a:t>
            </a:r>
            <a:r>
              <a:rPr lang="ru-RU" dirty="0" err="1" smtClean="0"/>
              <a:t>Ігорівни</a:t>
            </a:r>
            <a:r>
              <a:rPr lang="ru-RU" dirty="0" smtClean="0"/>
              <a:t>, </a:t>
            </a:r>
          </a:p>
          <a:p>
            <a:pPr algn="ctr"/>
            <a:r>
              <a:rPr lang="ru-RU" dirty="0" err="1" smtClean="0"/>
              <a:t>учениці</a:t>
            </a:r>
            <a:r>
              <a:rPr lang="ru-RU" dirty="0" smtClean="0"/>
              <a:t> </a:t>
            </a:r>
            <a:r>
              <a:rPr lang="ru-RU" dirty="0"/>
              <a:t>9</a:t>
            </a:r>
            <a:r>
              <a:rPr lang="ru-RU" dirty="0" smtClean="0"/>
              <a:t> </a:t>
            </a:r>
            <a:r>
              <a:rPr lang="ru-RU" dirty="0" err="1" smtClean="0"/>
              <a:t>класу</a:t>
            </a:r>
            <a:r>
              <a:rPr lang="ru-RU" dirty="0" smtClean="0"/>
              <a:t>  </a:t>
            </a:r>
            <a:r>
              <a:rPr lang="ru-RU" dirty="0" err="1" smtClean="0"/>
              <a:t>Коврайського</a:t>
            </a:r>
            <a:r>
              <a:rPr lang="ru-RU" dirty="0" smtClean="0"/>
              <a:t> НВК </a:t>
            </a:r>
            <a:r>
              <a:rPr lang="ru-RU" dirty="0" err="1" smtClean="0"/>
              <a:t>імені</a:t>
            </a:r>
            <a:r>
              <a:rPr lang="ru-RU" dirty="0" smtClean="0"/>
              <a:t> </a:t>
            </a:r>
            <a:r>
              <a:rPr lang="ru-RU" dirty="0"/>
              <a:t>Г.С. Сковороди 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b="6563"/>
          <a:stretch/>
        </p:blipFill>
        <p:spPr>
          <a:xfrm>
            <a:off x="1215813" y="2792395"/>
            <a:ext cx="2744943" cy="3752495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95"/>
          <a:stretch/>
        </p:blipFill>
        <p:spPr>
          <a:xfrm>
            <a:off x="5671061" y="2792396"/>
            <a:ext cx="2206735" cy="3752495"/>
          </a:xfrm>
        </p:spPr>
      </p:pic>
    </p:spTree>
    <p:extLst>
      <p:ext uri="{BB962C8B-B14F-4D97-AF65-F5344CB8AC3E}">
        <p14:creationId xmlns:p14="http://schemas.microsoft.com/office/powerpoint/2010/main" val="33887747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692696"/>
            <a:ext cx="4040188" cy="108012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dirty="0" smtClean="0"/>
              <a:t>Заарештовані учасники драматичного театру </a:t>
            </a:r>
            <a:r>
              <a:rPr lang="uk-UA" dirty="0" err="1" smtClean="0"/>
              <a:t>Марксона</a:t>
            </a:r>
            <a:r>
              <a:rPr lang="uk-UA" dirty="0" smtClean="0"/>
              <a:t> А.М. 1938 р.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4008" y="692696"/>
            <a:ext cx="4041775" cy="1110927"/>
          </a:xfrm>
        </p:spPr>
        <p:txBody>
          <a:bodyPr>
            <a:normAutofit lnSpcReduction="10000"/>
          </a:bodyPr>
          <a:lstStyle/>
          <a:p>
            <a:pPr algn="ctr"/>
            <a:r>
              <a:rPr lang="uk-UA" dirty="0" smtClean="0"/>
              <a:t>Репресовані члени літературного гуртка. 1937 р. </a:t>
            </a:r>
            <a:r>
              <a:rPr lang="uk-UA" dirty="0"/>
              <a:t> </a:t>
            </a:r>
            <a:r>
              <a:rPr lang="uk-UA" dirty="0" smtClean="0"/>
              <a:t>М. </a:t>
            </a:r>
            <a:r>
              <a:rPr lang="uk-UA" dirty="0" err="1" smtClean="0"/>
              <a:t>київ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56795"/>
            <a:ext cx="4176464" cy="288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D:\МАН Євреї 2014\Для презентації\Gelston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88840"/>
            <a:ext cx="3300437" cy="447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6715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cap="all" dirty="0">
                <a:solidFill>
                  <a:srgbClr val="FF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</a:rPr>
              <a:t>ЄВРЕЙСЬКА НАЦІОНАЛЬНА МЕНШИНА </a:t>
            </a:r>
            <a:r>
              <a:rPr lang="ru-RU" sz="3600" cap="all" dirty="0" smtClean="0">
                <a:solidFill>
                  <a:srgbClr val="FF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</a:rPr>
              <a:t>У </a:t>
            </a:r>
            <a:r>
              <a:rPr lang="ru-RU" sz="3600" cap="all" dirty="0">
                <a:solidFill>
                  <a:srgbClr val="FF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</a:rPr>
              <a:t>1930-Х РР.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2638" y="1700808"/>
            <a:ext cx="8507288" cy="4997152"/>
          </a:xfrm>
        </p:spPr>
        <p:txBody>
          <a:bodyPr>
            <a:normAutofit fontScale="92500" lnSpcReduction="20000"/>
          </a:bodyPr>
          <a:lstStyle/>
          <a:p>
            <a:pPr lvl="0" algn="just">
              <a:buClr>
                <a:prstClr val="white">
                  <a:shade val="95000"/>
                </a:prstClr>
              </a:buClr>
              <a:buFontTx/>
              <a:buChar char="-"/>
            </a:pPr>
            <a:r>
              <a:rPr lang="uk-UA" sz="3000" dirty="0">
                <a:solidFill>
                  <a:prstClr val="white"/>
                </a:solidFill>
              </a:rPr>
              <a:t>Обмеження свободи пересувань</a:t>
            </a:r>
          </a:p>
          <a:p>
            <a:pPr lvl="0" algn="just">
              <a:buClr>
                <a:prstClr val="white">
                  <a:shade val="95000"/>
                </a:prstClr>
              </a:buClr>
              <a:buFontTx/>
              <a:buChar char="-"/>
            </a:pPr>
            <a:r>
              <a:rPr lang="uk-UA" sz="3000" dirty="0">
                <a:solidFill>
                  <a:prstClr val="white"/>
                </a:solidFill>
              </a:rPr>
              <a:t>Сегрегація</a:t>
            </a:r>
          </a:p>
          <a:p>
            <a:pPr lvl="0" algn="just">
              <a:buClr>
                <a:prstClr val="white">
                  <a:shade val="95000"/>
                </a:prstClr>
              </a:buClr>
              <a:buFontTx/>
              <a:buChar char="-"/>
            </a:pPr>
            <a:r>
              <a:rPr lang="uk-UA" sz="3000" dirty="0">
                <a:solidFill>
                  <a:prstClr val="white"/>
                </a:solidFill>
              </a:rPr>
              <a:t>Графа </a:t>
            </a:r>
            <a:r>
              <a:rPr lang="en-US" sz="3000" dirty="0">
                <a:solidFill>
                  <a:prstClr val="white"/>
                </a:solidFill>
              </a:rPr>
              <a:t>“</a:t>
            </a:r>
            <a:r>
              <a:rPr lang="uk-UA" sz="3000" dirty="0">
                <a:solidFill>
                  <a:prstClr val="white"/>
                </a:solidFill>
              </a:rPr>
              <a:t>нація</a:t>
            </a:r>
            <a:r>
              <a:rPr lang="en-US" sz="3000" dirty="0">
                <a:solidFill>
                  <a:prstClr val="white"/>
                </a:solidFill>
              </a:rPr>
              <a:t>”</a:t>
            </a:r>
            <a:r>
              <a:rPr lang="uk-UA" sz="3000" dirty="0">
                <a:solidFill>
                  <a:prstClr val="white"/>
                </a:solidFill>
              </a:rPr>
              <a:t> в єврейських паспортах</a:t>
            </a:r>
          </a:p>
          <a:p>
            <a:pPr lvl="0" algn="just">
              <a:buClr>
                <a:prstClr val="white">
                  <a:shade val="95000"/>
                </a:prstClr>
              </a:buClr>
              <a:buFontTx/>
              <a:buChar char="-"/>
            </a:pPr>
            <a:r>
              <a:rPr lang="uk-UA" sz="3000" dirty="0">
                <a:solidFill>
                  <a:prstClr val="white"/>
                </a:solidFill>
              </a:rPr>
              <a:t>Чищення від </a:t>
            </a:r>
            <a:r>
              <a:rPr lang="uk-UA" sz="3000" dirty="0" smtClean="0">
                <a:solidFill>
                  <a:prstClr val="white"/>
                </a:solidFill>
              </a:rPr>
              <a:t>євреїв </a:t>
            </a:r>
            <a:r>
              <a:rPr lang="uk-UA" sz="3000" dirty="0">
                <a:solidFill>
                  <a:prstClr val="white"/>
                </a:solidFill>
              </a:rPr>
              <a:t>органів НКВС</a:t>
            </a:r>
          </a:p>
          <a:p>
            <a:pPr lvl="0" algn="just">
              <a:buClr>
                <a:prstClr val="white">
                  <a:shade val="95000"/>
                </a:prstClr>
              </a:buClr>
              <a:buFontTx/>
              <a:buChar char="-"/>
            </a:pPr>
            <a:r>
              <a:rPr lang="uk-UA" sz="3000" dirty="0">
                <a:solidFill>
                  <a:prstClr val="white"/>
                </a:solidFill>
              </a:rPr>
              <a:t>Проблема абсорбції </a:t>
            </a:r>
          </a:p>
          <a:p>
            <a:pPr lvl="0" algn="just">
              <a:buClr>
                <a:prstClr val="white">
                  <a:shade val="95000"/>
                </a:prstClr>
              </a:buClr>
              <a:buFontTx/>
              <a:buChar char="-"/>
            </a:pPr>
            <a:r>
              <a:rPr lang="uk-UA" sz="3000" dirty="0">
                <a:solidFill>
                  <a:prstClr val="white"/>
                </a:solidFill>
              </a:rPr>
              <a:t>Закриття </a:t>
            </a:r>
            <a:r>
              <a:rPr lang="uk-UA" sz="3000" dirty="0" err="1">
                <a:solidFill>
                  <a:prstClr val="white"/>
                </a:solidFill>
              </a:rPr>
              <a:t>синагог</a:t>
            </a:r>
            <a:endParaRPr lang="uk-UA" sz="3000" dirty="0">
              <a:solidFill>
                <a:prstClr val="white"/>
              </a:solidFill>
            </a:endParaRPr>
          </a:p>
          <a:p>
            <a:pPr lvl="0" algn="just">
              <a:buClr>
                <a:prstClr val="white">
                  <a:shade val="95000"/>
                </a:prstClr>
              </a:buClr>
              <a:buFontTx/>
              <a:buChar char="-"/>
            </a:pPr>
            <a:r>
              <a:rPr lang="uk-UA" sz="3000" dirty="0">
                <a:solidFill>
                  <a:prstClr val="white"/>
                </a:solidFill>
              </a:rPr>
              <a:t>Арешти рабинів</a:t>
            </a:r>
          </a:p>
          <a:p>
            <a:pPr lvl="0" algn="just">
              <a:buClr>
                <a:prstClr val="white">
                  <a:shade val="95000"/>
                </a:prstClr>
              </a:buClr>
              <a:buFontTx/>
              <a:buChar char="-"/>
            </a:pPr>
            <a:r>
              <a:rPr lang="uk-UA" sz="3000" dirty="0">
                <a:solidFill>
                  <a:prstClr val="white"/>
                </a:solidFill>
              </a:rPr>
              <a:t>Закриття релігійних навчальних закладів (хедерів та </a:t>
            </a:r>
            <a:r>
              <a:rPr lang="uk-UA" sz="3000" dirty="0" err="1">
                <a:solidFill>
                  <a:prstClr val="white"/>
                </a:solidFill>
              </a:rPr>
              <a:t>єшів</a:t>
            </a:r>
            <a:r>
              <a:rPr lang="uk-UA" sz="3000" dirty="0">
                <a:solidFill>
                  <a:prstClr val="white"/>
                </a:solidFill>
              </a:rPr>
              <a:t>)</a:t>
            </a:r>
          </a:p>
          <a:p>
            <a:pPr lvl="0" algn="just">
              <a:buClr>
                <a:prstClr val="white">
                  <a:shade val="95000"/>
                </a:prstClr>
              </a:buClr>
              <a:buFontTx/>
              <a:buChar char="-"/>
            </a:pPr>
            <a:r>
              <a:rPr lang="uk-UA" sz="3000" dirty="0">
                <a:solidFill>
                  <a:prstClr val="white"/>
                </a:solidFill>
              </a:rPr>
              <a:t>Заборона єврейських політичних партій та </a:t>
            </a:r>
            <a:r>
              <a:rPr lang="uk-UA" sz="3000" dirty="0" smtClean="0">
                <a:solidFill>
                  <a:prstClr val="white"/>
                </a:solidFill>
              </a:rPr>
              <a:t>організацій</a:t>
            </a:r>
            <a:endParaRPr lang="uk-UA" sz="3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6695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052736"/>
            <a:ext cx="4101852" cy="101723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dirty="0" smtClean="0"/>
              <a:t>Єврейська релігійна община м. </a:t>
            </a:r>
            <a:r>
              <a:rPr lang="uk-UA" dirty="0" err="1" smtClean="0"/>
              <a:t>дрогобича</a:t>
            </a:r>
            <a:r>
              <a:rPr lang="uk-UA" dirty="0" smtClean="0"/>
              <a:t>. 1937 р.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4008" y="1052736"/>
            <a:ext cx="4175447" cy="945231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dirty="0" smtClean="0"/>
              <a:t>Єврейська родина репресованого працівника органів НКВС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08920"/>
            <a:ext cx="4198001" cy="3049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D:\МАН Євреї 2014\Для презентації\image00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08920"/>
            <a:ext cx="3856970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2405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680" y="476672"/>
            <a:ext cx="8579296" cy="1340768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ЄВРЕЙСТВО І РАДЯНСЬКА ВЛАДА У ПЕРІОД ДРУГОЇ СВІТОВОЇ ВІЙНИ</a:t>
            </a:r>
            <a:b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2352" y="1601416"/>
            <a:ext cx="8496944" cy="4995936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uk-UA" sz="3000" dirty="0" smtClean="0"/>
              <a:t>Масова тотальна військова та трудова мобілізація</a:t>
            </a:r>
          </a:p>
          <a:p>
            <a:pPr algn="just">
              <a:buFontTx/>
              <a:buChar char="-"/>
            </a:pPr>
            <a:r>
              <a:rPr lang="uk-UA" sz="3000" dirty="0" smtClean="0"/>
              <a:t>Боротьба із сіоністським підпіллям</a:t>
            </a:r>
          </a:p>
          <a:p>
            <a:pPr algn="just">
              <a:buFontTx/>
              <a:buChar char="-"/>
            </a:pPr>
            <a:r>
              <a:rPr lang="uk-UA" sz="3000" dirty="0" smtClean="0"/>
              <a:t>Залучення до винищувальних батальйонів для боротьби з ОУН-УПА</a:t>
            </a:r>
          </a:p>
          <a:p>
            <a:pPr algn="just">
              <a:buFontTx/>
              <a:buChar char="-"/>
            </a:pPr>
            <a:r>
              <a:rPr lang="en-US" sz="3000" dirty="0" smtClean="0"/>
              <a:t>“</a:t>
            </a:r>
            <a:r>
              <a:rPr lang="uk-UA" sz="3000" dirty="0"/>
              <a:t>Т</a:t>
            </a:r>
            <a:r>
              <a:rPr lang="uk-UA" sz="3000" dirty="0" smtClean="0"/>
              <a:t>рансфери</a:t>
            </a:r>
            <a:r>
              <a:rPr lang="en-US" sz="3000" dirty="0" smtClean="0"/>
              <a:t>”</a:t>
            </a:r>
            <a:r>
              <a:rPr lang="uk-UA" sz="3000" dirty="0" smtClean="0"/>
              <a:t> євреїв до Буковини та Румунії</a:t>
            </a:r>
          </a:p>
          <a:p>
            <a:pPr algn="just">
              <a:buFontTx/>
              <a:buChar char="-"/>
            </a:pPr>
            <a:r>
              <a:rPr lang="uk-UA" sz="3000" dirty="0" smtClean="0"/>
              <a:t>Залучення євреїв до партизанських загонів</a:t>
            </a:r>
          </a:p>
          <a:p>
            <a:pPr algn="just">
              <a:buFontTx/>
              <a:buChar char="-"/>
            </a:pPr>
            <a:r>
              <a:rPr lang="uk-UA" sz="3000" dirty="0" err="1" smtClean="0"/>
              <a:t>Антиєврейська</a:t>
            </a:r>
            <a:r>
              <a:rPr lang="uk-UA" sz="3000" dirty="0" smtClean="0"/>
              <a:t> чистка установ культури та інших творчих </a:t>
            </a:r>
            <a:r>
              <a:rPr lang="uk-UA" sz="3000" dirty="0" err="1" smtClean="0"/>
              <a:t>огранізацій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0873496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0" dirty="0" smtClean="0">
                <a:solidFill>
                  <a:schemeClr val="tx1"/>
                </a:solidFill>
              </a:rPr>
              <a:t>“ТРАНСФЕРИ” ЄВРЕЇВ ДО БУКОВИНИ ТА РУМУНІЇ</a:t>
            </a:r>
            <a:endParaRPr lang="ru-RU" b="0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92663"/>
            <a:ext cx="4176464" cy="2906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780928"/>
            <a:ext cx="3983808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08496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ЄВРЕЇ УКРАЇНИ І СРСР ПІСЛЯ ДРУГОЇ СВІТОВОЇ ВІЙНИ </a:t>
            </a:r>
            <a:b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(ДРУГА ПОЛОВИНА 1940-Х – 1950-ТІ РР.) </a:t>
            </a:r>
            <a:b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0155" y="2228338"/>
            <a:ext cx="8517632" cy="4608512"/>
          </a:xfrm>
        </p:spPr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uk-UA" sz="3600" i="1" dirty="0" smtClean="0">
                <a:solidFill>
                  <a:srgbClr val="FF0000"/>
                </a:solidFill>
              </a:rPr>
              <a:t>Період масового пробудження самосвідомості радянських євреїв</a:t>
            </a:r>
            <a:endParaRPr lang="uk-UA" sz="3600" i="1" dirty="0" smtClean="0"/>
          </a:p>
          <a:p>
            <a:pPr algn="just">
              <a:buFontTx/>
              <a:buChar char="-"/>
            </a:pPr>
            <a:r>
              <a:rPr lang="uk-UA" dirty="0" smtClean="0"/>
              <a:t>Петиційна кампанія 1940-1950 рр.</a:t>
            </a:r>
          </a:p>
          <a:p>
            <a:pPr algn="just">
              <a:buFontTx/>
              <a:buChar char="-"/>
            </a:pPr>
            <a:r>
              <a:rPr lang="uk-UA" dirty="0" smtClean="0"/>
              <a:t>Боротьба за нелегальний виїзд євреїв до Ізраїлю</a:t>
            </a:r>
          </a:p>
          <a:p>
            <a:pPr algn="just">
              <a:buFontTx/>
              <a:buChar char="-"/>
            </a:pPr>
            <a:r>
              <a:rPr lang="uk-UA" dirty="0" smtClean="0"/>
              <a:t>Підйом релігійного життя (1947 р. – 162 синагоги)</a:t>
            </a:r>
          </a:p>
          <a:p>
            <a:pPr algn="just">
              <a:buFontTx/>
              <a:buChar char="-"/>
            </a:pPr>
            <a:r>
              <a:rPr lang="uk-UA" dirty="0" smtClean="0"/>
              <a:t>Активізація культурного життя</a:t>
            </a:r>
          </a:p>
          <a:p>
            <a:pPr algn="just">
              <a:buFontTx/>
              <a:buChar char="-"/>
            </a:pPr>
            <a:r>
              <a:rPr lang="uk-UA" dirty="0" smtClean="0"/>
              <a:t>Відкриття єврейських театрів, видавництв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41420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1339552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ЄВРЕЇ УКРАЇНИ І СРСР ПІСЛЯ ДРУГОЇ СВІТОВОЇ ВІЙНИ </a:t>
            </a:r>
            <a:b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(ДРУГА ПОЛОВИНА 1940-Х – 1950-ТІ РР.)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" y="1988840"/>
            <a:ext cx="8229600" cy="4709160"/>
          </a:xfrm>
        </p:spPr>
        <p:txBody>
          <a:bodyPr>
            <a:normAutofit lnSpcReduction="10000"/>
          </a:bodyPr>
          <a:lstStyle/>
          <a:p>
            <a:pPr algn="just">
              <a:buFontTx/>
              <a:buChar char="-"/>
            </a:pPr>
            <a:r>
              <a:rPr lang="uk-UA" sz="3000" dirty="0" smtClean="0"/>
              <a:t>Таємна чистка радянських установ від осіб єврейської національності</a:t>
            </a:r>
          </a:p>
          <a:p>
            <a:pPr algn="just">
              <a:buFontTx/>
              <a:buChar char="-"/>
            </a:pPr>
            <a:r>
              <a:rPr lang="uk-UA" sz="3000" dirty="0" smtClean="0"/>
              <a:t>Репресії єврейських письменників і поетів</a:t>
            </a:r>
          </a:p>
          <a:p>
            <a:pPr algn="just">
              <a:buFontTx/>
              <a:buChar char="-"/>
            </a:pPr>
            <a:r>
              <a:rPr lang="uk-UA" sz="3000" dirty="0" smtClean="0"/>
              <a:t>Чистка в ЗМІ</a:t>
            </a:r>
          </a:p>
          <a:p>
            <a:pPr algn="just">
              <a:buFontTx/>
              <a:buChar char="-"/>
            </a:pPr>
            <a:r>
              <a:rPr lang="uk-UA" sz="3000" dirty="0" smtClean="0"/>
              <a:t>Справа лікарів </a:t>
            </a:r>
          </a:p>
          <a:p>
            <a:pPr algn="just">
              <a:buFontTx/>
              <a:buChar char="-"/>
            </a:pPr>
            <a:r>
              <a:rPr lang="uk-UA" sz="3000" dirty="0" smtClean="0"/>
              <a:t>Планування акцій депортацій</a:t>
            </a:r>
          </a:p>
          <a:p>
            <a:pPr algn="just">
              <a:buFontTx/>
              <a:buChar char="-"/>
            </a:pPr>
            <a:r>
              <a:rPr lang="uk-UA" sz="3000" dirty="0" smtClean="0"/>
              <a:t>Кампанія боротьби з космополітизмом</a:t>
            </a:r>
          </a:p>
          <a:p>
            <a:pPr algn="just">
              <a:buFontTx/>
              <a:buChar char="-"/>
            </a:pPr>
            <a:r>
              <a:rPr lang="uk-UA" sz="3000" dirty="0" smtClean="0"/>
              <a:t>Заборона згадувати єврейську історію</a:t>
            </a:r>
          </a:p>
          <a:p>
            <a:pPr lvl="0" algn="just">
              <a:buClr>
                <a:prstClr val="white">
                  <a:shade val="95000"/>
                </a:prstClr>
              </a:buClr>
              <a:buFontTx/>
              <a:buChar char="-"/>
            </a:pPr>
            <a:r>
              <a:rPr lang="uk-UA" dirty="0">
                <a:solidFill>
                  <a:prstClr val="white"/>
                </a:solidFill>
              </a:rPr>
              <a:t>Ліквідація організацій </a:t>
            </a:r>
            <a:r>
              <a:rPr lang="en-US" dirty="0">
                <a:solidFill>
                  <a:prstClr val="white"/>
                </a:solidFill>
              </a:rPr>
              <a:t>“</a:t>
            </a:r>
            <a:r>
              <a:rPr lang="uk-UA" dirty="0" err="1" smtClean="0">
                <a:solidFill>
                  <a:prstClr val="white"/>
                </a:solidFill>
              </a:rPr>
              <a:t>Бріх</a:t>
            </a:r>
            <a:r>
              <a:rPr lang="en-US" dirty="0" smtClean="0">
                <a:solidFill>
                  <a:prstClr val="white"/>
                </a:solidFill>
              </a:rPr>
              <a:t>”</a:t>
            </a:r>
            <a:endParaRPr lang="uk-UA" dirty="0">
              <a:solidFill>
                <a:prstClr val="white"/>
              </a:solidFill>
            </a:endParaRPr>
          </a:p>
          <a:p>
            <a:pPr algn="just">
              <a:buFontTx/>
              <a:buChar char="-"/>
            </a:pPr>
            <a:endParaRPr lang="uk-UA" sz="3000" dirty="0" smtClean="0"/>
          </a:p>
          <a:p>
            <a:pPr algn="just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9192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67744" y="188640"/>
            <a:ext cx="4824536" cy="1080120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Родина репресованих за справою лікарів</a:t>
            </a:r>
            <a:endParaRPr lang="ru-RU" dirty="0"/>
          </a:p>
        </p:txBody>
      </p:sp>
      <p:pic>
        <p:nvPicPr>
          <p:cNvPr id="6146" name="Picture 2" descr="D:\МАН Євреї 2014\Для презентації\0_36b67_169834b4_XL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91807"/>
            <a:ext cx="6552728" cy="454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0019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1533582"/>
              </p:ext>
            </p:extLst>
          </p:nvPr>
        </p:nvGraphicFramePr>
        <p:xfrm>
          <a:off x="467544" y="332656"/>
          <a:ext cx="8280920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7972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92514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32656"/>
            <a:ext cx="8280920" cy="6120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err="1"/>
              <a:t>Додаткового</a:t>
            </a:r>
            <a:r>
              <a:rPr lang="ru-RU" sz="3600" dirty="0"/>
              <a:t> </a:t>
            </a:r>
            <a:r>
              <a:rPr lang="ru-RU" sz="3600" dirty="0" err="1"/>
              <a:t>вивчення</a:t>
            </a:r>
            <a:r>
              <a:rPr lang="ru-RU" sz="3600" dirty="0"/>
              <a:t> </a:t>
            </a:r>
            <a:r>
              <a:rPr lang="ru-RU" sz="3600" dirty="0" err="1" smtClean="0"/>
              <a:t>потребують</a:t>
            </a:r>
            <a:r>
              <a:rPr lang="uk-UA" sz="3600" dirty="0" smtClean="0"/>
              <a:t>:</a:t>
            </a:r>
          </a:p>
          <a:p>
            <a:pPr algn="ctr"/>
            <a:endParaRPr lang="uk-UA" sz="36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3600" dirty="0" smtClean="0"/>
              <a:t> </a:t>
            </a:r>
            <a:r>
              <a:rPr lang="ru-RU" sz="3600" dirty="0"/>
              <a:t>причини </a:t>
            </a:r>
            <a:r>
              <a:rPr lang="ru-RU" sz="3600" dirty="0" err="1"/>
              <a:t>загострення</a:t>
            </a:r>
            <a:r>
              <a:rPr lang="ru-RU" sz="3600" dirty="0"/>
              <a:t> </a:t>
            </a:r>
            <a:r>
              <a:rPr lang="ru-RU" sz="3600" dirty="0" err="1"/>
              <a:t>єврейського</a:t>
            </a:r>
            <a:r>
              <a:rPr lang="ru-RU" sz="3600" dirty="0"/>
              <a:t> </a:t>
            </a:r>
            <a:r>
              <a:rPr lang="ru-RU" sz="3600" dirty="0" err="1"/>
              <a:t>питання</a:t>
            </a:r>
            <a:r>
              <a:rPr lang="ru-RU" sz="3600" dirty="0"/>
              <a:t> </a:t>
            </a:r>
            <a:r>
              <a:rPr lang="ru-RU" sz="3600" dirty="0" smtClean="0"/>
              <a:t>у </a:t>
            </a:r>
            <a:r>
              <a:rPr lang="ru-RU" sz="3600" dirty="0" err="1"/>
              <a:t>повоєнний</a:t>
            </a:r>
            <a:r>
              <a:rPr lang="ru-RU" sz="3600" dirty="0"/>
              <a:t> </a:t>
            </a:r>
            <a:r>
              <a:rPr lang="ru-RU" sz="3600" dirty="0" err="1" smtClean="0"/>
              <a:t>період</a:t>
            </a:r>
            <a:endParaRPr lang="ru-RU" sz="36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3600" dirty="0" err="1" smtClean="0"/>
              <a:t>його</a:t>
            </a:r>
            <a:r>
              <a:rPr lang="ru-RU" sz="3600" dirty="0" smtClean="0"/>
              <a:t> </a:t>
            </a:r>
            <a:r>
              <a:rPr lang="ru-RU" sz="3600" dirty="0" err="1"/>
              <a:t>завдання</a:t>
            </a:r>
            <a:r>
              <a:rPr lang="ru-RU" sz="3600" dirty="0"/>
              <a:t>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3600" dirty="0" smtClean="0"/>
              <a:t> </a:t>
            </a:r>
            <a:r>
              <a:rPr lang="ru-RU" sz="3600" dirty="0" err="1"/>
              <a:t>наслідки</a:t>
            </a:r>
            <a:r>
              <a:rPr lang="ru-RU" sz="3600" dirty="0"/>
              <a:t> для </a:t>
            </a:r>
            <a:r>
              <a:rPr lang="ru-RU" sz="3600" dirty="0" err="1"/>
              <a:t>єврейської</a:t>
            </a:r>
            <a:r>
              <a:rPr lang="ru-RU" sz="3600" dirty="0"/>
              <a:t> </a:t>
            </a:r>
            <a:r>
              <a:rPr lang="ru-RU" sz="3600" dirty="0" err="1"/>
              <a:t>меншини</a:t>
            </a:r>
            <a:r>
              <a:rPr lang="ru-RU" sz="3600" dirty="0"/>
              <a:t> і </a:t>
            </a:r>
            <a:r>
              <a:rPr lang="ru-RU" sz="3600" dirty="0" err="1"/>
              <a:t>українського</a:t>
            </a:r>
            <a:r>
              <a:rPr lang="ru-RU" sz="3600" dirty="0"/>
              <a:t> </a:t>
            </a:r>
            <a:r>
              <a:rPr lang="ru-RU" sz="3600" dirty="0" err="1" smtClean="0"/>
              <a:t>суспільства</a:t>
            </a:r>
            <a:r>
              <a:rPr lang="ru-RU" sz="3600" dirty="0" smtClean="0"/>
              <a:t> 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218533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rmAutofit fontScale="90000"/>
          </a:bodyPr>
          <a:lstStyle/>
          <a:p>
            <a:pPr indent="360000"/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uk-UA" dirty="0" smtClean="0"/>
              <a:t>Не існує єврейського питання. Є християнське питання. Якщо б ми були справжніми християнами, тоді ми би </a:t>
            </a:r>
            <a:r>
              <a:rPr lang="uk-UA" smtClean="0"/>
              <a:t>всі відповідали </a:t>
            </a:r>
            <a:r>
              <a:rPr lang="uk-UA" dirty="0" smtClean="0"/>
              <a:t>за злочини.</a:t>
            </a:r>
            <a:r>
              <a:rPr lang="en-US" dirty="0" smtClean="0"/>
              <a:t> </a:t>
            </a:r>
            <a:r>
              <a:rPr lang="uk-UA" dirty="0" smtClean="0"/>
              <a:t>Настав час сповіді…</a:t>
            </a:r>
            <a:r>
              <a:rPr lang="en-US" dirty="0" smtClean="0"/>
              <a:t>”</a:t>
            </a:r>
            <a:br>
              <a:rPr lang="en-US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r>
              <a:rPr lang="en-US" dirty="0" smtClean="0"/>
              <a:t>		      </a:t>
            </a:r>
            <a:r>
              <a:rPr lang="uk-UA" dirty="0" err="1" smtClean="0"/>
              <a:t>Мать</a:t>
            </a:r>
            <a:r>
              <a:rPr lang="uk-UA" dirty="0" smtClean="0"/>
              <a:t> Марія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               </a:t>
            </a:r>
            <a:r>
              <a:rPr lang="uk-UA" dirty="0" smtClean="0"/>
              <a:t>(Єлизавета </a:t>
            </a:r>
            <a:r>
              <a:rPr lang="uk-UA" dirty="0" err="1" smtClean="0"/>
              <a:t>Скобцева</a:t>
            </a:r>
            <a:r>
              <a:rPr lang="uk-UA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7809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 fontScale="40000" lnSpcReduction="20000"/>
          </a:bodyPr>
          <a:lstStyle/>
          <a:p>
            <a:pPr marL="137160" indent="0" algn="ctr">
              <a:buNone/>
            </a:pPr>
            <a:r>
              <a:rPr lang="ru-RU" sz="4000" dirty="0">
                <a:solidFill>
                  <a:srgbClr val="FF0000"/>
                </a:solidFill>
              </a:rPr>
              <a:t>СПИСОК ВИКОРИСТАНИХ ДЖЕРЕЛ ТА ЛІТЕРАТУРИ</a:t>
            </a:r>
          </a:p>
          <a:p>
            <a:endParaRPr lang="ru-RU" dirty="0"/>
          </a:p>
          <a:p>
            <a:pPr algn="just"/>
            <a:r>
              <a:rPr lang="ru-RU" sz="3000" dirty="0"/>
              <a:t>1.	Бажан О. </a:t>
            </a:r>
            <a:r>
              <a:rPr lang="ru-RU" sz="3000" dirty="0" err="1"/>
              <a:t>Репресивні</a:t>
            </a:r>
            <a:r>
              <a:rPr lang="ru-RU" sz="3000" dirty="0"/>
              <a:t> заходи </a:t>
            </a:r>
            <a:r>
              <a:rPr lang="ru-RU" sz="3000" dirty="0" err="1"/>
              <a:t>радянської</a:t>
            </a:r>
            <a:r>
              <a:rPr lang="ru-RU" sz="3000" dirty="0"/>
              <a:t> </a:t>
            </a:r>
            <a:r>
              <a:rPr lang="ru-RU" sz="3000" dirty="0" err="1"/>
              <a:t>влади</a:t>
            </a:r>
            <a:r>
              <a:rPr lang="ru-RU" sz="3000" dirty="0"/>
              <a:t> </a:t>
            </a:r>
            <a:r>
              <a:rPr lang="ru-RU" sz="3000" dirty="0" err="1"/>
              <a:t>щодо</a:t>
            </a:r>
            <a:r>
              <a:rPr lang="ru-RU" sz="3000" dirty="0"/>
              <a:t> </a:t>
            </a:r>
            <a:r>
              <a:rPr lang="ru-RU" sz="3000" dirty="0" err="1"/>
              <a:t>громадян</a:t>
            </a:r>
            <a:r>
              <a:rPr lang="ru-RU" sz="3000" dirty="0"/>
              <a:t> </a:t>
            </a:r>
            <a:r>
              <a:rPr lang="ru-RU" sz="3000" dirty="0" err="1"/>
              <a:t>єврейської</a:t>
            </a:r>
            <a:r>
              <a:rPr lang="ru-RU" sz="3000" dirty="0"/>
              <a:t> </a:t>
            </a:r>
            <a:r>
              <a:rPr lang="ru-RU" sz="3000" dirty="0" err="1"/>
              <a:t>національності</a:t>
            </a:r>
            <a:r>
              <a:rPr lang="ru-RU" sz="3000" dirty="0"/>
              <a:t> в УРСР. – [</a:t>
            </a:r>
            <a:r>
              <a:rPr lang="ru-RU" sz="3000" dirty="0" err="1"/>
              <a:t>Електронний</a:t>
            </a:r>
            <a:r>
              <a:rPr lang="ru-RU" sz="3000" dirty="0"/>
              <a:t> ресурс] – Режим доступу:  </a:t>
            </a:r>
            <a:r>
              <a:rPr lang="en-US" sz="3000" dirty="0"/>
              <a:t>http://history.org.ua/JournALL/gpu/gpu_2004_22_1/6.pdf</a:t>
            </a:r>
          </a:p>
          <a:p>
            <a:pPr algn="just"/>
            <a:r>
              <a:rPr lang="en-US" sz="3000" dirty="0"/>
              <a:t>2.	</a:t>
            </a:r>
            <a:r>
              <a:rPr lang="ru-RU" sz="3000" dirty="0" err="1"/>
              <a:t>Білецький</a:t>
            </a:r>
            <a:r>
              <a:rPr lang="ru-RU" sz="3000" dirty="0"/>
              <a:t> Ф., Станкевич-</a:t>
            </a:r>
            <a:r>
              <a:rPr lang="ru-RU" sz="3000" dirty="0" err="1"/>
              <a:t>Білецька</a:t>
            </a:r>
            <a:r>
              <a:rPr lang="ru-RU" sz="3000" dirty="0"/>
              <a:t> М. </a:t>
            </a:r>
            <a:r>
              <a:rPr lang="ru-RU" sz="3000" dirty="0" err="1"/>
              <a:t>Заґратоване</a:t>
            </a:r>
            <a:r>
              <a:rPr lang="ru-RU" sz="3000" dirty="0"/>
              <a:t> </a:t>
            </a:r>
            <a:r>
              <a:rPr lang="ru-RU" sz="3000" dirty="0" err="1"/>
              <a:t>сонце</a:t>
            </a:r>
            <a:r>
              <a:rPr lang="ru-RU" sz="3000" dirty="0"/>
              <a:t> / Ф. </a:t>
            </a:r>
            <a:r>
              <a:rPr lang="ru-RU" sz="3000" dirty="0" err="1"/>
              <a:t>Білецький</a:t>
            </a:r>
            <a:r>
              <a:rPr lang="ru-RU" sz="3000" dirty="0"/>
              <a:t>, М. Станкевич-</a:t>
            </a:r>
            <a:r>
              <a:rPr lang="ru-RU" sz="3000" dirty="0" err="1"/>
              <a:t>Білецька</a:t>
            </a:r>
            <a:r>
              <a:rPr lang="ru-RU" sz="3000" dirty="0"/>
              <a:t>. – Звенигородка, 2010. – 76 с.</a:t>
            </a:r>
          </a:p>
          <a:p>
            <a:pPr algn="just"/>
            <a:r>
              <a:rPr lang="ru-RU" sz="3000" dirty="0"/>
              <a:t>3.	Блюм А. Еврейский вопрос под советской цензурой: 1917-1991 / А. Блюм // </a:t>
            </a:r>
            <a:r>
              <a:rPr lang="ru-RU" sz="3000" dirty="0" err="1"/>
              <a:t>Євреї</a:t>
            </a:r>
            <a:r>
              <a:rPr lang="ru-RU" sz="3000" dirty="0"/>
              <a:t> в </a:t>
            </a:r>
            <a:r>
              <a:rPr lang="ru-RU" sz="3000" dirty="0" err="1"/>
              <a:t>Росії</a:t>
            </a:r>
            <a:r>
              <a:rPr lang="ru-RU" sz="3000" dirty="0"/>
              <a:t>: </a:t>
            </a:r>
            <a:r>
              <a:rPr lang="ru-RU" sz="3000" dirty="0" err="1"/>
              <a:t>Історія</a:t>
            </a:r>
            <a:r>
              <a:rPr lang="ru-RU" sz="3000" dirty="0"/>
              <a:t> і культура. </a:t>
            </a:r>
            <a:r>
              <a:rPr lang="ru-RU" sz="3000" dirty="0" err="1"/>
              <a:t>Праці</a:t>
            </a:r>
            <a:r>
              <a:rPr lang="ru-RU" sz="3000" dirty="0"/>
              <a:t> з </a:t>
            </a:r>
            <a:r>
              <a:rPr lang="ru-RU" sz="3000" dirty="0" err="1"/>
              <a:t>юдаїки</a:t>
            </a:r>
            <a:r>
              <a:rPr lang="ru-RU" sz="3000" dirty="0"/>
              <a:t>. –  </a:t>
            </a:r>
            <a:r>
              <a:rPr lang="ru-RU" sz="3000" dirty="0" err="1"/>
              <a:t>Вип</a:t>
            </a:r>
            <a:r>
              <a:rPr lang="ru-RU" sz="3000" dirty="0"/>
              <a:t>. 3. – СПб., 1995. – [</a:t>
            </a:r>
            <a:r>
              <a:rPr lang="ru-RU" sz="3000" dirty="0" err="1"/>
              <a:t>Електронний</a:t>
            </a:r>
            <a:r>
              <a:rPr lang="ru-RU" sz="3000" dirty="0"/>
              <a:t> ресурс] – Режим доступу: </a:t>
            </a:r>
            <a:r>
              <a:rPr lang="en-US" sz="3000" dirty="0"/>
              <a:t>http://ldn-knigi.lib.ru/JUDAICA /Blum_SovetZensura-1917-91.pdf </a:t>
            </a:r>
          </a:p>
          <a:p>
            <a:pPr algn="just"/>
            <a:r>
              <a:rPr lang="en-US" sz="3000" dirty="0"/>
              <a:t>4.	</a:t>
            </a:r>
            <a:r>
              <a:rPr lang="ru-RU" sz="3000" dirty="0"/>
              <a:t>Гриневич В. </a:t>
            </a:r>
            <a:r>
              <a:rPr lang="ru-RU" sz="3000" dirty="0" err="1"/>
              <a:t>Україна</a:t>
            </a:r>
            <a:r>
              <a:rPr lang="ru-RU" sz="3000" dirty="0"/>
              <a:t> </a:t>
            </a:r>
            <a:r>
              <a:rPr lang="ru-RU" sz="3000" dirty="0" err="1"/>
              <a:t>після</a:t>
            </a:r>
            <a:r>
              <a:rPr lang="ru-RU" sz="3000" dirty="0"/>
              <a:t> </a:t>
            </a:r>
            <a:r>
              <a:rPr lang="ru-RU" sz="3000" dirty="0" err="1"/>
              <a:t>голокосту</a:t>
            </a:r>
            <a:r>
              <a:rPr lang="ru-RU" sz="3000" dirty="0"/>
              <a:t>: до </a:t>
            </a:r>
            <a:r>
              <a:rPr lang="ru-RU" sz="3000" dirty="0" err="1"/>
              <a:t>проблеми</a:t>
            </a:r>
            <a:r>
              <a:rPr lang="ru-RU" sz="3000" dirty="0"/>
              <a:t> </a:t>
            </a:r>
            <a:r>
              <a:rPr lang="ru-RU" sz="3000" dirty="0" err="1"/>
              <a:t>взаємовідносин</a:t>
            </a:r>
            <a:r>
              <a:rPr lang="ru-RU" sz="3000" dirty="0"/>
              <a:t> </a:t>
            </a:r>
            <a:r>
              <a:rPr lang="ru-RU" sz="3000" dirty="0" err="1"/>
              <a:t>радянської</a:t>
            </a:r>
            <a:r>
              <a:rPr lang="ru-RU" sz="3000" dirty="0"/>
              <a:t> </a:t>
            </a:r>
            <a:r>
              <a:rPr lang="ru-RU" sz="3000" dirty="0" err="1"/>
              <a:t>влади</a:t>
            </a:r>
            <a:r>
              <a:rPr lang="ru-RU" sz="3000" dirty="0"/>
              <a:t> та </a:t>
            </a:r>
            <a:r>
              <a:rPr lang="ru-RU" sz="3000" dirty="0" err="1"/>
              <a:t>євреїв</a:t>
            </a:r>
            <a:r>
              <a:rPr lang="ru-RU" sz="3000" dirty="0"/>
              <a:t> </a:t>
            </a:r>
            <a:r>
              <a:rPr lang="ru-RU" sz="3000" dirty="0" err="1"/>
              <a:t>Північної</a:t>
            </a:r>
            <a:r>
              <a:rPr lang="ru-RU" sz="3000" dirty="0"/>
              <a:t> </a:t>
            </a:r>
            <a:r>
              <a:rPr lang="ru-RU" sz="3000" dirty="0" err="1"/>
              <a:t>Буковини</a:t>
            </a:r>
            <a:r>
              <a:rPr lang="ru-RU" sz="3000" dirty="0"/>
              <a:t> </a:t>
            </a:r>
            <a:r>
              <a:rPr lang="ru-RU" sz="3000" dirty="0" err="1"/>
              <a:t>наприкінці</a:t>
            </a:r>
            <a:r>
              <a:rPr lang="ru-RU" sz="3000" dirty="0"/>
              <a:t> </a:t>
            </a:r>
            <a:r>
              <a:rPr lang="ru-RU" sz="3000" dirty="0" err="1"/>
              <a:t>Другої</a:t>
            </a:r>
            <a:r>
              <a:rPr lang="ru-RU" sz="3000" dirty="0"/>
              <a:t> </a:t>
            </a:r>
            <a:r>
              <a:rPr lang="ru-RU" sz="3000" dirty="0" err="1"/>
              <a:t>світової</a:t>
            </a:r>
            <a:r>
              <a:rPr lang="ru-RU" sz="3000" dirty="0"/>
              <a:t> </a:t>
            </a:r>
            <a:r>
              <a:rPr lang="ru-RU" sz="3000" dirty="0" err="1"/>
              <a:t>війни</a:t>
            </a:r>
            <a:r>
              <a:rPr lang="ru-RU" sz="3000" dirty="0"/>
              <a:t> / В. Гриневич // </a:t>
            </a:r>
            <a:r>
              <a:rPr lang="ru-RU" sz="3000" dirty="0" err="1"/>
              <a:t>Голокост</a:t>
            </a:r>
            <a:r>
              <a:rPr lang="ru-RU" sz="3000" dirty="0"/>
              <a:t> і </a:t>
            </a:r>
            <a:r>
              <a:rPr lang="ru-RU" sz="3000" dirty="0" err="1"/>
              <a:t>сучасність</a:t>
            </a:r>
            <a:r>
              <a:rPr lang="ru-RU" sz="3000" dirty="0"/>
              <a:t>. – </a:t>
            </a:r>
            <a:r>
              <a:rPr lang="ru-RU" sz="3000" dirty="0" err="1"/>
              <a:t>Вип</a:t>
            </a:r>
            <a:r>
              <a:rPr lang="ru-RU" sz="3000" dirty="0"/>
              <a:t>. 6. – 2005. –  [</a:t>
            </a:r>
            <a:r>
              <a:rPr lang="ru-RU" sz="3000" dirty="0" err="1"/>
              <a:t>Електронний</a:t>
            </a:r>
            <a:r>
              <a:rPr lang="ru-RU" sz="3000" dirty="0"/>
              <a:t> ресурс] – Режим доступу: </a:t>
            </a:r>
            <a:r>
              <a:rPr lang="en-US" sz="3000" dirty="0"/>
              <a:t>http://www.holocaust.kiev.ua/bulletin/vip6/vip6_3. htm#l6_gu2</a:t>
            </a:r>
          </a:p>
          <a:p>
            <a:pPr algn="just"/>
            <a:r>
              <a:rPr lang="en-US" sz="3000" dirty="0"/>
              <a:t>5.	</a:t>
            </a:r>
            <a:r>
              <a:rPr lang="ru-RU" sz="3000" dirty="0" err="1"/>
              <a:t>Гулай</a:t>
            </a:r>
            <a:r>
              <a:rPr lang="ru-RU" sz="3000" dirty="0"/>
              <a:t> В. </a:t>
            </a:r>
            <a:r>
              <a:rPr lang="ru-RU" sz="3000" dirty="0" err="1"/>
              <a:t>Репресивна</a:t>
            </a:r>
            <a:r>
              <a:rPr lang="ru-RU" sz="3000" dirty="0"/>
              <a:t> </a:t>
            </a:r>
            <a:r>
              <a:rPr lang="ru-RU" sz="3000" dirty="0" err="1"/>
              <a:t>політика</a:t>
            </a:r>
            <a:r>
              <a:rPr lang="ru-RU" sz="3000" dirty="0"/>
              <a:t> </a:t>
            </a:r>
            <a:r>
              <a:rPr lang="ru-RU" sz="3000" dirty="0" err="1"/>
              <a:t>сталінського</a:t>
            </a:r>
            <a:r>
              <a:rPr lang="ru-RU" sz="3000" dirty="0"/>
              <a:t> </a:t>
            </a:r>
            <a:r>
              <a:rPr lang="ru-RU" sz="3000" dirty="0" err="1"/>
              <a:t>тоталітарного</a:t>
            </a:r>
            <a:r>
              <a:rPr lang="ru-RU" sz="3000" dirty="0"/>
              <a:t> режиму </a:t>
            </a:r>
            <a:r>
              <a:rPr lang="ru-RU" sz="3000" dirty="0" err="1"/>
              <a:t>щодо</a:t>
            </a:r>
            <a:r>
              <a:rPr lang="ru-RU" sz="3000" dirty="0"/>
              <a:t> </a:t>
            </a:r>
            <a:r>
              <a:rPr lang="ru-RU" sz="3000" dirty="0" err="1"/>
              <a:t>єврейського</a:t>
            </a:r>
            <a:r>
              <a:rPr lang="ru-RU" sz="3000" dirty="0"/>
              <a:t> </a:t>
            </a:r>
            <a:r>
              <a:rPr lang="ru-RU" sz="3000" dirty="0" err="1"/>
              <a:t>населення</a:t>
            </a:r>
            <a:r>
              <a:rPr lang="ru-RU" sz="3000" dirty="0"/>
              <a:t> </a:t>
            </a:r>
            <a:r>
              <a:rPr lang="ru-RU" sz="3000" dirty="0" err="1"/>
              <a:t>Західної</a:t>
            </a:r>
            <a:r>
              <a:rPr lang="ru-RU" sz="3000" dirty="0"/>
              <a:t> </a:t>
            </a:r>
            <a:r>
              <a:rPr lang="ru-RU" sz="3000" dirty="0" err="1"/>
              <a:t>України</a:t>
            </a:r>
            <a:r>
              <a:rPr lang="ru-RU" sz="3000" dirty="0"/>
              <a:t> (1939-1945 </a:t>
            </a:r>
            <a:r>
              <a:rPr lang="ru-RU" sz="3000" dirty="0" err="1"/>
              <a:t>рр</a:t>
            </a:r>
            <a:r>
              <a:rPr lang="ru-RU" sz="3000" dirty="0"/>
              <a:t>.) / В. </a:t>
            </a:r>
            <a:r>
              <a:rPr lang="ru-RU" sz="3000" dirty="0" err="1"/>
              <a:t>Гулай</a:t>
            </a:r>
            <a:r>
              <a:rPr lang="ru-RU" sz="3000" dirty="0"/>
              <a:t> // </a:t>
            </a:r>
            <a:r>
              <a:rPr lang="ru-RU" sz="3000" dirty="0" err="1"/>
              <a:t>Голокост</a:t>
            </a:r>
            <a:r>
              <a:rPr lang="ru-RU" sz="3000" dirty="0"/>
              <a:t> в </a:t>
            </a:r>
            <a:r>
              <a:rPr lang="ru-RU" sz="3000" dirty="0" err="1"/>
              <a:t>Україні</a:t>
            </a:r>
            <a:r>
              <a:rPr lang="ru-RU" sz="3000" dirty="0"/>
              <a:t> в </a:t>
            </a:r>
            <a:r>
              <a:rPr lang="ru-RU" sz="3000" dirty="0" err="1"/>
              <a:t>регіональному</a:t>
            </a:r>
            <a:r>
              <a:rPr lang="ru-RU" sz="3000" dirty="0"/>
              <a:t> і </a:t>
            </a:r>
            <a:r>
              <a:rPr lang="ru-RU" sz="3000" dirty="0" err="1"/>
              <a:t>загальному</a:t>
            </a:r>
            <a:r>
              <a:rPr lang="ru-RU" sz="3000" dirty="0"/>
              <a:t> </a:t>
            </a:r>
            <a:r>
              <a:rPr lang="ru-RU" sz="3000" dirty="0" err="1"/>
              <a:t>вимірі</a:t>
            </a:r>
            <a:r>
              <a:rPr lang="ru-RU" sz="3000" dirty="0"/>
              <a:t>: </a:t>
            </a:r>
            <a:r>
              <a:rPr lang="ru-RU" sz="3000" dirty="0" err="1"/>
              <a:t>Матеріали</a:t>
            </a:r>
            <a:r>
              <a:rPr lang="ru-RU" sz="3000" dirty="0"/>
              <a:t> </a:t>
            </a:r>
            <a:r>
              <a:rPr lang="ru-RU" sz="3000" dirty="0" err="1"/>
              <a:t>міжнародної</a:t>
            </a:r>
            <a:r>
              <a:rPr lang="ru-RU" sz="3000" dirty="0"/>
              <a:t> </a:t>
            </a:r>
            <a:r>
              <a:rPr lang="ru-RU" sz="3000" dirty="0" err="1"/>
              <a:t>наукової</a:t>
            </a:r>
            <a:r>
              <a:rPr lang="ru-RU" sz="3000" dirty="0"/>
              <a:t> </a:t>
            </a:r>
            <a:r>
              <a:rPr lang="ru-RU" sz="3000" dirty="0" err="1"/>
              <a:t>конференції</a:t>
            </a:r>
            <a:r>
              <a:rPr lang="ru-RU" sz="3000" dirty="0"/>
              <a:t>. </a:t>
            </a:r>
            <a:r>
              <a:rPr lang="ru-RU" sz="3000" dirty="0" err="1"/>
              <a:t>Збірник</a:t>
            </a:r>
            <a:r>
              <a:rPr lang="ru-RU" sz="3000" dirty="0"/>
              <a:t> </a:t>
            </a:r>
            <a:r>
              <a:rPr lang="ru-RU" sz="3000" dirty="0" err="1"/>
              <a:t>наукових</a:t>
            </a:r>
            <a:r>
              <a:rPr lang="ru-RU" sz="3000" dirty="0"/>
              <a:t> </a:t>
            </a:r>
            <a:r>
              <a:rPr lang="ru-RU" sz="3000" dirty="0" err="1"/>
              <a:t>праць</a:t>
            </a:r>
            <a:r>
              <a:rPr lang="ru-RU" sz="3000" dirty="0"/>
              <a:t>. – </a:t>
            </a:r>
            <a:r>
              <a:rPr lang="ru-RU" sz="3000" dirty="0" err="1"/>
              <a:t>Львів</a:t>
            </a:r>
            <a:r>
              <a:rPr lang="ru-RU" sz="3000" dirty="0"/>
              <a:t>, 2005. – С. 32-37.</a:t>
            </a:r>
          </a:p>
          <a:p>
            <a:pPr algn="just"/>
            <a:r>
              <a:rPr lang="ru-RU" sz="3000" dirty="0"/>
              <a:t>6.	</a:t>
            </a:r>
            <a:r>
              <a:rPr lang="ru-RU" sz="3000" dirty="0" err="1"/>
              <a:t>Держархів</a:t>
            </a:r>
            <a:r>
              <a:rPr lang="ru-RU" sz="3000" dirty="0"/>
              <a:t> </a:t>
            </a:r>
            <a:r>
              <a:rPr lang="ru-RU" sz="3000" dirty="0" err="1"/>
              <a:t>Черкаської</a:t>
            </a:r>
            <a:r>
              <a:rPr lang="ru-RU" sz="3000" dirty="0"/>
              <a:t> обл., Ф. Р-184, Оп. 1, </a:t>
            </a:r>
            <a:r>
              <a:rPr lang="ru-RU" sz="3000" dirty="0" err="1"/>
              <a:t>Спр</a:t>
            </a:r>
            <a:r>
              <a:rPr lang="ru-RU" sz="3000" dirty="0"/>
              <a:t>. 1, </a:t>
            </a:r>
            <a:r>
              <a:rPr lang="ru-RU" sz="3000" dirty="0" err="1"/>
              <a:t>Арк</a:t>
            </a:r>
            <a:r>
              <a:rPr lang="ru-RU" sz="3000" dirty="0"/>
              <a:t>. 84. </a:t>
            </a:r>
          </a:p>
          <a:p>
            <a:pPr algn="just"/>
            <a:r>
              <a:rPr lang="ru-RU" sz="3000" dirty="0"/>
              <a:t>7.	</a:t>
            </a:r>
            <a:r>
              <a:rPr lang="ru-RU" sz="3000" dirty="0" err="1"/>
              <a:t>Держархів</a:t>
            </a:r>
            <a:r>
              <a:rPr lang="ru-RU" sz="3000" dirty="0"/>
              <a:t> </a:t>
            </a:r>
            <a:r>
              <a:rPr lang="ru-RU" sz="3000" dirty="0" err="1"/>
              <a:t>Черкаської</a:t>
            </a:r>
            <a:r>
              <a:rPr lang="ru-RU" sz="3000" dirty="0"/>
              <a:t> обл., Ф. Р-184, Оп. 1, </a:t>
            </a:r>
            <a:r>
              <a:rPr lang="ru-RU" sz="3000" dirty="0" err="1"/>
              <a:t>Спр</a:t>
            </a:r>
            <a:r>
              <a:rPr lang="ru-RU" sz="3000" dirty="0"/>
              <a:t>. 98, </a:t>
            </a:r>
            <a:r>
              <a:rPr lang="ru-RU" sz="3000" dirty="0" err="1"/>
              <a:t>Арк</a:t>
            </a:r>
            <a:r>
              <a:rPr lang="ru-RU" sz="3000" dirty="0"/>
              <a:t>. 52. </a:t>
            </a:r>
          </a:p>
          <a:p>
            <a:pPr algn="just"/>
            <a:r>
              <a:rPr lang="ru-RU" sz="3000" dirty="0"/>
              <a:t>8.	</a:t>
            </a:r>
            <a:r>
              <a:rPr lang="ru-RU" sz="3000" dirty="0" err="1"/>
              <a:t>Держархів</a:t>
            </a:r>
            <a:r>
              <a:rPr lang="ru-RU" sz="3000" dirty="0"/>
              <a:t> </a:t>
            </a:r>
            <a:r>
              <a:rPr lang="ru-RU" sz="3000" dirty="0" err="1"/>
              <a:t>Черкаської</a:t>
            </a:r>
            <a:r>
              <a:rPr lang="ru-RU" sz="3000" dirty="0"/>
              <a:t> обл., Ф. Р-375, Оп. 1, </a:t>
            </a:r>
            <a:r>
              <a:rPr lang="ru-RU" sz="3000" dirty="0" err="1"/>
              <a:t>Спр</a:t>
            </a:r>
            <a:r>
              <a:rPr lang="ru-RU" sz="3000" dirty="0"/>
              <a:t>. 34, </a:t>
            </a:r>
            <a:r>
              <a:rPr lang="ru-RU" sz="3000" dirty="0" err="1"/>
              <a:t>Арк</a:t>
            </a:r>
            <a:r>
              <a:rPr lang="ru-RU" sz="3000" dirty="0"/>
              <a:t>. 63-64. </a:t>
            </a:r>
          </a:p>
          <a:p>
            <a:pPr algn="just"/>
            <a:r>
              <a:rPr lang="ru-RU" sz="3000" dirty="0"/>
              <a:t>9.	</a:t>
            </a:r>
            <a:r>
              <a:rPr lang="ru-RU" sz="3000" dirty="0" err="1"/>
              <a:t>Держархів</a:t>
            </a:r>
            <a:r>
              <a:rPr lang="ru-RU" sz="3000" dirty="0"/>
              <a:t> </a:t>
            </a:r>
            <a:r>
              <a:rPr lang="ru-RU" sz="3000" dirty="0" err="1"/>
              <a:t>Черкаської</a:t>
            </a:r>
            <a:r>
              <a:rPr lang="ru-RU" sz="3000" dirty="0"/>
              <a:t> обл., Ф. Р-390, Оп. 1, </a:t>
            </a:r>
            <a:r>
              <a:rPr lang="ru-RU" sz="3000" dirty="0" err="1"/>
              <a:t>Спр</a:t>
            </a:r>
            <a:r>
              <a:rPr lang="ru-RU" sz="3000" dirty="0"/>
              <a:t>. 1, </a:t>
            </a:r>
            <a:r>
              <a:rPr lang="ru-RU" sz="3000" dirty="0" err="1"/>
              <a:t>Арк</a:t>
            </a:r>
            <a:r>
              <a:rPr lang="ru-RU" sz="3000" dirty="0"/>
              <a:t>. 44. </a:t>
            </a:r>
          </a:p>
          <a:p>
            <a:pPr algn="just"/>
            <a:r>
              <a:rPr lang="ru-RU" sz="3000" dirty="0"/>
              <a:t>10.	</a:t>
            </a:r>
            <a:r>
              <a:rPr lang="ru-RU" sz="3000" dirty="0" err="1"/>
              <a:t>Євреї</a:t>
            </a:r>
            <a:r>
              <a:rPr lang="ru-RU" sz="3000" dirty="0"/>
              <a:t> СРСР в </a:t>
            </a:r>
            <a:r>
              <a:rPr lang="ru-RU" sz="3000" dirty="0" err="1"/>
              <a:t>післявоєнний</a:t>
            </a:r>
            <a:r>
              <a:rPr lang="ru-RU" sz="3000" dirty="0"/>
              <a:t> </a:t>
            </a:r>
            <a:r>
              <a:rPr lang="ru-RU" sz="3000" dirty="0" err="1"/>
              <a:t>період</a:t>
            </a:r>
            <a:r>
              <a:rPr lang="ru-RU" sz="3000" dirty="0"/>
              <a:t>. – [</a:t>
            </a:r>
            <a:r>
              <a:rPr lang="ru-RU" sz="3000" dirty="0" err="1"/>
              <a:t>Електронний</a:t>
            </a:r>
            <a:r>
              <a:rPr lang="ru-RU" sz="3000" dirty="0"/>
              <a:t> ресурс] – Режим доступу: </a:t>
            </a:r>
            <a:r>
              <a:rPr lang="en-US" sz="3000" dirty="0"/>
              <a:t>http://jhistory.nfurman.com/russ/russ001-18.htm </a:t>
            </a:r>
          </a:p>
          <a:p>
            <a:pPr algn="just"/>
            <a:r>
              <a:rPr lang="en-US" sz="3000" dirty="0"/>
              <a:t>11.	</a:t>
            </a:r>
            <a:r>
              <a:rPr lang="ru-RU" sz="3000" dirty="0" err="1"/>
              <a:t>Євреї</a:t>
            </a:r>
            <a:r>
              <a:rPr lang="ru-RU" sz="3000" dirty="0"/>
              <a:t> СРСР </a:t>
            </a:r>
            <a:r>
              <a:rPr lang="ru-RU" sz="3000" dirty="0" err="1"/>
              <a:t>напередодні</a:t>
            </a:r>
            <a:r>
              <a:rPr lang="ru-RU" sz="3000" dirty="0"/>
              <a:t> </a:t>
            </a:r>
            <a:r>
              <a:rPr lang="ru-RU" sz="3000" dirty="0" err="1"/>
              <a:t>Другої</a:t>
            </a:r>
            <a:r>
              <a:rPr lang="ru-RU" sz="3000" dirty="0"/>
              <a:t> </a:t>
            </a:r>
            <a:r>
              <a:rPr lang="ru-RU" sz="3000" dirty="0" err="1"/>
              <a:t>свтової</a:t>
            </a:r>
            <a:r>
              <a:rPr lang="ru-RU" sz="3000" dirty="0"/>
              <a:t> </a:t>
            </a:r>
            <a:r>
              <a:rPr lang="ru-RU" sz="3000" dirty="0" err="1"/>
              <a:t>війни</a:t>
            </a:r>
            <a:r>
              <a:rPr lang="ru-RU" sz="3000" dirty="0"/>
              <a:t>. – [</a:t>
            </a:r>
            <a:r>
              <a:rPr lang="ru-RU" sz="3000" dirty="0" err="1"/>
              <a:t>Електронний</a:t>
            </a:r>
            <a:r>
              <a:rPr lang="ru-RU" sz="3000" dirty="0"/>
              <a:t> ресурс] – Режим доступу: </a:t>
            </a:r>
            <a:r>
              <a:rPr lang="en-US" sz="3000" dirty="0"/>
              <a:t>http://jhistory.nfurman.com/russ/russ001-16.htm</a:t>
            </a:r>
          </a:p>
          <a:p>
            <a:pPr algn="just"/>
            <a:r>
              <a:rPr lang="en-US" sz="3000" dirty="0"/>
              <a:t>12.	</a:t>
            </a:r>
            <a:r>
              <a:rPr lang="ru-RU" sz="3000" dirty="0" err="1"/>
              <a:t>Кожукало</a:t>
            </a:r>
            <a:r>
              <a:rPr lang="ru-RU" sz="3000" dirty="0"/>
              <a:t> І. </a:t>
            </a:r>
            <a:r>
              <a:rPr lang="ru-RU" sz="3000" dirty="0" err="1"/>
              <a:t>Вплив</a:t>
            </a:r>
            <a:r>
              <a:rPr lang="ru-RU" sz="3000" dirty="0"/>
              <a:t> культу особи </a:t>
            </a:r>
            <a:r>
              <a:rPr lang="ru-RU" sz="3000" dirty="0" err="1"/>
              <a:t>Сталіна</a:t>
            </a:r>
            <a:r>
              <a:rPr lang="ru-RU" sz="3000" dirty="0"/>
              <a:t> на </a:t>
            </a:r>
            <a:r>
              <a:rPr lang="ru-RU" sz="3000" dirty="0" err="1"/>
              <a:t>ідеологічні</a:t>
            </a:r>
            <a:r>
              <a:rPr lang="ru-RU" sz="3000" dirty="0"/>
              <a:t> </a:t>
            </a:r>
            <a:r>
              <a:rPr lang="ru-RU" sz="3000" dirty="0" err="1"/>
              <a:t>процеси</a:t>
            </a:r>
            <a:r>
              <a:rPr lang="ru-RU" sz="3000" dirty="0"/>
              <a:t> в </a:t>
            </a:r>
            <a:r>
              <a:rPr lang="ru-RU" sz="3000" dirty="0" err="1"/>
              <a:t>Україні</a:t>
            </a:r>
            <a:r>
              <a:rPr lang="ru-RU" sz="3000" dirty="0"/>
              <a:t> в 1940-ві – початок 1950-х </a:t>
            </a:r>
            <a:r>
              <a:rPr lang="ru-RU" sz="3000" dirty="0" err="1"/>
              <a:t>рр</a:t>
            </a:r>
            <a:r>
              <a:rPr lang="ru-RU" sz="3000" dirty="0"/>
              <a:t>. / І. </a:t>
            </a:r>
            <a:r>
              <a:rPr lang="ru-RU" sz="3000" dirty="0" err="1"/>
              <a:t>Кожукало</a:t>
            </a:r>
            <a:r>
              <a:rPr lang="ru-RU" sz="3000" dirty="0"/>
              <a:t> // </a:t>
            </a:r>
            <a:r>
              <a:rPr lang="ru-RU" sz="3000" dirty="0" err="1"/>
              <a:t>Український</a:t>
            </a:r>
            <a:r>
              <a:rPr lang="ru-RU" sz="3000" dirty="0"/>
              <a:t> </a:t>
            </a:r>
            <a:r>
              <a:rPr lang="ru-RU" sz="3000" dirty="0" err="1"/>
              <a:t>історичний</a:t>
            </a:r>
            <a:r>
              <a:rPr lang="ru-RU" sz="3000" dirty="0"/>
              <a:t> журнал. – 1989. – № 2. – С. 14-25.</a:t>
            </a:r>
          </a:p>
          <a:p>
            <a:pPr algn="just"/>
            <a:r>
              <a:rPr lang="ru-RU" sz="3000" dirty="0"/>
              <a:t>13.	Кононенко В. </a:t>
            </a:r>
            <a:r>
              <a:rPr lang="ru-RU" sz="3000" dirty="0" err="1"/>
              <a:t>Єврейське</a:t>
            </a:r>
            <a:r>
              <a:rPr lang="ru-RU" sz="3000" dirty="0"/>
              <a:t> </a:t>
            </a:r>
            <a:r>
              <a:rPr lang="ru-RU" sz="3000" dirty="0" err="1"/>
              <a:t>національне</a:t>
            </a:r>
            <a:r>
              <a:rPr lang="ru-RU" sz="3000" dirty="0"/>
              <a:t> </a:t>
            </a:r>
            <a:r>
              <a:rPr lang="ru-RU" sz="3000" dirty="0" err="1"/>
              <a:t>питання</a:t>
            </a:r>
            <a:r>
              <a:rPr lang="ru-RU" sz="3000" dirty="0"/>
              <a:t> в СРСР у </a:t>
            </a:r>
            <a:r>
              <a:rPr lang="ru-RU" sz="3000" dirty="0" err="1"/>
              <a:t>другій</a:t>
            </a:r>
            <a:r>
              <a:rPr lang="ru-RU" sz="3000" dirty="0"/>
              <a:t> </a:t>
            </a:r>
            <a:r>
              <a:rPr lang="ru-RU" sz="3000" dirty="0" err="1"/>
              <a:t>половині</a:t>
            </a:r>
            <a:r>
              <a:rPr lang="ru-RU" sz="3000" dirty="0"/>
              <a:t> 1940-х – 1960-х </a:t>
            </a:r>
            <a:r>
              <a:rPr lang="ru-RU" sz="3000" dirty="0" err="1"/>
              <a:t>рр</a:t>
            </a:r>
            <a:r>
              <a:rPr lang="ru-RU" sz="3000" dirty="0"/>
              <a:t>. / В. Кононенко // </a:t>
            </a:r>
            <a:r>
              <a:rPr lang="ru-RU" sz="3000" dirty="0" err="1"/>
              <a:t>Наукові</a:t>
            </a:r>
            <a:r>
              <a:rPr lang="ru-RU" sz="3000" dirty="0"/>
              <a:t> записки </a:t>
            </a:r>
            <a:r>
              <a:rPr lang="ru-RU" sz="3000" dirty="0" err="1"/>
              <a:t>Вінницького</a:t>
            </a:r>
            <a:r>
              <a:rPr lang="ru-RU" sz="3000" dirty="0"/>
              <a:t> державного </a:t>
            </a:r>
            <a:r>
              <a:rPr lang="ru-RU" sz="3000" dirty="0" err="1"/>
              <a:t>пед</a:t>
            </a:r>
            <a:r>
              <a:rPr lang="ru-RU" sz="3000" dirty="0"/>
              <a:t>. </a:t>
            </a:r>
            <a:r>
              <a:rPr lang="ru-RU" sz="3000" dirty="0" err="1"/>
              <a:t>університету</a:t>
            </a:r>
            <a:r>
              <a:rPr lang="ru-RU" sz="3000" dirty="0"/>
              <a:t> </a:t>
            </a:r>
            <a:r>
              <a:rPr lang="ru-RU" sz="3000" dirty="0" err="1"/>
              <a:t>ім</a:t>
            </a:r>
            <a:r>
              <a:rPr lang="ru-RU" sz="3000" dirty="0"/>
              <a:t>. М. </a:t>
            </a:r>
            <a:r>
              <a:rPr lang="ru-RU" sz="3000" dirty="0" err="1"/>
              <a:t>Коцюбинського</a:t>
            </a:r>
            <a:r>
              <a:rPr lang="ru-RU" sz="3000" dirty="0"/>
              <a:t>. </a:t>
            </a:r>
            <a:r>
              <a:rPr lang="ru-RU" sz="3000" dirty="0" err="1"/>
              <a:t>Вип</a:t>
            </a:r>
            <a:r>
              <a:rPr lang="ru-RU" sz="3000" dirty="0"/>
              <a:t>. </a:t>
            </a:r>
            <a:r>
              <a:rPr lang="en-US" sz="3000" dirty="0"/>
              <a:t>XIV. </a:t>
            </a:r>
            <a:r>
              <a:rPr lang="ru-RU" sz="3000" dirty="0" err="1"/>
              <a:t>Серія</a:t>
            </a:r>
            <a:r>
              <a:rPr lang="ru-RU" sz="3000" dirty="0"/>
              <a:t>: </a:t>
            </a:r>
            <a:r>
              <a:rPr lang="ru-RU" sz="3000" dirty="0" err="1"/>
              <a:t>Історія</a:t>
            </a:r>
            <a:r>
              <a:rPr lang="ru-RU" sz="3000" dirty="0"/>
              <a:t>: </a:t>
            </a:r>
            <a:r>
              <a:rPr lang="ru-RU" sz="3000" dirty="0" err="1"/>
              <a:t>Збірник</a:t>
            </a:r>
            <a:r>
              <a:rPr lang="ru-RU" sz="3000" dirty="0"/>
              <a:t> </a:t>
            </a:r>
            <a:r>
              <a:rPr lang="ru-RU" sz="3000" dirty="0" err="1"/>
              <a:t>наукових</a:t>
            </a:r>
            <a:r>
              <a:rPr lang="ru-RU" sz="3000" dirty="0"/>
              <a:t> </a:t>
            </a:r>
            <a:r>
              <a:rPr lang="ru-RU" sz="3000" dirty="0" err="1"/>
              <a:t>праць</a:t>
            </a:r>
            <a:r>
              <a:rPr lang="ru-RU" sz="3000" dirty="0"/>
              <a:t>. – </a:t>
            </a:r>
            <a:r>
              <a:rPr lang="ru-RU" sz="3000" dirty="0" err="1"/>
              <a:t>Вінниця</a:t>
            </a:r>
            <a:r>
              <a:rPr lang="ru-RU" sz="3000" dirty="0"/>
              <a:t>, 2008. – С. 266-271.</a:t>
            </a:r>
          </a:p>
          <a:p>
            <a:pPr algn="just"/>
            <a:r>
              <a:rPr lang="ru-RU" sz="3000" dirty="0"/>
              <a:t>14.	Костырченко В. Тайная политика Сталина. Власть и антисемитизм / В. Костырченко. – М.: Международные отношения, 2003. – 779 с.</a:t>
            </a:r>
          </a:p>
          <a:p>
            <a:pPr algn="just"/>
            <a:r>
              <a:rPr lang="ru-RU" sz="3000" dirty="0"/>
              <a:t>15.	</a:t>
            </a:r>
            <a:r>
              <a:rPr lang="ru-RU" sz="3000" dirty="0" err="1"/>
              <a:t>Левітас</a:t>
            </a:r>
            <a:r>
              <a:rPr lang="ru-RU" sz="3000" dirty="0"/>
              <a:t> Ф. </a:t>
            </a:r>
            <a:r>
              <a:rPr lang="ru-RU" sz="3000" dirty="0" err="1"/>
              <a:t>Євреї</a:t>
            </a:r>
            <a:r>
              <a:rPr lang="ru-RU" sz="3000" dirty="0"/>
              <a:t> </a:t>
            </a:r>
            <a:r>
              <a:rPr lang="ru-RU" sz="3000" dirty="0" err="1"/>
              <a:t>України</a:t>
            </a:r>
            <a:r>
              <a:rPr lang="ru-RU" sz="3000" dirty="0"/>
              <a:t> в роки </a:t>
            </a:r>
            <a:r>
              <a:rPr lang="ru-RU" sz="3000" dirty="0" err="1"/>
              <a:t>Другої</a:t>
            </a:r>
            <a:r>
              <a:rPr lang="ru-RU" sz="3000" dirty="0"/>
              <a:t> </a:t>
            </a:r>
            <a:r>
              <a:rPr lang="ru-RU" sz="3000" dirty="0" err="1"/>
              <a:t>світової</a:t>
            </a:r>
            <a:r>
              <a:rPr lang="ru-RU" sz="3000" dirty="0"/>
              <a:t> </a:t>
            </a:r>
            <a:r>
              <a:rPr lang="ru-RU" sz="3000" dirty="0" err="1"/>
              <a:t>війни</a:t>
            </a:r>
            <a:r>
              <a:rPr lang="ru-RU" sz="3000" dirty="0"/>
              <a:t> / Ф. </a:t>
            </a:r>
            <a:r>
              <a:rPr lang="ru-RU" sz="3000" dirty="0" err="1"/>
              <a:t>Левітас</a:t>
            </a:r>
            <a:r>
              <a:rPr lang="ru-RU" sz="3000" dirty="0"/>
              <a:t> // </a:t>
            </a:r>
            <a:r>
              <a:rPr lang="ru-RU" sz="3000" dirty="0" err="1"/>
              <a:t>Інститут</a:t>
            </a:r>
            <a:r>
              <a:rPr lang="ru-RU" sz="3000" dirty="0"/>
              <a:t> </a:t>
            </a:r>
            <a:r>
              <a:rPr lang="ru-RU" sz="3000" dirty="0" err="1"/>
              <a:t>національних</a:t>
            </a:r>
            <a:r>
              <a:rPr lang="ru-RU" sz="3000" dirty="0"/>
              <a:t> </a:t>
            </a:r>
            <a:r>
              <a:rPr lang="ru-RU" sz="3000" dirty="0" err="1"/>
              <a:t>відносин</a:t>
            </a:r>
            <a:r>
              <a:rPr lang="ru-RU" sz="3000" dirty="0"/>
              <a:t> і </a:t>
            </a:r>
            <a:r>
              <a:rPr lang="ru-RU" sz="3000" dirty="0" err="1"/>
              <a:t>політології</a:t>
            </a:r>
            <a:r>
              <a:rPr lang="ru-RU" sz="3000" dirty="0"/>
              <a:t> НАН </a:t>
            </a:r>
            <a:r>
              <a:rPr lang="ru-RU" sz="3000" dirty="0" err="1"/>
              <a:t>України</a:t>
            </a:r>
            <a:r>
              <a:rPr lang="ru-RU" sz="3000" dirty="0"/>
              <a:t>. – К., 1997. – 33 с.</a:t>
            </a:r>
          </a:p>
          <a:p>
            <a:pPr algn="just"/>
            <a:r>
              <a:rPr lang="ru-RU" sz="3000" dirty="0"/>
              <a:t>16.	</a:t>
            </a:r>
            <a:r>
              <a:rPr lang="ru-RU" sz="3000" dirty="0" err="1"/>
              <a:t>Надольський</a:t>
            </a:r>
            <a:r>
              <a:rPr lang="ru-RU" sz="3000" dirty="0"/>
              <a:t> Й. </a:t>
            </a:r>
            <a:r>
              <a:rPr lang="ru-RU" sz="3000" dirty="0" err="1"/>
              <a:t>Сталінська</a:t>
            </a:r>
            <a:r>
              <a:rPr lang="ru-RU" sz="3000" dirty="0"/>
              <a:t> </a:t>
            </a:r>
            <a:r>
              <a:rPr lang="ru-RU" sz="3000" dirty="0" err="1"/>
              <a:t>депортація</a:t>
            </a:r>
            <a:r>
              <a:rPr lang="ru-RU" sz="3000" dirty="0"/>
              <a:t> та </a:t>
            </a:r>
            <a:r>
              <a:rPr lang="ru-RU" sz="3000" dirty="0" err="1"/>
              <a:t>політика</a:t>
            </a:r>
            <a:r>
              <a:rPr lang="ru-RU" sz="3000" dirty="0"/>
              <a:t> і </a:t>
            </a:r>
            <a:r>
              <a:rPr lang="ru-RU" sz="3000" dirty="0" err="1"/>
              <a:t>зміни</a:t>
            </a:r>
            <a:r>
              <a:rPr lang="ru-RU" sz="3000" dirty="0"/>
              <a:t> </a:t>
            </a:r>
            <a:r>
              <a:rPr lang="ru-RU" sz="3000" dirty="0" err="1"/>
              <a:t>етнічної</a:t>
            </a:r>
            <a:r>
              <a:rPr lang="ru-RU" sz="3000" dirty="0"/>
              <a:t> </a:t>
            </a:r>
            <a:r>
              <a:rPr lang="ru-RU" sz="3000" dirty="0" err="1"/>
              <a:t>структури</a:t>
            </a:r>
            <a:r>
              <a:rPr lang="ru-RU" sz="3000" dirty="0"/>
              <a:t> </a:t>
            </a:r>
            <a:r>
              <a:rPr lang="ru-RU" sz="3000" dirty="0" err="1"/>
              <a:t>населення</a:t>
            </a:r>
            <a:r>
              <a:rPr lang="ru-RU" sz="3000" dirty="0"/>
              <a:t> </a:t>
            </a:r>
            <a:r>
              <a:rPr lang="ru-RU" sz="3000" dirty="0" err="1"/>
              <a:t>західних</a:t>
            </a:r>
            <a:r>
              <a:rPr lang="ru-RU" sz="3000" dirty="0"/>
              <a:t> областей </a:t>
            </a:r>
            <a:r>
              <a:rPr lang="ru-RU" sz="3000" dirty="0" err="1"/>
              <a:t>України</a:t>
            </a:r>
            <a:r>
              <a:rPr lang="ru-RU" sz="3000" dirty="0"/>
              <a:t> / Й. </a:t>
            </a:r>
            <a:r>
              <a:rPr lang="ru-RU" sz="3000" dirty="0" err="1"/>
              <a:t>Надольський</a:t>
            </a:r>
            <a:r>
              <a:rPr lang="ru-RU" sz="3000" dirty="0"/>
              <a:t> // Друга </a:t>
            </a:r>
            <a:r>
              <a:rPr lang="ru-RU" sz="3000" dirty="0" err="1"/>
              <a:t>світова</a:t>
            </a:r>
            <a:r>
              <a:rPr lang="ru-RU" sz="3000" dirty="0"/>
              <a:t> </a:t>
            </a:r>
            <a:r>
              <a:rPr lang="ru-RU" sz="3000" dirty="0" err="1"/>
              <a:t>війна</a:t>
            </a:r>
            <a:r>
              <a:rPr lang="ru-RU" sz="3000" dirty="0"/>
              <a:t> і доля </a:t>
            </a:r>
            <a:r>
              <a:rPr lang="ru-RU" sz="3000" dirty="0" err="1"/>
              <a:t>народів</a:t>
            </a:r>
            <a:r>
              <a:rPr lang="ru-RU" sz="3000" dirty="0"/>
              <a:t> </a:t>
            </a:r>
            <a:r>
              <a:rPr lang="ru-RU" sz="3000" dirty="0" err="1"/>
              <a:t>України</a:t>
            </a:r>
            <a:r>
              <a:rPr lang="ru-RU" sz="3000" dirty="0"/>
              <a:t>: </a:t>
            </a:r>
            <a:r>
              <a:rPr lang="ru-RU" sz="3000" dirty="0" err="1"/>
              <a:t>Матеріали</a:t>
            </a:r>
            <a:r>
              <a:rPr lang="ru-RU" sz="3000" dirty="0"/>
              <a:t> 2-ї </a:t>
            </a:r>
            <a:r>
              <a:rPr lang="ru-RU" sz="3000" dirty="0" err="1"/>
              <a:t>Всеукраїнської</a:t>
            </a:r>
            <a:r>
              <a:rPr lang="ru-RU" sz="3000" dirty="0"/>
              <a:t> </a:t>
            </a:r>
            <a:r>
              <a:rPr lang="ru-RU" sz="3000" dirty="0" err="1"/>
              <a:t>наукової</a:t>
            </a:r>
            <a:r>
              <a:rPr lang="ru-RU" sz="3000" dirty="0"/>
              <a:t> </a:t>
            </a:r>
            <a:r>
              <a:rPr lang="ru-RU" sz="3000" dirty="0" err="1"/>
              <a:t>конференції</a:t>
            </a:r>
            <a:r>
              <a:rPr lang="ru-RU" sz="3000" dirty="0"/>
              <a:t>. </a:t>
            </a:r>
            <a:r>
              <a:rPr lang="ru-RU" sz="3000" dirty="0" err="1"/>
              <a:t>Збірник</a:t>
            </a:r>
            <a:r>
              <a:rPr lang="ru-RU" sz="3000" dirty="0"/>
              <a:t> </a:t>
            </a:r>
            <a:r>
              <a:rPr lang="ru-RU" sz="3000" dirty="0" err="1"/>
              <a:t>наукових</a:t>
            </a:r>
            <a:r>
              <a:rPr lang="ru-RU" sz="3000" dirty="0"/>
              <a:t> </a:t>
            </a:r>
            <a:r>
              <a:rPr lang="ru-RU" sz="3000" dirty="0" err="1"/>
              <a:t>праць</a:t>
            </a:r>
            <a:r>
              <a:rPr lang="ru-RU" sz="3000" dirty="0"/>
              <a:t>. – К., 2007. – С. 322-332.</a:t>
            </a:r>
          </a:p>
          <a:p>
            <a:pPr algn="just"/>
            <a:r>
              <a:rPr lang="ru-RU" sz="3000" dirty="0"/>
              <a:t>17.	</a:t>
            </a:r>
            <a:r>
              <a:rPr lang="ru-RU" sz="3000" dirty="0" err="1"/>
              <a:t>Рафальський</a:t>
            </a:r>
            <a:r>
              <a:rPr lang="ru-RU" sz="3000" dirty="0"/>
              <a:t> О. Друга </a:t>
            </a:r>
            <a:r>
              <a:rPr lang="ru-RU" sz="3000" dirty="0" err="1"/>
              <a:t>світова</a:t>
            </a:r>
            <a:r>
              <a:rPr lang="ru-RU" sz="3000" dirty="0"/>
              <a:t> </a:t>
            </a:r>
            <a:r>
              <a:rPr lang="ru-RU" sz="3000" dirty="0" err="1"/>
              <a:t>війна</a:t>
            </a:r>
            <a:r>
              <a:rPr lang="ru-RU" sz="3000" dirty="0"/>
              <a:t>. </a:t>
            </a:r>
            <a:r>
              <a:rPr lang="ru-RU" sz="3000" dirty="0" err="1"/>
              <a:t>Етнонаціональний</a:t>
            </a:r>
            <a:r>
              <a:rPr lang="ru-RU" sz="3000" dirty="0"/>
              <a:t> аспект / О. </a:t>
            </a:r>
            <a:r>
              <a:rPr lang="ru-RU" sz="3000" dirty="0" err="1"/>
              <a:t>Рафальський</a:t>
            </a:r>
            <a:r>
              <a:rPr lang="ru-RU" sz="3000" dirty="0"/>
              <a:t> // </a:t>
            </a:r>
            <a:r>
              <a:rPr lang="ru-RU" sz="3000" dirty="0" err="1"/>
              <a:t>Віче</a:t>
            </a:r>
            <a:r>
              <a:rPr lang="ru-RU" sz="3000" dirty="0"/>
              <a:t>. – 2001. – № 7. – С. 131-141.</a:t>
            </a:r>
          </a:p>
          <a:p>
            <a:pPr algn="just"/>
            <a:r>
              <a:rPr lang="ru-RU" sz="3000" dirty="0"/>
              <a:t>18.	Як </a:t>
            </a:r>
            <a:r>
              <a:rPr lang="ru-RU" sz="3000" dirty="0" err="1"/>
              <a:t>вирішували</a:t>
            </a:r>
            <a:r>
              <a:rPr lang="ru-RU" sz="3000" dirty="0"/>
              <a:t> “</a:t>
            </a:r>
            <a:r>
              <a:rPr lang="ru-RU" sz="3000" dirty="0" err="1"/>
              <a:t>єврейське</a:t>
            </a:r>
            <a:r>
              <a:rPr lang="ru-RU" sz="3000" dirty="0"/>
              <a:t> </a:t>
            </a:r>
            <a:r>
              <a:rPr lang="ru-RU" sz="3000" dirty="0" err="1"/>
              <a:t>питання</a:t>
            </a:r>
            <a:r>
              <a:rPr lang="ru-RU" sz="3000" dirty="0"/>
              <a:t>” </a:t>
            </a:r>
            <a:r>
              <a:rPr lang="ru-RU" sz="3000" dirty="0" err="1"/>
              <a:t>радянські</a:t>
            </a:r>
            <a:r>
              <a:rPr lang="ru-RU" sz="3000" dirty="0"/>
              <a:t> </a:t>
            </a:r>
            <a:r>
              <a:rPr lang="ru-RU" sz="3000" dirty="0" err="1"/>
              <a:t>партизани</a:t>
            </a:r>
            <a:r>
              <a:rPr lang="ru-RU" sz="3000" dirty="0"/>
              <a:t>. – [</a:t>
            </a:r>
            <a:r>
              <a:rPr lang="ru-RU" sz="3000" dirty="0" err="1"/>
              <a:t>Електронний</a:t>
            </a:r>
            <a:r>
              <a:rPr lang="ru-RU" sz="3000" dirty="0"/>
              <a:t> ресурс] – Режим доступу: </a:t>
            </a:r>
            <a:r>
              <a:rPr lang="en-US" sz="3000" dirty="0"/>
              <a:t>http://www.judaica.kiev.ua/programs/Enziclop-Cont.htm 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832387016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2866330"/>
          </a:xfrm>
        </p:spPr>
        <p:txBody>
          <a:bodyPr>
            <a:noAutofit/>
          </a:bodyPr>
          <a:lstStyle/>
          <a:p>
            <a:r>
              <a:rPr lang="uk-UA" sz="6600" dirty="0" smtClean="0">
                <a:solidFill>
                  <a:srgbClr val="FF0000"/>
                </a:solidFill>
                <a:effectLst/>
                <a:latin typeface="+mn-lt"/>
              </a:rPr>
              <a:t>ЩИРО ДЯКУЄМО</a:t>
            </a:r>
            <a:br>
              <a:rPr lang="uk-UA" sz="6600" dirty="0" smtClean="0">
                <a:solidFill>
                  <a:srgbClr val="FF0000"/>
                </a:solidFill>
                <a:effectLst/>
                <a:latin typeface="+mn-lt"/>
              </a:rPr>
            </a:br>
            <a:r>
              <a:rPr lang="uk-UA" sz="6600" dirty="0" smtClean="0">
                <a:solidFill>
                  <a:srgbClr val="FF0000"/>
                </a:solidFill>
                <a:effectLst/>
                <a:latin typeface="+mn-lt"/>
              </a:rPr>
              <a:t> </a:t>
            </a:r>
            <a:br>
              <a:rPr lang="uk-UA" sz="6600" dirty="0" smtClean="0">
                <a:solidFill>
                  <a:srgbClr val="FF0000"/>
                </a:solidFill>
                <a:effectLst/>
                <a:latin typeface="+mn-lt"/>
              </a:rPr>
            </a:br>
            <a:r>
              <a:rPr lang="uk-UA" sz="6600" dirty="0" smtClean="0">
                <a:solidFill>
                  <a:srgbClr val="FF0000"/>
                </a:solidFill>
                <a:effectLst/>
                <a:latin typeface="+mn-lt"/>
              </a:rPr>
              <a:t>ЗА УВАГУ!</a:t>
            </a:r>
            <a:endParaRPr lang="ru-RU" sz="6600" dirty="0">
              <a:solidFill>
                <a:srgbClr val="FF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8436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9017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  <a:effectLst/>
                <a:latin typeface="+mn-lt"/>
              </a:rPr>
              <a:t>МЕТА РОБОТИ</a:t>
            </a:r>
            <a:endParaRPr lang="ru-RU" sz="4800" dirty="0">
              <a:solidFill>
                <a:srgbClr val="FF0000"/>
              </a:solidFill>
              <a:effectLst/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196246"/>
              </p:ext>
            </p:extLst>
          </p:nvPr>
        </p:nvGraphicFramePr>
        <p:xfrm>
          <a:off x="179512" y="1124744"/>
          <a:ext cx="8712968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42585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0"/>
            <a:ext cx="8784976" cy="1035495"/>
          </a:xfrm>
        </p:spPr>
        <p:txBody>
          <a:bodyPr>
            <a:noAutofit/>
          </a:bodyPr>
          <a:lstStyle/>
          <a:p>
            <a:r>
              <a:rPr lang="uk-UA" dirty="0" smtClean="0">
                <a:solidFill>
                  <a:srgbClr val="FF0000"/>
                </a:solidFill>
                <a:latin typeface="+mn-lt"/>
              </a:rPr>
              <a:t>Завдання дослідження:</a:t>
            </a:r>
            <a:endParaRPr lang="ru-RU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496944" cy="5184576"/>
          </a:xfrm>
        </p:spPr>
        <p:txBody>
          <a:bodyPr>
            <a:normAutofit fontScale="92500" lnSpcReduction="10000"/>
          </a:bodyPr>
          <a:lstStyle/>
          <a:p>
            <a:pPr marL="457200" lvl="0" indent="-457200" algn="just">
              <a:buFont typeface="Arial" pitchFamily="34" charset="0"/>
              <a:buChar char="•"/>
            </a:pPr>
            <a:r>
              <a:rPr lang="uk-UA" b="1" dirty="0"/>
              <a:t>опрацювати та висвітлити наявну джерельну та історіографічну </a:t>
            </a:r>
            <a:r>
              <a:rPr lang="uk-UA" b="1" dirty="0" smtClean="0"/>
              <a:t>базу;</a:t>
            </a: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ru-RU" b="1" dirty="0" err="1" smtClean="0"/>
              <a:t>висвітлити</a:t>
            </a:r>
            <a:r>
              <a:rPr lang="ru-RU" b="1" dirty="0" smtClean="0"/>
              <a:t> </a:t>
            </a:r>
            <a:r>
              <a:rPr lang="ru-RU" b="1" dirty="0"/>
              <a:t>становище </a:t>
            </a:r>
            <a:r>
              <a:rPr lang="ru-RU" b="1" dirty="0" err="1"/>
              <a:t>єврейської</a:t>
            </a:r>
            <a:r>
              <a:rPr lang="ru-RU" b="1" dirty="0"/>
              <a:t> </a:t>
            </a:r>
            <a:r>
              <a:rPr lang="ru-RU" b="1" dirty="0" err="1"/>
              <a:t>національної</a:t>
            </a:r>
            <a:r>
              <a:rPr lang="ru-RU" b="1" dirty="0"/>
              <a:t> </a:t>
            </a:r>
            <a:r>
              <a:rPr lang="ru-RU" b="1" dirty="0" err="1"/>
              <a:t>меншини</a:t>
            </a:r>
            <a:r>
              <a:rPr lang="ru-RU" b="1" dirty="0"/>
              <a:t> в СРСР у </a:t>
            </a:r>
            <a:r>
              <a:rPr lang="ru-RU" b="1" dirty="0" err="1"/>
              <a:t>довоєнний</a:t>
            </a:r>
            <a:r>
              <a:rPr lang="ru-RU" b="1" dirty="0"/>
              <a:t> </a:t>
            </a:r>
            <a:r>
              <a:rPr lang="ru-RU" b="1" dirty="0" err="1" smtClean="0"/>
              <a:t>період</a:t>
            </a:r>
            <a:r>
              <a:rPr lang="ru-RU" b="1" dirty="0" smtClean="0"/>
              <a:t>;</a:t>
            </a: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ru-RU" b="1" dirty="0" err="1" smtClean="0"/>
              <a:t>простежити</a:t>
            </a:r>
            <a:r>
              <a:rPr lang="ru-RU" b="1" dirty="0" smtClean="0"/>
              <a:t> </a:t>
            </a:r>
            <a:r>
              <a:rPr lang="ru-RU" b="1" dirty="0" err="1"/>
              <a:t>дії</a:t>
            </a:r>
            <a:r>
              <a:rPr lang="ru-RU" b="1" dirty="0"/>
              <a:t> </a:t>
            </a:r>
            <a:r>
              <a:rPr lang="ru-RU" b="1" dirty="0" err="1"/>
              <a:t>радянської</a:t>
            </a:r>
            <a:r>
              <a:rPr lang="ru-RU" b="1" dirty="0"/>
              <a:t> </a:t>
            </a:r>
            <a:r>
              <a:rPr lang="ru-RU" b="1" dirty="0" err="1"/>
              <a:t>влади</a:t>
            </a:r>
            <a:r>
              <a:rPr lang="ru-RU" b="1" dirty="0"/>
              <a:t> </a:t>
            </a:r>
            <a:r>
              <a:rPr lang="ru-RU" b="1" dirty="0" err="1"/>
              <a:t>щодо</a:t>
            </a:r>
            <a:r>
              <a:rPr lang="ru-RU" b="1" dirty="0"/>
              <a:t> </a:t>
            </a:r>
            <a:r>
              <a:rPr lang="ru-RU" b="1" dirty="0" err="1"/>
              <a:t>єврейства</a:t>
            </a:r>
            <a:r>
              <a:rPr lang="ru-RU" b="1" dirty="0"/>
              <a:t> в </a:t>
            </a:r>
            <a:r>
              <a:rPr lang="ru-RU" b="1" dirty="0" err="1"/>
              <a:t>період</a:t>
            </a:r>
            <a:r>
              <a:rPr lang="ru-RU" b="1" dirty="0"/>
              <a:t> </a:t>
            </a:r>
            <a:r>
              <a:rPr lang="ru-RU" b="1" dirty="0" err="1"/>
              <a:t>Другої</a:t>
            </a:r>
            <a:r>
              <a:rPr lang="ru-RU" b="1" dirty="0"/>
              <a:t> </a:t>
            </a:r>
            <a:r>
              <a:rPr lang="ru-RU" b="1" dirty="0" err="1"/>
              <a:t>світової</a:t>
            </a:r>
            <a:r>
              <a:rPr lang="ru-RU" b="1" dirty="0"/>
              <a:t> </a:t>
            </a:r>
            <a:r>
              <a:rPr lang="ru-RU" b="1" dirty="0" err="1" smtClean="0"/>
              <a:t>війни</a:t>
            </a:r>
            <a:r>
              <a:rPr lang="ru-RU" b="1" dirty="0" smtClean="0"/>
              <a:t>;</a:t>
            </a: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ru-RU" b="1" dirty="0" err="1" smtClean="0"/>
              <a:t>визначити</a:t>
            </a:r>
            <a:r>
              <a:rPr lang="ru-RU" b="1" dirty="0" smtClean="0"/>
              <a:t> </a:t>
            </a:r>
            <a:r>
              <a:rPr lang="ru-RU" b="1" dirty="0" err="1"/>
              <a:t>особливості</a:t>
            </a:r>
            <a:r>
              <a:rPr lang="ru-RU" b="1" dirty="0"/>
              <a:t> </a:t>
            </a:r>
            <a:r>
              <a:rPr lang="ru-RU" b="1" dirty="0" err="1"/>
              <a:t>життя</a:t>
            </a:r>
            <a:r>
              <a:rPr lang="ru-RU" b="1" dirty="0"/>
              <a:t> </a:t>
            </a:r>
            <a:r>
              <a:rPr lang="ru-RU" b="1" dirty="0" err="1"/>
              <a:t>євреїв</a:t>
            </a:r>
            <a:r>
              <a:rPr lang="ru-RU" b="1" dirty="0"/>
              <a:t> </a:t>
            </a:r>
            <a:r>
              <a:rPr lang="ru-RU" b="1" dirty="0" err="1"/>
              <a:t>України</a:t>
            </a:r>
            <a:r>
              <a:rPr lang="ru-RU" b="1" dirty="0"/>
              <a:t> та СРСР </a:t>
            </a:r>
            <a:r>
              <a:rPr lang="ru-RU" b="1" dirty="0" err="1"/>
              <a:t>після</a:t>
            </a:r>
            <a:r>
              <a:rPr lang="ru-RU" b="1" dirty="0"/>
              <a:t> </a:t>
            </a:r>
            <a:r>
              <a:rPr lang="ru-RU" b="1" dirty="0" err="1"/>
              <a:t>Другої</a:t>
            </a:r>
            <a:r>
              <a:rPr lang="ru-RU" b="1" dirty="0"/>
              <a:t> </a:t>
            </a:r>
            <a:r>
              <a:rPr lang="ru-RU" b="1" dirty="0" err="1"/>
              <a:t>світової</a:t>
            </a:r>
            <a:r>
              <a:rPr lang="ru-RU" b="1" dirty="0"/>
              <a:t> </a:t>
            </a:r>
            <a:r>
              <a:rPr lang="ru-RU" b="1" dirty="0" err="1"/>
              <a:t>війни</a:t>
            </a:r>
            <a:r>
              <a:rPr lang="ru-RU" b="1" dirty="0"/>
              <a:t>, </a:t>
            </a:r>
            <a:r>
              <a:rPr lang="ru-RU" b="1" dirty="0" err="1"/>
              <a:t>зокрема</a:t>
            </a:r>
            <a:r>
              <a:rPr lang="ru-RU" b="1" dirty="0"/>
              <a:t> в </a:t>
            </a:r>
            <a:r>
              <a:rPr lang="ru-RU" b="1" dirty="0" err="1"/>
              <a:t>другій</a:t>
            </a:r>
            <a:r>
              <a:rPr lang="ru-RU" b="1" dirty="0"/>
              <a:t> </a:t>
            </a:r>
            <a:r>
              <a:rPr lang="ru-RU" b="1" dirty="0" err="1"/>
              <a:t>половині</a:t>
            </a:r>
            <a:r>
              <a:rPr lang="ru-RU" b="1" dirty="0"/>
              <a:t> 1940-х – 1950-х </a:t>
            </a:r>
            <a:r>
              <a:rPr lang="ru-RU" b="1" dirty="0" err="1"/>
              <a:t>рр</a:t>
            </a:r>
            <a:r>
              <a:rPr lang="ru-RU" b="1" dirty="0" smtClean="0"/>
              <a:t>.;</a:t>
            </a:r>
          </a:p>
          <a:p>
            <a:pPr marL="457200" lvl="0" indent="-457200" algn="just">
              <a:buFont typeface="Arial" pitchFamily="34" charset="0"/>
              <a:buChar char="•"/>
            </a:pPr>
            <a:r>
              <a:rPr lang="ru-RU" b="1" dirty="0" err="1" smtClean="0"/>
              <a:t>з’ясувати</a:t>
            </a:r>
            <a:r>
              <a:rPr lang="ru-RU" b="1" dirty="0" smtClean="0"/>
              <a:t> </a:t>
            </a:r>
            <a:r>
              <a:rPr lang="ru-RU" b="1" dirty="0" err="1"/>
              <a:t>форми</a:t>
            </a:r>
            <a:r>
              <a:rPr lang="ru-RU" b="1" dirty="0"/>
              <a:t>, </a:t>
            </a:r>
            <a:r>
              <a:rPr lang="ru-RU" b="1" dirty="0" err="1"/>
              <a:t>методи</a:t>
            </a:r>
            <a:r>
              <a:rPr lang="ru-RU" b="1" dirty="0"/>
              <a:t> </a:t>
            </a:r>
            <a:r>
              <a:rPr lang="ru-RU" b="1" dirty="0" err="1"/>
              <a:t>антиєврейського</a:t>
            </a:r>
            <a:r>
              <a:rPr lang="ru-RU" b="1" dirty="0"/>
              <a:t> </a:t>
            </a:r>
            <a:r>
              <a:rPr lang="ru-RU" b="1" dirty="0" err="1"/>
              <a:t>наступу</a:t>
            </a:r>
            <a:r>
              <a:rPr lang="ru-RU" b="1" dirty="0"/>
              <a:t> </a:t>
            </a:r>
            <a:r>
              <a:rPr lang="ru-RU" b="1" dirty="0" err="1"/>
              <a:t>влади</a:t>
            </a:r>
            <a:r>
              <a:rPr lang="ru-RU" b="1" dirty="0"/>
              <a:t>, </a:t>
            </a:r>
            <a:r>
              <a:rPr lang="ru-RU" b="1" dirty="0" err="1"/>
              <a:t>його</a:t>
            </a:r>
            <a:r>
              <a:rPr lang="ru-RU" b="1" dirty="0"/>
              <a:t> </a:t>
            </a:r>
            <a:r>
              <a:rPr lang="ru-RU" b="1" dirty="0" err="1"/>
              <a:t>особливості</a:t>
            </a:r>
            <a:r>
              <a:rPr lang="ru-RU" b="1" dirty="0"/>
              <a:t> і </a:t>
            </a:r>
            <a:r>
              <a:rPr lang="ru-RU" b="1" dirty="0" err="1"/>
              <a:t>відмінності</a:t>
            </a:r>
            <a:r>
              <a:rPr lang="ru-RU" b="1" dirty="0"/>
              <a:t> у </a:t>
            </a:r>
            <a:r>
              <a:rPr lang="ru-RU" b="1" dirty="0" err="1"/>
              <a:t>контексті</a:t>
            </a:r>
            <a:r>
              <a:rPr lang="ru-RU" b="1" dirty="0"/>
              <a:t> </a:t>
            </a:r>
            <a:r>
              <a:rPr lang="ru-RU" b="1" dirty="0" err="1"/>
              <a:t>національної</a:t>
            </a:r>
            <a:r>
              <a:rPr lang="ru-RU" b="1" dirty="0"/>
              <a:t> </a:t>
            </a:r>
            <a:r>
              <a:rPr lang="ru-RU" b="1" dirty="0" err="1"/>
              <a:t>політики</a:t>
            </a:r>
            <a:r>
              <a:rPr lang="ru-RU" b="1" dirty="0"/>
              <a:t> </a:t>
            </a:r>
            <a:r>
              <a:rPr lang="ru-RU" b="1" dirty="0" err="1"/>
              <a:t>радянського</a:t>
            </a:r>
            <a:r>
              <a:rPr lang="ru-RU" b="1" dirty="0"/>
              <a:t> </a:t>
            </a:r>
            <a:r>
              <a:rPr lang="ru-RU" b="1" dirty="0" err="1"/>
              <a:t>керівництва</a:t>
            </a:r>
            <a:r>
              <a:rPr lang="ru-RU" b="1" dirty="0"/>
              <a:t> </a:t>
            </a:r>
            <a:r>
              <a:rPr lang="ru-RU" b="1" dirty="0" err="1"/>
              <a:t>окресленого</a:t>
            </a:r>
            <a:r>
              <a:rPr lang="ru-RU" b="1" dirty="0"/>
              <a:t> </a:t>
            </a:r>
            <a:r>
              <a:rPr lang="ru-RU" b="1" dirty="0" err="1"/>
              <a:t>періоду</a:t>
            </a:r>
            <a:r>
              <a:rPr lang="ru-RU" b="1" dirty="0"/>
              <a:t>.</a:t>
            </a:r>
          </a:p>
          <a:p>
            <a:pPr algn="just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437194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4040188" cy="1377279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ОБ’ЄКТ ДОСЛІДЖЕННЯ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908720"/>
            <a:ext cx="4041775" cy="1377279"/>
          </a:xfrm>
        </p:spPr>
        <p:txBody>
          <a:bodyPr/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Предмет </a:t>
            </a:r>
            <a:r>
              <a:rPr lang="ru-RU" sz="3600" dirty="0" err="1">
                <a:solidFill>
                  <a:srgbClr val="FF0000"/>
                </a:solidFill>
              </a:rPr>
              <a:t>дослідження</a:t>
            </a:r>
            <a:endParaRPr lang="ru-RU" sz="3600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921315473"/>
              </p:ext>
            </p:extLst>
          </p:nvPr>
        </p:nvGraphicFramePr>
        <p:xfrm>
          <a:off x="457199" y="2362200"/>
          <a:ext cx="4187825" cy="376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Объект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953389932"/>
              </p:ext>
            </p:extLst>
          </p:nvPr>
        </p:nvGraphicFramePr>
        <p:xfrm>
          <a:off x="4497388" y="2060848"/>
          <a:ext cx="4323083" cy="3960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07734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4837" y="620688"/>
            <a:ext cx="4040188" cy="750887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ХРОНОЛОГІЧНІ РАМКИ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81"/>
            <a:ext cx="4041775" cy="93610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uk-UA" sz="3500" dirty="0" smtClean="0">
                <a:solidFill>
                  <a:srgbClr val="FF0000"/>
                </a:solidFill>
              </a:rPr>
              <a:t>Територіальні рамки</a:t>
            </a:r>
            <a:endParaRPr lang="ru-RU" sz="3500" dirty="0">
              <a:solidFill>
                <a:srgbClr val="FF0000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322224898"/>
              </p:ext>
            </p:extLst>
          </p:nvPr>
        </p:nvGraphicFramePr>
        <p:xfrm>
          <a:off x="457200" y="2362200"/>
          <a:ext cx="4040188" cy="376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25102814"/>
              </p:ext>
            </p:extLst>
          </p:nvPr>
        </p:nvGraphicFramePr>
        <p:xfrm>
          <a:off x="4645025" y="2362200"/>
          <a:ext cx="4041775" cy="3763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7224887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19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sz="4800" dirty="0" smtClean="0">
                <a:solidFill>
                  <a:srgbClr val="FF0000"/>
                </a:solidFill>
                <a:effectLst/>
                <a:latin typeface="+mn-lt"/>
              </a:rPr>
              <a:t>МЕТОДОЛОГІЧНА ОСНОВА РОБОТИ</a:t>
            </a:r>
            <a:endParaRPr lang="ru-RU" sz="4800" dirty="0">
              <a:solidFill>
                <a:srgbClr val="FF0000"/>
              </a:solidFill>
              <a:effectLst/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8568952" cy="4925144"/>
          </a:xfrm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sz="3600" dirty="0" smtClean="0"/>
              <a:t>   </a:t>
            </a:r>
            <a:r>
              <a:rPr lang="ru-RU" sz="3600" dirty="0" err="1" smtClean="0"/>
              <a:t>Використані</a:t>
            </a:r>
            <a:r>
              <a:rPr lang="ru-RU" sz="3600" dirty="0" smtClean="0"/>
              <a:t> </a:t>
            </a:r>
            <a:r>
              <a:rPr lang="ru-RU" sz="3600" dirty="0" err="1" smtClean="0"/>
              <a:t>суто</a:t>
            </a:r>
            <a:r>
              <a:rPr lang="ru-RU" sz="3600" dirty="0" smtClean="0"/>
              <a:t> </a:t>
            </a:r>
            <a:r>
              <a:rPr lang="ru-RU" sz="3600" dirty="0" err="1" smtClean="0"/>
              <a:t>історичні</a:t>
            </a:r>
            <a:r>
              <a:rPr lang="ru-RU" sz="3600" dirty="0" smtClean="0"/>
              <a:t> та </a:t>
            </a:r>
            <a:r>
              <a:rPr lang="ru-RU" sz="3600" dirty="0" err="1" smtClean="0"/>
              <a:t>загальнонаукові</a:t>
            </a:r>
            <a:r>
              <a:rPr lang="ru-RU" sz="3600" dirty="0" smtClean="0"/>
              <a:t> </a:t>
            </a:r>
            <a:r>
              <a:rPr lang="ru-RU" sz="3600" dirty="0" err="1" smtClean="0"/>
              <a:t>методи</a:t>
            </a:r>
            <a:r>
              <a:rPr lang="ru-RU" sz="3600" dirty="0" smtClean="0"/>
              <a:t>: 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600" dirty="0" err="1" smtClean="0"/>
              <a:t>принципи</a:t>
            </a:r>
            <a:r>
              <a:rPr lang="ru-RU" sz="3600" dirty="0" smtClean="0"/>
              <a:t> </a:t>
            </a:r>
            <a:r>
              <a:rPr lang="ru-RU" sz="3600" dirty="0" err="1"/>
              <a:t>об’єктивності</a:t>
            </a:r>
            <a:r>
              <a:rPr lang="ru-RU" sz="3600" dirty="0"/>
              <a:t>, </a:t>
            </a:r>
            <a:r>
              <a:rPr lang="ru-RU" sz="3600" dirty="0" err="1"/>
              <a:t>фахової</a:t>
            </a:r>
            <a:r>
              <a:rPr lang="ru-RU" sz="3600" dirty="0"/>
              <a:t> </a:t>
            </a:r>
            <a:r>
              <a:rPr lang="ru-RU" sz="3600" dirty="0" err="1"/>
              <a:t>відповідальності</a:t>
            </a:r>
            <a:r>
              <a:rPr lang="ru-RU" sz="3600" dirty="0"/>
              <a:t>, </a:t>
            </a:r>
            <a:r>
              <a:rPr lang="ru-RU" sz="3600" dirty="0" err="1"/>
              <a:t>логіко-системний</a:t>
            </a:r>
            <a:r>
              <a:rPr lang="ru-RU" sz="3600" dirty="0"/>
              <a:t> і </a:t>
            </a:r>
            <a:r>
              <a:rPr lang="ru-RU" sz="3600" dirty="0" err="1"/>
              <a:t>порівняльний</a:t>
            </a:r>
            <a:r>
              <a:rPr lang="ru-RU" sz="3600" dirty="0"/>
              <a:t> </a:t>
            </a:r>
            <a:r>
              <a:rPr lang="ru-RU" sz="3600" dirty="0" err="1" smtClean="0"/>
              <a:t>аналіз</a:t>
            </a:r>
            <a:r>
              <a:rPr lang="ru-RU" sz="3600" dirty="0" smtClean="0"/>
              <a:t>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3600" dirty="0" err="1" smtClean="0"/>
              <a:t>методи</a:t>
            </a:r>
            <a:r>
              <a:rPr lang="ru-RU" sz="3600" dirty="0" smtClean="0"/>
              <a:t> </a:t>
            </a:r>
            <a:r>
              <a:rPr lang="ru-RU" sz="3600" dirty="0"/>
              <a:t>синтезу, </a:t>
            </a:r>
            <a:r>
              <a:rPr lang="ru-RU" sz="3600" dirty="0" err="1"/>
              <a:t>систематизації</a:t>
            </a:r>
            <a:r>
              <a:rPr lang="ru-RU" sz="3600" dirty="0"/>
              <a:t>, </a:t>
            </a:r>
            <a:r>
              <a:rPr lang="ru-RU" sz="3600" dirty="0" err="1"/>
              <a:t>узагальнення</a:t>
            </a:r>
            <a:r>
              <a:rPr lang="ru-RU" sz="3600" dirty="0"/>
              <a:t>, </a:t>
            </a:r>
            <a:r>
              <a:rPr lang="ru-RU" sz="3600" dirty="0" err="1"/>
              <a:t>опрацювання</a:t>
            </a:r>
            <a:r>
              <a:rPr lang="ru-RU" sz="3600" dirty="0"/>
              <a:t> </a:t>
            </a:r>
            <a:r>
              <a:rPr lang="ru-RU" sz="3600" dirty="0" err="1"/>
              <a:t>джерел</a:t>
            </a:r>
            <a:r>
              <a:rPr lang="ru-RU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36316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FF0000"/>
                </a:solidFill>
                <a:effectLst/>
                <a:latin typeface="+mn-lt"/>
              </a:rPr>
              <a:t>НАУКОВА НОВИЗНА</a:t>
            </a:r>
            <a:endParaRPr lang="ru-RU" sz="4800" dirty="0">
              <a:solidFill>
                <a:srgbClr val="FF0000"/>
              </a:solidFill>
              <a:effectLst/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0078132"/>
              </p:ext>
            </p:extLst>
          </p:nvPr>
        </p:nvGraphicFramePr>
        <p:xfrm>
          <a:off x="179512" y="1268760"/>
          <a:ext cx="871296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81116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ru-RU" sz="4000" cap="all" dirty="0">
                <a:solidFill>
                  <a:srgbClr val="FF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</a:rPr>
              <a:t>ЄВРЕЙСЬКА НАЦІОНАЛЬНА </a:t>
            </a:r>
            <a:r>
              <a:rPr lang="ru-RU" sz="4000" cap="all" dirty="0" err="1" smtClean="0">
                <a:solidFill>
                  <a:srgbClr val="FF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</a:rPr>
              <a:t>МЕНШИНа</a:t>
            </a:r>
            <a:r>
              <a:rPr lang="ru-RU" sz="4000" cap="all" dirty="0" smtClean="0">
                <a:solidFill>
                  <a:srgbClr val="FF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ru-RU" sz="4000" cap="all" dirty="0">
                <a:solidFill>
                  <a:srgbClr val="FF000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</a:rPr>
              <a:t>У 1930-Х РР.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lnSpcReduction="10000"/>
          </a:bodyPr>
          <a:lstStyle/>
          <a:p>
            <a:pPr algn="just">
              <a:buFontTx/>
              <a:buChar char="-"/>
            </a:pPr>
            <a:r>
              <a:rPr lang="uk-UA" sz="3000" dirty="0" smtClean="0"/>
              <a:t>Арешти</a:t>
            </a:r>
          </a:p>
          <a:p>
            <a:pPr algn="just">
              <a:buFontTx/>
              <a:buChar char="-"/>
            </a:pPr>
            <a:r>
              <a:rPr lang="uk-UA" sz="3000" dirty="0" smtClean="0"/>
              <a:t>Звільнення з роботи</a:t>
            </a:r>
          </a:p>
          <a:p>
            <a:pPr algn="just">
              <a:buFontTx/>
              <a:buChar char="-"/>
            </a:pPr>
            <a:r>
              <a:rPr lang="uk-UA" sz="3000" dirty="0" smtClean="0"/>
              <a:t>Закриття єврейських періодичних видань</a:t>
            </a:r>
          </a:p>
          <a:p>
            <a:pPr algn="just">
              <a:buFontTx/>
              <a:buChar char="-"/>
            </a:pPr>
            <a:r>
              <a:rPr lang="uk-UA" sz="3000" dirty="0" smtClean="0"/>
              <a:t>Знищення установ єврейської культури</a:t>
            </a:r>
          </a:p>
          <a:p>
            <a:pPr algn="just">
              <a:buFontTx/>
              <a:buChar char="-"/>
            </a:pPr>
            <a:r>
              <a:rPr lang="uk-UA" sz="3000" dirty="0" smtClean="0"/>
              <a:t>Чистка партійного апарату</a:t>
            </a:r>
          </a:p>
          <a:p>
            <a:pPr algn="just">
              <a:buFontTx/>
              <a:buChar char="-"/>
            </a:pPr>
            <a:r>
              <a:rPr lang="uk-UA" sz="3000" dirty="0" smtClean="0"/>
              <a:t>12 постанов і партійних актів, які вводили заборони на змішані шлюби</a:t>
            </a:r>
          </a:p>
          <a:p>
            <a:pPr algn="just">
              <a:buFontTx/>
              <a:buChar char="-"/>
            </a:pPr>
            <a:r>
              <a:rPr lang="uk-UA" sz="3000" dirty="0" smtClean="0"/>
              <a:t>Введення примусової стерилізації</a:t>
            </a:r>
          </a:p>
          <a:p>
            <a:pPr algn="just">
              <a:buFontTx/>
              <a:buChar char="-"/>
            </a:pPr>
            <a:r>
              <a:rPr lang="uk-UA" sz="3000" dirty="0" smtClean="0"/>
              <a:t>Заборони на професії та заняття певних посад</a:t>
            </a:r>
          </a:p>
          <a:p>
            <a:pPr>
              <a:buFontTx/>
              <a:buChar char="-"/>
            </a:pPr>
            <a:endParaRPr lang="uk-UA" sz="3000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01951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737</TotalTime>
  <Words>613</Words>
  <Application>Microsoft Office PowerPoint</Application>
  <PresentationFormat>Экран (4:3)</PresentationFormat>
  <Paragraphs>110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 Форми і методи антиєврейського наступу радянської влади в 1930-х – 1950-х рр.: всесоюзний та український контексти</vt:lpstr>
      <vt:lpstr>       “Не існує єврейського питання. Є християнське питання. Якщо б ми були справжніми християнами, тоді ми би всі відповідали за злочини. Настав час сповіді…”           Мать Марія                      (Єлизавета Скобцева)</vt:lpstr>
      <vt:lpstr>МЕТА РОБОТИ</vt:lpstr>
      <vt:lpstr>Завдання дослідження:</vt:lpstr>
      <vt:lpstr>Презентация PowerPoint</vt:lpstr>
      <vt:lpstr>Презентация PowerPoint</vt:lpstr>
      <vt:lpstr>МЕТОДОЛОГІЧНА ОСНОВА РОБОТИ</vt:lpstr>
      <vt:lpstr>НАУКОВА НОВИЗНА</vt:lpstr>
      <vt:lpstr>ЄВРЕЙСЬКА НАЦІОНАЛЬНА МЕНШИНа У 1930-Х РР.</vt:lpstr>
      <vt:lpstr>Презентация PowerPoint</vt:lpstr>
      <vt:lpstr>ЄВРЕЙСЬКА НАЦІОНАЛЬНА МЕНШИНА У 1930-Х РР.</vt:lpstr>
      <vt:lpstr>Презентация PowerPoint</vt:lpstr>
      <vt:lpstr>ЄВРЕЙСТВО І РАДЯНСЬКА ВЛАДА У ПЕРІОД ДРУГОЇ СВІТОВОЇ ВІЙНИ </vt:lpstr>
      <vt:lpstr> “ТРАНСФЕРИ” ЄВРЕЇВ ДО БУКОВИНИ ТА РУМУНІЇ</vt:lpstr>
      <vt:lpstr>ЄВРЕЇ УКРАЇНИ І СРСР ПІСЛЯ ДРУГОЇ СВІТОВОЇ ВІЙНИ  (ДРУГА ПОЛОВИНА 1940-Х – 1950-ТІ РР.)  </vt:lpstr>
      <vt:lpstr>ЄВРЕЇ УКРАЇНИ І СРСР ПІСЛЯ ДРУГОЇ СВІТОВОЇ ВІЙНИ  (ДРУГА ПОЛОВИНА 1940-Х – 1950-ТІ РР.)</vt:lpstr>
      <vt:lpstr>Презентация PowerPoint</vt:lpstr>
      <vt:lpstr>Презентация PowerPoint</vt:lpstr>
      <vt:lpstr>Презентация PowerPoint</vt:lpstr>
      <vt:lpstr>Презентация PowerPoint</vt:lpstr>
      <vt:lpstr>ЩИРО ДЯКУЄМО  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Дніпровська повітряно-десантна операція</dc:title>
  <dc:creator>User</dc:creator>
  <cp:lastModifiedBy>Юля</cp:lastModifiedBy>
  <cp:revision>221</cp:revision>
  <dcterms:created xsi:type="dcterms:W3CDTF">2013-12-16T14:26:28Z</dcterms:created>
  <dcterms:modified xsi:type="dcterms:W3CDTF">2016-04-04T14:01:28Z</dcterms:modified>
</cp:coreProperties>
</file>