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8" r:id="rId3"/>
    <p:sldId id="258" r:id="rId4"/>
    <p:sldId id="260" r:id="rId5"/>
    <p:sldId id="261" r:id="rId6"/>
    <p:sldId id="262" r:id="rId7"/>
    <p:sldId id="269" r:id="rId8"/>
    <p:sldId id="270" r:id="rId9"/>
    <p:sldId id="271" r:id="rId10"/>
    <p:sldId id="272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323" autoAdjust="0"/>
  </p:normalViewPr>
  <p:slideViewPr>
    <p:cSldViewPr>
      <p:cViewPr varScale="1">
        <p:scale>
          <a:sx n="70" d="100"/>
          <a:sy n="70" d="100"/>
        </p:scale>
        <p:origin x="-18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7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06984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Мене </a:t>
            </a:r>
            <a:r>
              <a:rPr lang="ru-RU" sz="2400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звуть</a:t>
            </a:r>
            <a:r>
              <a:rPr lang="ru-RU" sz="2400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Воронцова  </a:t>
            </a:r>
            <a:r>
              <a:rPr lang="ru-RU" sz="2400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Верон</a:t>
            </a:r>
            <a:r>
              <a:rPr lang="en-US" sz="2400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2400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</a:t>
            </a:r>
            <a:r>
              <a:rPr lang="ru-RU" sz="2400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Валер</a:t>
            </a:r>
            <a:r>
              <a:rPr lang="en-US" sz="2400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2400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ївна</a:t>
            </a:r>
            <a:r>
              <a:rPr lang="en-US" sz="2400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2400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</a:t>
            </a:r>
            <a:r>
              <a:rPr lang="ru-RU" sz="2400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захоплююсь</a:t>
            </a:r>
            <a:r>
              <a:rPr lang="ru-RU" sz="2400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танцями</a:t>
            </a:r>
            <a:r>
              <a:rPr lang="ru-RU" sz="2400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2400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експериментами</a:t>
            </a:r>
            <a:r>
              <a:rPr lang="ru-RU" sz="2400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2400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</a:t>
            </a:r>
            <a:r>
              <a:rPr lang="en-US" sz="2400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2400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зики</a:t>
            </a:r>
            <a:r>
              <a:rPr lang="en-US" sz="2400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2400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Два </a:t>
            </a:r>
            <a:r>
              <a:rPr lang="ru-RU" sz="2400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2400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яких</a:t>
            </a:r>
            <a:r>
              <a:rPr lang="ru-RU" sz="2400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 зараз </a:t>
            </a:r>
            <a:r>
              <a:rPr lang="ru-RU" sz="2400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продемонструю</a:t>
            </a:r>
            <a:r>
              <a:rPr lang="en-US" sz="2400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00" b="1" dirty="0">
              <a:solidFill>
                <a:schemeClr val="bg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 descr="FTimC6UHB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2204864"/>
            <a:ext cx="3528392" cy="4032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692696"/>
            <a:ext cx="5492770" cy="500042"/>
          </a:xfrm>
        </p:spPr>
        <p:txBody>
          <a:bodyPr vert="horz">
            <a:normAutofit/>
          </a:bodyPr>
          <a:lstStyle/>
          <a:p>
            <a:r>
              <a:rPr lang="ru-RU" sz="240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Висновок</a:t>
            </a:r>
            <a:endParaRPr lang="ru-RU" sz="2400" dirty="0">
              <a:solidFill>
                <a:schemeClr val="bg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img19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536" y="1484784"/>
            <a:ext cx="3528392" cy="247627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4149080"/>
            <a:ext cx="7215238" cy="2928958"/>
          </a:xfrm>
        </p:spPr>
        <p:txBody>
          <a:bodyPr>
            <a:noAutofit/>
          </a:bodyPr>
          <a:lstStyle/>
          <a:p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Коли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повітря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в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склянці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нагрівається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,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воно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розширюється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,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надлишок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його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нового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обсягу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виходить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із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склянки. Коли ж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повітря</a:t>
            </a:r>
            <a:r>
              <a:rPr lang="en-US" sz="1400" dirty="0" smtClean="0">
                <a:solidFill>
                  <a:schemeClr val="bg1">
                    <a:lumMod val="25000"/>
                  </a:schemeClr>
                </a:solidFill>
              </a:rPr>
              <a:t>,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яке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залишилося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почало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остигати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,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його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вже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стало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недостатньо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,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щоб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в холодному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стані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надавати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колишн</a:t>
            </a:r>
            <a:r>
              <a:rPr lang="en-US" sz="1400" dirty="0" err="1" smtClean="0">
                <a:solidFill>
                  <a:schemeClr val="bg1">
                    <a:lumMod val="25000"/>
                  </a:schemeClr>
                </a:solidFill>
              </a:rPr>
              <a:t>i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й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тиск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,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тобто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зрівноважувати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зовнішній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тиск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атмосфери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. Не дивно,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що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вода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втягується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під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склянку, втискиваемая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туди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надлишком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тиску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зовнішнього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повітря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.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Отже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, вода, по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суті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, не «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втягується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» склянкою,  як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здається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при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першому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погляді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, а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вдавлюється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під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склянку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ззовні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.</a:t>
            </a:r>
            <a:endParaRPr lang="ru-RU" sz="1400" dirty="0">
              <a:solidFill>
                <a:schemeClr val="bg1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img27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2500" r="12500"/>
          <a:stretch>
            <a:fillRect/>
          </a:stretch>
        </p:blipFill>
        <p:spPr>
          <a:xfrm>
            <a:off x="1835696" y="980728"/>
            <a:ext cx="5580364" cy="53285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500990" cy="150019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 1 </a:t>
            </a:r>
            <a:r>
              <a:rPr lang="ru-RU" sz="3200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досл</a:t>
            </a:r>
            <a:r>
              <a:rPr lang="en-US" sz="3200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3200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</a:t>
            </a:r>
            <a:r>
              <a:rPr lang="ru-RU" sz="3200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3200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зрозуміти</a:t>
            </a:r>
            <a:r>
              <a:rPr lang="ru-RU" sz="3200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як </a:t>
            </a:r>
            <a:r>
              <a:rPr lang="ru-RU" sz="3200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діє</a:t>
            </a:r>
            <a:r>
              <a:rPr lang="ru-RU" sz="3200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закон Паскаля</a:t>
            </a:r>
            <a:r>
              <a:rPr lang="en-US" sz="3200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3200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Зробити</a:t>
            </a:r>
            <a:r>
              <a:rPr lang="ru-RU" sz="3200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висновки</a:t>
            </a:r>
            <a:r>
              <a:rPr lang="en-US" sz="3200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200" b="1" dirty="0">
              <a:solidFill>
                <a:schemeClr val="bg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2907_dite_premysl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3750" b="5927"/>
          <a:stretch>
            <a:fillRect/>
          </a:stretch>
        </p:blipFill>
        <p:spPr>
          <a:xfrm>
            <a:off x="2642007" y="2492896"/>
            <a:ext cx="3802202" cy="35283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8926" y="3786190"/>
            <a:ext cx="3929090" cy="928694"/>
          </a:xfrm>
        </p:spPr>
        <p:txBody>
          <a:bodyPr>
            <a:noAutofit/>
          </a:bodyPr>
          <a:lstStyle/>
          <a:p>
            <a:r>
              <a:rPr lang="ru-RU" sz="3600" dirty="0" smtClean="0"/>
              <a:t>                   </a:t>
            </a:r>
            <a:endParaRPr lang="ru-RU" sz="3600" dirty="0"/>
          </a:p>
        </p:txBody>
      </p:sp>
      <p:pic>
        <p:nvPicPr>
          <p:cNvPr id="5" name="Рисунок 4" descr="1148075.jpe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2500" b="12500"/>
          <a:stretch>
            <a:fillRect/>
          </a:stretch>
        </p:blipFill>
        <p:spPr>
          <a:xfrm>
            <a:off x="5868144" y="2204864"/>
            <a:ext cx="2697640" cy="230425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35696" y="764704"/>
            <a:ext cx="5486400" cy="152875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Матеріали</a:t>
            </a:r>
            <a:r>
              <a:rPr lang="ru-RU" sz="3600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uk-UA" sz="2800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2800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ожиці</a:t>
            </a:r>
            <a:r>
              <a:rPr lang="ru-RU" sz="2800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цупкий</a:t>
            </a:r>
            <a:r>
              <a:rPr lang="ru-RU" sz="2800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папір</a:t>
            </a:r>
            <a:r>
              <a:rPr lang="ru-RU" sz="2800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(картон), </a:t>
            </a:r>
            <a:r>
              <a:rPr lang="ru-RU" sz="2800" b="1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лінійка</a:t>
            </a:r>
            <a:r>
              <a:rPr lang="ru-RU" sz="2800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склянка,  миска , вода </a:t>
            </a:r>
            <a:r>
              <a:rPr lang="en-US" sz="2800" b="1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800" b="1" dirty="0">
              <a:solidFill>
                <a:schemeClr val="bg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 descr="7424195_Salatnik_diametr_200_m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2708920"/>
            <a:ext cx="3061661" cy="1656184"/>
          </a:xfrm>
          <a:prstGeom prst="rect">
            <a:avLst/>
          </a:prstGeom>
        </p:spPr>
      </p:pic>
      <p:pic>
        <p:nvPicPr>
          <p:cNvPr id="7" name="Рисунок 6" descr="pamyat_vodu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11960" y="4653136"/>
            <a:ext cx="3724272" cy="2009778"/>
          </a:xfrm>
          <a:prstGeom prst="rect">
            <a:avLst/>
          </a:prstGeom>
        </p:spPr>
      </p:pic>
      <p:pic>
        <p:nvPicPr>
          <p:cNvPr id="8" name="Рисунок 7" descr="орпорпо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528" y="4437112"/>
            <a:ext cx="2733675" cy="2047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620688"/>
            <a:ext cx="5486400" cy="714380"/>
          </a:xfrm>
        </p:spPr>
        <p:txBody>
          <a:bodyPr vert="horz">
            <a:normAutofit/>
          </a:bodyPr>
          <a:lstStyle/>
          <a:p>
            <a:r>
              <a:rPr lang="ru-RU" sz="2800" dirty="0" smtClean="0"/>
              <a:t>        </a:t>
            </a:r>
            <a:r>
              <a:rPr lang="ru-RU" sz="2800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Початок </a:t>
            </a:r>
            <a:r>
              <a:rPr lang="ru-RU" sz="2800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досл</a:t>
            </a:r>
            <a:r>
              <a:rPr lang="en-US" sz="2800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2800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</a:t>
            </a:r>
            <a:r>
              <a:rPr lang="ru-RU" sz="2800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(фокусу)</a:t>
            </a:r>
            <a:endParaRPr lang="ru-RU" sz="2800" dirty="0">
              <a:solidFill>
                <a:schemeClr val="bg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 descr="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2520" r="12520"/>
          <a:stretch>
            <a:fillRect/>
          </a:stretch>
        </p:blipFill>
        <p:spPr>
          <a:xfrm>
            <a:off x="2915816" y="1484784"/>
            <a:ext cx="2880320" cy="288032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643446"/>
            <a:ext cx="5494356" cy="1857388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</a:rPr>
              <a:t>1</a:t>
            </a:r>
            <a:r>
              <a:rPr lang="en-US" sz="2000" dirty="0" smtClean="0">
                <a:solidFill>
                  <a:schemeClr val="bg1">
                    <a:lumMod val="25000"/>
                  </a:schemeClr>
                </a:solidFill>
              </a:rPr>
              <a:t>.</a:t>
            </a:r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</a:rPr>
              <a:t> До </a:t>
            </a:r>
            <a:r>
              <a:rPr lang="ru-RU" sz="2000" dirty="0" err="1" smtClean="0">
                <a:solidFill>
                  <a:schemeClr val="bg1">
                    <a:lumMod val="25000"/>
                  </a:schemeClr>
                </a:solidFill>
              </a:rPr>
              <a:t>проведення</a:t>
            </a:r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25000"/>
                  </a:schemeClr>
                </a:solidFill>
              </a:rPr>
              <a:t>даного</a:t>
            </a:r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25000"/>
                  </a:schemeClr>
                </a:solidFill>
              </a:rPr>
              <a:t>досліду</a:t>
            </a:r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</a:rPr>
              <a:t>(</a:t>
            </a:r>
            <a:r>
              <a:rPr lang="ru-RU" sz="2000" dirty="0" err="1" smtClean="0">
                <a:solidFill>
                  <a:schemeClr val="bg1">
                    <a:lumMod val="25000"/>
                  </a:schemeClr>
                </a:solidFill>
              </a:rPr>
              <a:t>або</a:t>
            </a:r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</a:rPr>
              <a:t> фокусу) </a:t>
            </a:r>
            <a:r>
              <a:rPr lang="ru-RU" sz="2000" dirty="0" err="1" smtClean="0">
                <a:solidFill>
                  <a:schemeClr val="bg1">
                    <a:lumMod val="25000"/>
                  </a:schemeClr>
                </a:solidFill>
              </a:rPr>
              <a:t>потрібно</a:t>
            </a:r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25000"/>
                  </a:schemeClr>
                </a:solidFill>
              </a:rPr>
              <a:t>підготуватися</a:t>
            </a:r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</a:rPr>
              <a:t>. Для </a:t>
            </a:r>
            <a:r>
              <a:rPr lang="ru-RU" sz="2000" dirty="0" err="1" smtClean="0">
                <a:solidFill>
                  <a:schemeClr val="bg1">
                    <a:lumMod val="25000"/>
                  </a:schemeClr>
                </a:solidFill>
              </a:rPr>
              <a:t>цього</a:t>
            </a:r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25000"/>
                  </a:schemeClr>
                </a:solidFill>
              </a:rPr>
              <a:t>вирізаю</a:t>
            </a:r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25000"/>
                  </a:schemeClr>
                </a:solidFill>
              </a:rPr>
              <a:t>ножицями</a:t>
            </a:r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25000"/>
                  </a:schemeClr>
                </a:solidFill>
              </a:rPr>
              <a:t>з</a:t>
            </a:r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</a:rPr>
              <a:t> листа </a:t>
            </a:r>
            <a:r>
              <a:rPr lang="ru-RU" sz="2000" dirty="0" err="1" smtClean="0">
                <a:solidFill>
                  <a:schemeClr val="bg1">
                    <a:lumMod val="25000"/>
                  </a:schemeClr>
                </a:solidFill>
              </a:rPr>
              <a:t>цупкого</a:t>
            </a:r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25000"/>
                  </a:schemeClr>
                </a:solidFill>
              </a:rPr>
              <a:t>паперу</a:t>
            </a:r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</a:rPr>
              <a:t> квадрат. </a:t>
            </a:r>
            <a:r>
              <a:rPr lang="ru-RU" sz="2000" dirty="0" err="1" smtClean="0">
                <a:solidFill>
                  <a:schemeClr val="bg1">
                    <a:lumMod val="25000"/>
                  </a:schemeClr>
                </a:solidFill>
              </a:rPr>
              <a:t>Він</a:t>
            </a:r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</a:rPr>
              <a:t> повинен за </a:t>
            </a:r>
            <a:r>
              <a:rPr lang="ru-RU" sz="2000" dirty="0" err="1" smtClean="0">
                <a:solidFill>
                  <a:schemeClr val="bg1">
                    <a:lumMod val="25000"/>
                  </a:schemeClr>
                </a:solidFill>
              </a:rPr>
              <a:t>розміром</a:t>
            </a:r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</a:rPr>
              <a:t> бути </a:t>
            </a:r>
            <a:r>
              <a:rPr lang="ru-RU" sz="2000" dirty="0" err="1" smtClean="0">
                <a:solidFill>
                  <a:schemeClr val="bg1">
                    <a:lumMod val="25000"/>
                  </a:schemeClr>
                </a:solidFill>
              </a:rPr>
              <a:t>більше</a:t>
            </a:r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25000"/>
                  </a:schemeClr>
                </a:solidFill>
              </a:rPr>
              <a:t>діаметра</a:t>
            </a:r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</a:rPr>
              <a:t> склянки </a:t>
            </a:r>
            <a:r>
              <a:rPr lang="ru-RU" sz="2000" dirty="0" err="1" smtClean="0">
                <a:solidFill>
                  <a:schemeClr val="bg1">
                    <a:lumMod val="25000"/>
                  </a:schemeClr>
                </a:solidFill>
              </a:rPr>
              <a:t>і</a:t>
            </a:r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25000"/>
                  </a:schemeClr>
                </a:solidFill>
              </a:rPr>
              <a:t>виступати</a:t>
            </a:r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</a:rPr>
              <a:t> за </a:t>
            </a:r>
            <a:r>
              <a:rPr lang="ru-RU" sz="2000" dirty="0" err="1" smtClean="0">
                <a:solidFill>
                  <a:schemeClr val="bg1">
                    <a:lumMod val="25000"/>
                  </a:schemeClr>
                </a:solidFill>
              </a:rPr>
              <a:t>його</a:t>
            </a:r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25000"/>
                  </a:schemeClr>
                </a:solidFill>
              </a:rPr>
              <a:t>межі</a:t>
            </a:r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</a:rPr>
              <a:t> по краях на 3 см.</a:t>
            </a:r>
            <a:endParaRPr lang="ru-RU" sz="2000" dirty="0">
              <a:solidFill>
                <a:schemeClr val="bg1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285728"/>
            <a:ext cx="5486400" cy="214314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               </a:t>
            </a:r>
            <a:endParaRPr lang="ru-RU" dirty="0"/>
          </a:p>
        </p:txBody>
      </p:sp>
      <p:pic>
        <p:nvPicPr>
          <p:cNvPr id="7" name="Рисунок 6" descr="13.03.2013 14-25-36_0007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r="3645"/>
          <a:stretch>
            <a:fillRect/>
          </a:stretch>
        </p:blipFill>
        <p:spPr>
          <a:xfrm>
            <a:off x="2123728" y="1124744"/>
            <a:ext cx="4204915" cy="280831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9552" y="4221088"/>
            <a:ext cx="7632848" cy="2386010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>
                <a:solidFill>
                  <a:schemeClr val="bg1">
                    <a:lumMod val="25000"/>
                  </a:schemeClr>
                </a:solidFill>
              </a:rPr>
              <a:t>2.</a:t>
            </a:r>
          </a:p>
          <a:p>
            <a:r>
              <a:rPr lang="ru-RU" sz="1900" dirty="0" smtClean="0">
                <a:solidFill>
                  <a:schemeClr val="bg1">
                    <a:lumMod val="25000"/>
                  </a:schemeClr>
                </a:solidFill>
              </a:rPr>
              <a:t>Наливаю у склянку воду, </a:t>
            </a:r>
            <a:r>
              <a:rPr lang="ru-RU" sz="1900" dirty="0" err="1" smtClean="0">
                <a:solidFill>
                  <a:schemeClr val="bg1">
                    <a:lumMod val="25000"/>
                  </a:schemeClr>
                </a:solidFill>
              </a:rPr>
              <a:t>можна</a:t>
            </a:r>
            <a:r>
              <a:rPr lang="ru-RU" sz="1900" dirty="0" smtClean="0">
                <a:solidFill>
                  <a:schemeClr val="bg1">
                    <a:lumMod val="25000"/>
                  </a:schemeClr>
                </a:solidFill>
              </a:rPr>
              <a:t> до самого </a:t>
            </a:r>
            <a:r>
              <a:rPr lang="ru-RU" sz="1900" dirty="0" err="1" smtClean="0">
                <a:solidFill>
                  <a:schemeClr val="bg1">
                    <a:lumMod val="25000"/>
                  </a:schemeClr>
                </a:solidFill>
              </a:rPr>
              <a:t>краю.Беру</a:t>
            </a:r>
            <a:r>
              <a:rPr lang="ru-RU" sz="1900" dirty="0" smtClean="0">
                <a:solidFill>
                  <a:schemeClr val="bg1">
                    <a:lumMod val="25000"/>
                  </a:schemeClr>
                </a:solidFill>
              </a:rPr>
              <a:t> картон у руку </a:t>
            </a:r>
            <a:r>
              <a:rPr lang="ru-RU" sz="1900" dirty="0" err="1" smtClean="0">
                <a:solidFill>
                  <a:schemeClr val="bg1">
                    <a:lumMod val="25000"/>
                  </a:schemeClr>
                </a:solidFill>
              </a:rPr>
              <a:t>і</a:t>
            </a:r>
            <a:r>
              <a:rPr lang="ru-RU" sz="1900" dirty="0" smtClean="0">
                <a:solidFill>
                  <a:schemeClr val="bg1">
                    <a:lumMod val="25000"/>
                  </a:schemeClr>
                </a:solidFill>
              </a:rPr>
              <a:t> кладу </a:t>
            </a:r>
            <a:r>
              <a:rPr lang="ru-RU" sz="1900" dirty="0" err="1" smtClean="0">
                <a:solidFill>
                  <a:schemeClr val="bg1">
                    <a:lumMod val="25000"/>
                  </a:schemeClr>
                </a:solidFill>
              </a:rPr>
              <a:t>його</a:t>
            </a:r>
            <a:r>
              <a:rPr lang="ru-RU" sz="1900" dirty="0" smtClean="0">
                <a:solidFill>
                  <a:schemeClr val="bg1">
                    <a:lumMod val="25000"/>
                  </a:schemeClr>
                </a:solidFill>
              </a:rPr>
              <a:t> на край склянки. Рука повинна бути </a:t>
            </a:r>
            <a:r>
              <a:rPr lang="ru-RU" sz="1900" dirty="0" err="1" smtClean="0">
                <a:solidFill>
                  <a:schemeClr val="bg1">
                    <a:lumMod val="25000"/>
                  </a:schemeClr>
                </a:solidFill>
              </a:rPr>
              <a:t>неодмінно</a:t>
            </a:r>
            <a:r>
              <a:rPr lang="ru-RU" sz="1900" dirty="0" smtClean="0">
                <a:solidFill>
                  <a:schemeClr val="bg1">
                    <a:lumMod val="25000"/>
                  </a:schemeClr>
                </a:solidFill>
              </a:rPr>
              <a:t> чистою, не липкою, </a:t>
            </a:r>
            <a:r>
              <a:rPr lang="ru-RU" sz="1900" dirty="0" err="1" smtClean="0">
                <a:solidFill>
                  <a:schemeClr val="bg1">
                    <a:lumMod val="25000"/>
                  </a:schemeClr>
                </a:solidFill>
              </a:rPr>
              <a:t>щоб</a:t>
            </a:r>
            <a:r>
              <a:rPr lang="ru-RU" sz="1900" dirty="0" smtClean="0">
                <a:solidFill>
                  <a:schemeClr val="bg1">
                    <a:lumMod val="25000"/>
                  </a:schemeClr>
                </a:solidFill>
              </a:rPr>
              <a:t> картон до </a:t>
            </a:r>
            <a:r>
              <a:rPr lang="ru-RU" sz="1900" dirty="0" err="1" smtClean="0">
                <a:solidFill>
                  <a:schemeClr val="bg1">
                    <a:lumMod val="25000"/>
                  </a:schemeClr>
                </a:solidFill>
              </a:rPr>
              <a:t>неї</a:t>
            </a:r>
            <a:r>
              <a:rPr lang="ru-RU" sz="1900" dirty="0" smtClean="0">
                <a:solidFill>
                  <a:schemeClr val="bg1">
                    <a:lumMod val="25000"/>
                  </a:schemeClr>
                </a:solidFill>
              </a:rPr>
              <a:t> не прилип у </a:t>
            </a:r>
            <a:r>
              <a:rPr lang="ru-RU" sz="1900" dirty="0" err="1" smtClean="0">
                <a:solidFill>
                  <a:schemeClr val="bg1">
                    <a:lumMod val="25000"/>
                  </a:schemeClr>
                </a:solidFill>
              </a:rPr>
              <a:t>самий</a:t>
            </a:r>
            <a:r>
              <a:rPr lang="ru-RU" sz="19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bg1">
                    <a:lumMod val="25000"/>
                  </a:schemeClr>
                </a:solidFill>
              </a:rPr>
              <a:t>відповідальний</a:t>
            </a:r>
            <a:r>
              <a:rPr lang="ru-RU" sz="1900" dirty="0" smtClean="0">
                <a:solidFill>
                  <a:schemeClr val="bg1">
                    <a:lumMod val="25000"/>
                  </a:schemeClr>
                </a:solidFill>
              </a:rPr>
              <a:t> момент. Дал</a:t>
            </a:r>
            <a:r>
              <a:rPr lang="en-US" sz="1900" dirty="0" err="1" smtClean="0">
                <a:solidFill>
                  <a:schemeClr val="bg1">
                    <a:lumMod val="25000"/>
                  </a:schemeClr>
                </a:solidFill>
              </a:rPr>
              <a:t>i</a:t>
            </a:r>
            <a:r>
              <a:rPr lang="ru-RU" sz="1900" dirty="0" smtClean="0">
                <a:solidFill>
                  <a:schemeClr val="bg1">
                    <a:lumMod val="25000"/>
                  </a:schemeClr>
                </a:solidFill>
              </a:rPr>
              <a:t> я </a:t>
            </a:r>
            <a:r>
              <a:rPr lang="ru-RU" sz="1900" dirty="0" err="1" smtClean="0">
                <a:solidFill>
                  <a:schemeClr val="bg1">
                    <a:lumMod val="25000"/>
                  </a:schemeClr>
                </a:solidFill>
              </a:rPr>
              <a:t>перевертаю</a:t>
            </a:r>
            <a:r>
              <a:rPr lang="ru-RU" sz="1900" dirty="0" smtClean="0">
                <a:solidFill>
                  <a:schemeClr val="bg1">
                    <a:lumMod val="25000"/>
                  </a:schemeClr>
                </a:solidFill>
              </a:rPr>
              <a:t>  </a:t>
            </a:r>
            <a:r>
              <a:rPr lang="ru-RU" sz="1900" dirty="0" err="1" smtClean="0">
                <a:solidFill>
                  <a:schemeClr val="bg1">
                    <a:lumMod val="25000"/>
                  </a:schemeClr>
                </a:solidFill>
              </a:rPr>
              <a:t>швидким</a:t>
            </a:r>
            <a:r>
              <a:rPr lang="ru-RU" sz="19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bg1">
                    <a:lumMod val="25000"/>
                  </a:schemeClr>
                </a:solidFill>
              </a:rPr>
              <a:t>рухом</a:t>
            </a:r>
            <a:r>
              <a:rPr lang="ru-RU" sz="1900" dirty="0" smtClean="0">
                <a:solidFill>
                  <a:schemeClr val="bg1">
                    <a:lumMod val="25000"/>
                  </a:schemeClr>
                </a:solidFill>
              </a:rPr>
              <a:t> склянку, </a:t>
            </a:r>
            <a:r>
              <a:rPr lang="ru-RU" sz="1900" dirty="0" err="1" smtClean="0">
                <a:solidFill>
                  <a:schemeClr val="bg1">
                    <a:lumMod val="25000"/>
                  </a:schemeClr>
                </a:solidFill>
              </a:rPr>
              <a:t>тримаючи</a:t>
            </a:r>
            <a:r>
              <a:rPr lang="ru-RU" sz="1900" dirty="0" smtClean="0">
                <a:solidFill>
                  <a:schemeClr val="bg1">
                    <a:lumMod val="25000"/>
                  </a:schemeClr>
                </a:solidFill>
              </a:rPr>
              <a:t> на </a:t>
            </a:r>
            <a:r>
              <a:rPr lang="ru-RU" sz="1900" dirty="0" err="1" smtClean="0">
                <a:solidFill>
                  <a:schemeClr val="bg1">
                    <a:lumMod val="25000"/>
                  </a:schemeClr>
                </a:solidFill>
              </a:rPr>
              <a:t>долоні</a:t>
            </a:r>
            <a:r>
              <a:rPr lang="ru-RU" sz="1900" dirty="0" smtClean="0">
                <a:solidFill>
                  <a:schemeClr val="bg1">
                    <a:lumMod val="25000"/>
                  </a:schemeClr>
                </a:solidFill>
              </a:rPr>
              <a:t> картон. </a:t>
            </a:r>
            <a:r>
              <a:rPr lang="ru-RU" sz="1900" dirty="0" err="1" smtClean="0">
                <a:solidFill>
                  <a:schemeClr val="bg1">
                    <a:lumMod val="25000"/>
                  </a:schemeClr>
                </a:solidFill>
              </a:rPr>
              <a:t>Роблю</a:t>
            </a:r>
            <a:r>
              <a:rPr lang="ru-RU" sz="19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bg1">
                    <a:lumMod val="25000"/>
                  </a:schemeClr>
                </a:solidFill>
              </a:rPr>
              <a:t>це</a:t>
            </a:r>
            <a:r>
              <a:rPr lang="ru-RU" sz="1900" dirty="0" smtClean="0">
                <a:solidFill>
                  <a:schemeClr val="bg1">
                    <a:lumMod val="25000"/>
                  </a:schemeClr>
                </a:solidFill>
              </a:rPr>
              <a:t> над мискою. Кладу картон </a:t>
            </a:r>
            <a:r>
              <a:rPr lang="ru-RU" sz="1900" dirty="0" err="1" smtClean="0">
                <a:solidFill>
                  <a:schemeClr val="bg1">
                    <a:lumMod val="25000"/>
                  </a:schemeClr>
                </a:solidFill>
              </a:rPr>
              <a:t>акуратно</a:t>
            </a:r>
            <a:r>
              <a:rPr lang="ru-RU" sz="1900" dirty="0" smtClean="0">
                <a:solidFill>
                  <a:schemeClr val="bg1">
                    <a:lumMod val="25000"/>
                  </a:schemeClr>
                </a:solidFill>
              </a:rPr>
              <a:t> на миску, прибираю руку </a:t>
            </a:r>
            <a:r>
              <a:rPr lang="ru-RU" sz="1900" dirty="0" err="1" smtClean="0">
                <a:solidFill>
                  <a:schemeClr val="bg1">
                    <a:lumMod val="25000"/>
                  </a:schemeClr>
                </a:solidFill>
              </a:rPr>
              <a:t>теж</a:t>
            </a:r>
            <a:r>
              <a:rPr lang="ru-RU" sz="19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bg1">
                    <a:lumMod val="25000"/>
                  </a:schemeClr>
                </a:solidFill>
              </a:rPr>
              <a:t>обережно</a:t>
            </a:r>
            <a:r>
              <a:rPr lang="ru-RU" sz="1900" dirty="0" smtClean="0">
                <a:solidFill>
                  <a:schemeClr val="bg1">
                    <a:lumMod val="25000"/>
                  </a:schemeClr>
                </a:solidFill>
              </a:rPr>
              <a:t>. Я </a:t>
            </a:r>
            <a:r>
              <a:rPr lang="ru-RU" sz="1900" dirty="0" err="1" smtClean="0">
                <a:solidFill>
                  <a:schemeClr val="bg1">
                    <a:lumMod val="25000"/>
                  </a:schemeClr>
                </a:solidFill>
              </a:rPr>
              <a:t>бачу</a:t>
            </a:r>
            <a:r>
              <a:rPr lang="ru-RU" sz="1900" dirty="0" smtClean="0">
                <a:solidFill>
                  <a:schemeClr val="bg1">
                    <a:lumMod val="25000"/>
                  </a:schemeClr>
                </a:solidFill>
              </a:rPr>
              <a:t>, </a:t>
            </a:r>
            <a:r>
              <a:rPr lang="ru-RU" sz="1900" dirty="0" err="1" smtClean="0">
                <a:solidFill>
                  <a:schemeClr val="bg1">
                    <a:lumMod val="25000"/>
                  </a:schemeClr>
                </a:solidFill>
              </a:rPr>
              <a:t>що</a:t>
            </a:r>
            <a:r>
              <a:rPr lang="ru-RU" sz="1900" dirty="0" smtClean="0">
                <a:solidFill>
                  <a:schemeClr val="bg1">
                    <a:lumMod val="25000"/>
                  </a:schemeClr>
                </a:solidFill>
              </a:rPr>
              <a:t> води не </a:t>
            </a:r>
            <a:r>
              <a:rPr lang="ru-RU" sz="1900" dirty="0" err="1" smtClean="0">
                <a:solidFill>
                  <a:schemeClr val="bg1">
                    <a:lumMod val="25000"/>
                  </a:schemeClr>
                </a:solidFill>
              </a:rPr>
              <a:t>пролилося</a:t>
            </a:r>
            <a:r>
              <a:rPr lang="ru-RU" sz="19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bg1">
                    <a:lumMod val="25000"/>
                  </a:schemeClr>
                </a:solidFill>
              </a:rPr>
              <a:t>ні</a:t>
            </a:r>
            <a:r>
              <a:rPr lang="ru-RU" sz="19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bg1">
                    <a:lumMod val="25000"/>
                  </a:schemeClr>
                </a:solidFill>
              </a:rPr>
              <a:t>краплі</a:t>
            </a:r>
            <a:r>
              <a:rPr lang="ru-RU" sz="1900" dirty="0" smtClean="0">
                <a:solidFill>
                  <a:schemeClr val="bg1">
                    <a:lumMod val="25000"/>
                  </a:schemeClr>
                </a:solidFill>
              </a:rPr>
              <a:t>, </a:t>
            </a:r>
            <a:r>
              <a:rPr lang="ru-RU" sz="1900" dirty="0" err="1" smtClean="0">
                <a:solidFill>
                  <a:schemeClr val="bg1">
                    <a:lumMod val="25000"/>
                  </a:schemeClr>
                </a:solidFill>
              </a:rPr>
              <a:t>і</a:t>
            </a:r>
            <a:r>
              <a:rPr lang="ru-RU" sz="1900" dirty="0" smtClean="0">
                <a:solidFill>
                  <a:schemeClr val="bg1">
                    <a:lumMod val="25000"/>
                  </a:schemeClr>
                </a:solidFill>
              </a:rPr>
              <a:t> вона </a:t>
            </a:r>
            <a:r>
              <a:rPr lang="ru-RU" sz="1900" dirty="0" err="1" smtClean="0">
                <a:solidFill>
                  <a:schemeClr val="bg1">
                    <a:lumMod val="25000"/>
                  </a:schemeClr>
                </a:solidFill>
              </a:rPr>
              <a:t>продовжує</a:t>
            </a:r>
            <a:r>
              <a:rPr lang="ru-RU" sz="19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900" dirty="0" err="1" smtClean="0">
                <a:solidFill>
                  <a:schemeClr val="bg1">
                    <a:lumMod val="25000"/>
                  </a:schemeClr>
                </a:solidFill>
              </a:rPr>
              <a:t>перебувати</a:t>
            </a:r>
            <a:r>
              <a:rPr lang="ru-RU" sz="1900" dirty="0" smtClean="0">
                <a:solidFill>
                  <a:schemeClr val="bg1">
                    <a:lumMod val="25000"/>
                  </a:schemeClr>
                </a:solidFill>
              </a:rPr>
              <a:t> в </a:t>
            </a:r>
            <a:r>
              <a:rPr lang="ru-RU" sz="1900" dirty="0" err="1" smtClean="0">
                <a:solidFill>
                  <a:schemeClr val="bg1">
                    <a:lumMod val="25000"/>
                  </a:schemeClr>
                </a:solidFill>
              </a:rPr>
              <a:t>склянці</a:t>
            </a:r>
            <a:r>
              <a:rPr lang="ru-RU" sz="1900" dirty="0" smtClean="0">
                <a:solidFill>
                  <a:schemeClr val="bg1">
                    <a:lumMod val="25000"/>
                  </a:schemeClr>
                </a:solidFill>
              </a:rPr>
              <a:t>.</a:t>
            </a:r>
            <a:endParaRPr lang="ru-RU" sz="1900" dirty="0">
              <a:solidFill>
                <a:schemeClr val="bg1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692696"/>
            <a:ext cx="5486400" cy="500066"/>
          </a:xfrm>
        </p:spPr>
        <p:txBody>
          <a:bodyPr vert="horz">
            <a:normAutofit/>
          </a:bodyPr>
          <a:lstStyle/>
          <a:p>
            <a:r>
              <a:rPr lang="ru-RU" sz="2400" dirty="0" smtClean="0"/>
              <a:t>                        </a:t>
            </a:r>
            <a:r>
              <a:rPr lang="ru-RU" sz="2400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Фізичний</a:t>
            </a:r>
            <a:r>
              <a:rPr lang="ru-RU" sz="2400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коментар</a:t>
            </a:r>
            <a:endParaRPr lang="ru-RU" sz="2400" dirty="0">
              <a:solidFill>
                <a:schemeClr val="bg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Рисунок 12" descr="парпар.jpe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0287" r="10287"/>
          <a:stretch>
            <a:fillRect/>
          </a:stretch>
        </p:blipFill>
        <p:spPr>
          <a:xfrm>
            <a:off x="323528" y="1484784"/>
            <a:ext cx="5486400" cy="285750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4643446"/>
            <a:ext cx="7027168" cy="178595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</a:rPr>
              <a:t>Воду </a:t>
            </a:r>
            <a:r>
              <a:rPr lang="ru-RU" sz="2000" dirty="0" err="1" smtClean="0">
                <a:solidFill>
                  <a:schemeClr val="bg1">
                    <a:lumMod val="25000"/>
                  </a:schemeClr>
                </a:solidFill>
              </a:rPr>
              <a:t>утримує</a:t>
            </a:r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25000"/>
                  </a:schemeClr>
                </a:solidFill>
              </a:rPr>
              <a:t>тиск</a:t>
            </a:r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25000"/>
                  </a:schemeClr>
                </a:solidFill>
              </a:rPr>
              <a:t>повітря</a:t>
            </a:r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</a:rPr>
              <a:t>. </a:t>
            </a:r>
            <a:r>
              <a:rPr lang="ru-RU" sz="2000" dirty="0" err="1" smtClean="0">
                <a:solidFill>
                  <a:schemeClr val="bg1">
                    <a:lumMod val="25000"/>
                  </a:schemeClr>
                </a:solidFill>
              </a:rPr>
              <a:t>Тиск</a:t>
            </a:r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25000"/>
                  </a:schemeClr>
                </a:solidFill>
              </a:rPr>
              <a:t>повітря</a:t>
            </a:r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25000"/>
                  </a:schemeClr>
                </a:solidFill>
              </a:rPr>
              <a:t>поширюється</a:t>
            </a:r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</a:rPr>
              <a:t> в </a:t>
            </a:r>
            <a:r>
              <a:rPr lang="ru-RU" sz="2000" dirty="0" err="1" smtClean="0">
                <a:solidFill>
                  <a:schemeClr val="bg1">
                    <a:lumMod val="25000"/>
                  </a:schemeClr>
                </a:solidFill>
              </a:rPr>
              <a:t>усі</a:t>
            </a:r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</a:rPr>
              <a:t> боки </a:t>
            </a:r>
            <a:r>
              <a:rPr lang="ru-RU" sz="2000" dirty="0" err="1" smtClean="0">
                <a:solidFill>
                  <a:schemeClr val="bg1">
                    <a:lumMod val="25000"/>
                  </a:schemeClr>
                </a:solidFill>
              </a:rPr>
              <a:t>однаково</a:t>
            </a:r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</a:rPr>
              <a:t> (за законом Паскаля), значить, </a:t>
            </a:r>
            <a:r>
              <a:rPr lang="ru-RU" sz="2000" dirty="0" err="1" smtClean="0">
                <a:solidFill>
                  <a:schemeClr val="bg1">
                    <a:lumMod val="25000"/>
                  </a:schemeClr>
                </a:solidFill>
              </a:rPr>
              <a:t>і</a:t>
            </a:r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25000"/>
                  </a:schemeClr>
                </a:solidFill>
              </a:rPr>
              <a:t>вгору</a:t>
            </a:r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25000"/>
                  </a:schemeClr>
                </a:solidFill>
              </a:rPr>
              <a:t>теж</a:t>
            </a:r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</a:rPr>
              <a:t>. </a:t>
            </a:r>
            <a:r>
              <a:rPr lang="ru-RU" sz="2000" dirty="0" err="1" smtClean="0">
                <a:solidFill>
                  <a:schemeClr val="bg1">
                    <a:lumMod val="25000"/>
                  </a:schemeClr>
                </a:solidFill>
              </a:rPr>
              <a:t>Папір</a:t>
            </a:r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</a:rPr>
              <a:t> служить </a:t>
            </a:r>
            <a:r>
              <a:rPr lang="ru-RU" sz="2000" dirty="0" err="1" smtClean="0">
                <a:solidFill>
                  <a:schemeClr val="bg1">
                    <a:lumMod val="25000"/>
                  </a:schemeClr>
                </a:solidFill>
              </a:rPr>
              <a:t>тільки</a:t>
            </a:r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</a:rPr>
              <a:t> для того, </a:t>
            </a:r>
            <a:r>
              <a:rPr lang="ru-RU" sz="2000" dirty="0" err="1" smtClean="0">
                <a:solidFill>
                  <a:schemeClr val="bg1">
                    <a:lumMod val="25000"/>
                  </a:schemeClr>
                </a:solidFill>
              </a:rPr>
              <a:t>щоб</a:t>
            </a:r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25000"/>
                  </a:schemeClr>
                </a:solidFill>
              </a:rPr>
              <a:t>поверхня</a:t>
            </a:r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</a:rPr>
              <a:t> води </a:t>
            </a:r>
            <a:r>
              <a:rPr lang="ru-RU" sz="2000" dirty="0" err="1" smtClean="0">
                <a:solidFill>
                  <a:schemeClr val="bg1">
                    <a:lumMod val="25000"/>
                  </a:schemeClr>
                </a:solidFill>
              </a:rPr>
              <a:t>залишалася</a:t>
            </a:r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</a:rPr>
              <a:t> абсолютно </a:t>
            </a:r>
            <a:r>
              <a:rPr lang="ru-RU" sz="2000" dirty="0" err="1" smtClean="0">
                <a:solidFill>
                  <a:schemeClr val="bg1">
                    <a:lumMod val="25000"/>
                  </a:schemeClr>
                </a:solidFill>
              </a:rPr>
              <a:t>рівною</a:t>
            </a:r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</a:rPr>
              <a:t>.</a:t>
            </a:r>
            <a:endParaRPr lang="ru-RU" sz="2000" dirty="0">
              <a:solidFill>
                <a:schemeClr val="bg1">
                  <a:lumMod val="25000"/>
                </a:schemeClr>
              </a:solidFill>
            </a:endParaRPr>
          </a:p>
        </p:txBody>
      </p:sp>
      <p:pic>
        <p:nvPicPr>
          <p:cNvPr id="11" name="Рисунок 10" descr="GCqxSq4Cvc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4288" y="3717032"/>
            <a:ext cx="1651000" cy="133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620688"/>
            <a:ext cx="5486400" cy="500066"/>
          </a:xfrm>
        </p:spPr>
        <p:txBody>
          <a:bodyPr vert="horz">
            <a:normAutofit/>
          </a:bodyPr>
          <a:lstStyle/>
          <a:p>
            <a:r>
              <a:rPr lang="ru-RU" sz="2800" dirty="0" smtClean="0"/>
              <a:t> </a:t>
            </a:r>
            <a:r>
              <a:rPr lang="ru-RU" sz="2800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Досл</a:t>
            </a:r>
            <a:r>
              <a:rPr lang="en-US" sz="2800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2800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ru-RU" sz="2800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</a:t>
            </a:r>
            <a:r>
              <a:rPr lang="ru-RU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«Сухим </a:t>
            </a:r>
            <a:r>
              <a:rPr lang="en-US" sz="2200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2200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2200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води</a:t>
            </a:r>
            <a:r>
              <a:rPr lang="en-US" sz="2200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ru-RU" sz="2200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2200" dirty="0">
              <a:solidFill>
                <a:schemeClr val="bg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Рисунок 11" descr="здж.jpe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6434" r="6434"/>
          <a:stretch>
            <a:fillRect/>
          </a:stretch>
        </p:blipFill>
        <p:spPr>
          <a:xfrm>
            <a:off x="323528" y="1196752"/>
            <a:ext cx="2304258" cy="201622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99592" y="5733256"/>
            <a:ext cx="5486400" cy="78581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>
                    <a:lumMod val="25000"/>
                  </a:schemeClr>
                </a:solidFill>
              </a:rPr>
              <a:t>Матер</a:t>
            </a:r>
            <a:r>
              <a:rPr lang="en-US" sz="2400" dirty="0" err="1" smtClean="0">
                <a:solidFill>
                  <a:schemeClr val="bg1">
                    <a:lumMod val="25000"/>
                  </a:schemeClr>
                </a:solidFill>
              </a:rPr>
              <a:t>i</a:t>
            </a:r>
            <a:r>
              <a:rPr lang="ru-RU" sz="2400" dirty="0" smtClean="0">
                <a:solidFill>
                  <a:schemeClr val="bg1">
                    <a:lumMod val="25000"/>
                  </a:schemeClr>
                </a:solidFill>
              </a:rPr>
              <a:t>али</a:t>
            </a:r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</a:rPr>
              <a:t>: </a:t>
            </a:r>
            <a:r>
              <a:rPr lang="ru-RU" sz="2000" dirty="0" err="1" smtClean="0">
                <a:solidFill>
                  <a:schemeClr val="bg1">
                    <a:lumMod val="25000"/>
                  </a:schemeClr>
                </a:solidFill>
              </a:rPr>
              <a:t>тарілка</a:t>
            </a:r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</a:rPr>
              <a:t>, склянка</a:t>
            </a:r>
            <a:r>
              <a:rPr lang="en-US" sz="2000" dirty="0" smtClean="0">
                <a:solidFill>
                  <a:schemeClr val="bg1">
                    <a:lumMod val="25000"/>
                  </a:schemeClr>
                </a:solidFill>
              </a:rPr>
              <a:t>,</a:t>
            </a:r>
            <a:r>
              <a:rPr lang="ru-RU" sz="2000" dirty="0" err="1" smtClean="0">
                <a:solidFill>
                  <a:schemeClr val="bg1">
                    <a:lumMod val="25000"/>
                  </a:schemeClr>
                </a:solidFill>
              </a:rPr>
              <a:t>папірець</a:t>
            </a:r>
            <a:r>
              <a:rPr lang="en-US" sz="2000" dirty="0" smtClean="0">
                <a:solidFill>
                  <a:schemeClr val="bg1">
                    <a:lumMod val="25000"/>
                  </a:schemeClr>
                </a:solidFill>
              </a:rPr>
              <a:t>,</a:t>
            </a:r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</a:rPr>
              <a:t>монетка</a:t>
            </a:r>
            <a:r>
              <a:rPr lang="en-US" sz="2000" dirty="0" smtClean="0">
                <a:solidFill>
                  <a:schemeClr val="bg1">
                    <a:lumMod val="25000"/>
                  </a:schemeClr>
                </a:solidFill>
              </a:rPr>
              <a:t>,</a:t>
            </a:r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bg1">
                    <a:lumMod val="25000"/>
                  </a:schemeClr>
                </a:solidFill>
              </a:rPr>
              <a:t>сірники</a:t>
            </a:r>
            <a:r>
              <a:rPr lang="ru-RU" sz="2000" dirty="0" smtClean="0">
                <a:solidFill>
                  <a:schemeClr val="bg1">
                    <a:lumMod val="25000"/>
                  </a:schemeClr>
                </a:solidFill>
              </a:rPr>
              <a:t>. </a:t>
            </a:r>
            <a:endParaRPr lang="ru-RU" sz="2000" dirty="0">
              <a:solidFill>
                <a:schemeClr val="bg1">
                  <a:lumMod val="25000"/>
                </a:schemeClr>
              </a:solidFill>
            </a:endParaRPr>
          </a:p>
        </p:txBody>
      </p:sp>
      <p:pic>
        <p:nvPicPr>
          <p:cNvPr id="13" name="Рисунок 12" descr="ждi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1340768"/>
            <a:ext cx="3771899" cy="2047875"/>
          </a:xfrm>
          <a:prstGeom prst="rect">
            <a:avLst/>
          </a:prstGeom>
        </p:spPr>
      </p:pic>
      <p:pic>
        <p:nvPicPr>
          <p:cNvPr id="14" name="Рисунок 13" descr="орл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3573016"/>
            <a:ext cx="2047875" cy="2047875"/>
          </a:xfrm>
          <a:prstGeom prst="rect">
            <a:avLst/>
          </a:prstGeom>
        </p:spPr>
      </p:pic>
      <p:pic>
        <p:nvPicPr>
          <p:cNvPr id="15" name="Рисунок 14" descr="лод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87824" y="3573016"/>
            <a:ext cx="2133600" cy="2047875"/>
          </a:xfrm>
          <a:prstGeom prst="rect">
            <a:avLst/>
          </a:prstGeom>
        </p:spPr>
      </p:pic>
      <p:pic>
        <p:nvPicPr>
          <p:cNvPr id="16" name="Рисунок 15" descr="орпорпо.jpe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652120" y="3645024"/>
            <a:ext cx="2733675" cy="2047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908720"/>
            <a:ext cx="5486400" cy="428628"/>
          </a:xfrm>
        </p:spPr>
        <p:txBody>
          <a:bodyPr vert="horz">
            <a:normAutofit/>
          </a:bodyPr>
          <a:lstStyle/>
          <a:p>
            <a:r>
              <a:rPr lang="ru-RU" sz="2400" dirty="0" smtClean="0">
                <a:solidFill>
                  <a:schemeClr val="bg1">
                    <a:lumMod val="25000"/>
                  </a:schemeClr>
                </a:solidFill>
              </a:rPr>
              <a:t>Мета</a:t>
            </a:r>
            <a:endParaRPr lang="ru-RU" dirty="0">
              <a:solidFill>
                <a:schemeClr val="bg1">
                  <a:lumMod val="25000"/>
                </a:schemeClr>
              </a:solidFill>
            </a:endParaRPr>
          </a:p>
        </p:txBody>
      </p:sp>
      <p:pic>
        <p:nvPicPr>
          <p:cNvPr id="7" name="Рисунок 6" descr="3d-man-with-target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2500" b="12500"/>
          <a:stretch>
            <a:fillRect/>
          </a:stretch>
        </p:blipFill>
        <p:spPr>
          <a:xfrm>
            <a:off x="2339752" y="1484784"/>
            <a:ext cx="4217238" cy="307525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31640" y="5013176"/>
            <a:ext cx="5486400" cy="1428760"/>
          </a:xfrm>
        </p:spPr>
        <p:txBody>
          <a:bodyPr>
            <a:normAutofit/>
          </a:bodyPr>
          <a:lstStyle/>
          <a:p>
            <a:r>
              <a:rPr lang="ru-RU" sz="1800" dirty="0" err="1" smtClean="0">
                <a:solidFill>
                  <a:schemeClr val="bg1">
                    <a:lumMod val="25000"/>
                  </a:schemeClr>
                </a:solidFill>
              </a:rPr>
              <a:t>Переконатися</a:t>
            </a:r>
            <a:r>
              <a:rPr lang="ru-RU" sz="1800" dirty="0" smtClean="0">
                <a:solidFill>
                  <a:schemeClr val="bg1">
                    <a:lumMod val="2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bg1">
                    <a:lumMod val="25000"/>
                  </a:schemeClr>
                </a:solidFill>
              </a:rPr>
              <a:t>що</a:t>
            </a:r>
            <a:r>
              <a:rPr lang="ru-RU" sz="18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25000"/>
                  </a:schemeClr>
                </a:solidFill>
              </a:rPr>
              <a:t>повітря</a:t>
            </a:r>
            <a:r>
              <a:rPr lang="ru-RU" sz="1800" dirty="0" smtClean="0">
                <a:solidFill>
                  <a:schemeClr val="bg1">
                    <a:lumMod val="2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bg1">
                    <a:lumMod val="25000"/>
                  </a:schemeClr>
                </a:solidFill>
              </a:rPr>
              <a:t>що</a:t>
            </a:r>
            <a:r>
              <a:rPr lang="ru-RU" sz="18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25000"/>
                  </a:schemeClr>
                </a:solidFill>
              </a:rPr>
              <a:t>оточує</a:t>
            </a:r>
            <a:r>
              <a:rPr lang="ru-RU" sz="1800" dirty="0" smtClean="0">
                <a:solidFill>
                  <a:schemeClr val="bg1">
                    <a:lumMod val="25000"/>
                  </a:schemeClr>
                </a:solidFill>
              </a:rPr>
              <a:t> нас </a:t>
            </a:r>
            <a:r>
              <a:rPr lang="ru-RU" sz="1800" dirty="0" err="1" smtClean="0">
                <a:solidFill>
                  <a:schemeClr val="bg1">
                    <a:lumMod val="25000"/>
                  </a:schemeClr>
                </a:solidFill>
              </a:rPr>
              <a:t>з</a:t>
            </a:r>
            <a:r>
              <a:rPr lang="ru-RU" sz="18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25000"/>
                  </a:schemeClr>
                </a:solidFill>
              </a:rPr>
              <a:t>усіх</a:t>
            </a:r>
            <a:r>
              <a:rPr lang="ru-RU" sz="18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25000"/>
                  </a:schemeClr>
                </a:solidFill>
              </a:rPr>
              <a:t>сторін</a:t>
            </a:r>
            <a:r>
              <a:rPr lang="ru-RU" sz="1800" dirty="0" smtClean="0">
                <a:solidFill>
                  <a:schemeClr val="bg1">
                    <a:lumMod val="25000"/>
                  </a:schemeClr>
                </a:solidFill>
              </a:rPr>
              <a:t>, давить </a:t>
            </a:r>
            <a:r>
              <a:rPr lang="ru-RU" sz="1800" dirty="0" err="1" smtClean="0">
                <a:solidFill>
                  <a:schemeClr val="bg1">
                    <a:lumMod val="25000"/>
                  </a:schemeClr>
                </a:solidFill>
              </a:rPr>
              <a:t>із</a:t>
            </a:r>
            <a:r>
              <a:rPr lang="ru-RU" sz="18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25000"/>
                  </a:schemeClr>
                </a:solidFill>
              </a:rPr>
              <a:t>значною</a:t>
            </a:r>
            <a:r>
              <a:rPr lang="ru-RU" sz="1800" dirty="0" smtClean="0">
                <a:solidFill>
                  <a:schemeClr val="bg1">
                    <a:lumMod val="25000"/>
                  </a:schemeClr>
                </a:solidFill>
              </a:rPr>
              <a:t> силою на </a:t>
            </a:r>
            <a:r>
              <a:rPr lang="ru-RU" sz="1800" dirty="0" err="1" smtClean="0">
                <a:solidFill>
                  <a:schemeClr val="bg1">
                    <a:lumMod val="25000"/>
                  </a:schemeClr>
                </a:solidFill>
              </a:rPr>
              <a:t>всі</a:t>
            </a:r>
            <a:r>
              <a:rPr lang="ru-RU" sz="18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25000"/>
                  </a:schemeClr>
                </a:solidFill>
              </a:rPr>
              <a:t>речі</a:t>
            </a:r>
            <a:r>
              <a:rPr lang="ru-RU" sz="1800" dirty="0" smtClean="0">
                <a:solidFill>
                  <a:schemeClr val="bg1">
                    <a:lumMod val="2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bg1">
                    <a:lumMod val="25000"/>
                  </a:schemeClr>
                </a:solidFill>
              </a:rPr>
              <a:t>з</a:t>
            </a:r>
            <a:r>
              <a:rPr lang="ru-RU" sz="18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25000"/>
                  </a:schemeClr>
                </a:solidFill>
              </a:rPr>
              <a:t>якими</a:t>
            </a:r>
            <a:r>
              <a:rPr lang="ru-RU" sz="18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25000"/>
                  </a:schemeClr>
                </a:solidFill>
              </a:rPr>
              <a:t>він</a:t>
            </a:r>
            <a:r>
              <a:rPr lang="ru-RU" sz="18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25000"/>
                  </a:schemeClr>
                </a:solidFill>
              </a:rPr>
              <a:t>стикається</a:t>
            </a:r>
            <a:r>
              <a:rPr lang="ru-RU" sz="1800" dirty="0" smtClean="0">
                <a:solidFill>
                  <a:schemeClr val="bg1">
                    <a:lumMod val="25000"/>
                  </a:schemeClr>
                </a:solidFill>
              </a:rPr>
              <a:t>. </a:t>
            </a:r>
            <a:r>
              <a:rPr lang="ru-RU" sz="1800" dirty="0" err="1" smtClean="0">
                <a:solidFill>
                  <a:schemeClr val="bg1">
                    <a:lumMod val="25000"/>
                  </a:schemeClr>
                </a:solidFill>
              </a:rPr>
              <a:t>Дослід</a:t>
            </a:r>
            <a:r>
              <a:rPr lang="ru-RU" sz="1800" dirty="0" smtClean="0">
                <a:solidFill>
                  <a:schemeClr val="bg1">
                    <a:lumMod val="2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bg1">
                    <a:lumMod val="25000"/>
                  </a:schemeClr>
                </a:solidFill>
              </a:rPr>
              <a:t>який</a:t>
            </a:r>
            <a:r>
              <a:rPr lang="ru-RU" sz="1800" dirty="0" smtClean="0">
                <a:solidFill>
                  <a:schemeClr val="bg1">
                    <a:lumMod val="25000"/>
                  </a:schemeClr>
                </a:solidFill>
              </a:rPr>
              <a:t> я </a:t>
            </a:r>
            <a:r>
              <a:rPr lang="ru-RU" sz="1800" dirty="0" err="1" smtClean="0">
                <a:solidFill>
                  <a:schemeClr val="bg1">
                    <a:lumMod val="25000"/>
                  </a:schemeClr>
                </a:solidFill>
              </a:rPr>
              <a:t>збираюся</a:t>
            </a:r>
            <a:r>
              <a:rPr lang="ru-RU" sz="18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25000"/>
                  </a:schemeClr>
                </a:solidFill>
              </a:rPr>
              <a:t>описати</a:t>
            </a:r>
            <a:r>
              <a:rPr lang="ru-RU" sz="1800" dirty="0" smtClean="0">
                <a:solidFill>
                  <a:schemeClr val="bg1">
                    <a:lumMod val="25000"/>
                  </a:schemeClr>
                </a:solidFill>
              </a:rPr>
              <a:t>, </a:t>
            </a:r>
            <a:r>
              <a:rPr lang="ru-RU" sz="1800" dirty="0" err="1" smtClean="0">
                <a:solidFill>
                  <a:schemeClr val="bg1">
                    <a:lumMod val="25000"/>
                  </a:schemeClr>
                </a:solidFill>
              </a:rPr>
              <a:t>доведе</a:t>
            </a:r>
            <a:r>
              <a:rPr lang="ru-RU" sz="18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800" dirty="0" err="1" smtClean="0">
                <a:solidFill>
                  <a:schemeClr val="bg1">
                    <a:lumMod val="25000"/>
                  </a:schemeClr>
                </a:solidFill>
              </a:rPr>
              <a:t>існування</a:t>
            </a:r>
            <a:r>
              <a:rPr lang="ru-RU" sz="1800" dirty="0" smtClean="0">
                <a:solidFill>
                  <a:schemeClr val="bg1">
                    <a:lumMod val="25000"/>
                  </a:schemeClr>
                </a:solidFill>
              </a:rPr>
              <a:t> атмосферного </a:t>
            </a:r>
            <a:r>
              <a:rPr lang="ru-RU" sz="1800" dirty="0" err="1" smtClean="0">
                <a:solidFill>
                  <a:schemeClr val="bg1">
                    <a:lumMod val="25000"/>
                  </a:schemeClr>
                </a:solidFill>
              </a:rPr>
              <a:t>тиску</a:t>
            </a:r>
            <a:r>
              <a:rPr lang="en-US" sz="1800" dirty="0" smtClean="0">
                <a:solidFill>
                  <a:schemeClr val="bg1">
                    <a:lumMod val="25000"/>
                  </a:schemeClr>
                </a:solidFill>
              </a:rPr>
              <a:t>.</a:t>
            </a:r>
            <a:endParaRPr lang="ru-RU" sz="1800" dirty="0">
              <a:solidFill>
                <a:schemeClr val="bg1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836712"/>
            <a:ext cx="5492770" cy="285752"/>
          </a:xfrm>
        </p:spPr>
        <p:txBody>
          <a:bodyPr vert="horz">
            <a:noAutofit/>
          </a:bodyPr>
          <a:lstStyle/>
          <a:p>
            <a:r>
              <a:rPr lang="ru-RU" sz="2400" dirty="0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Початок </a:t>
            </a:r>
            <a:r>
              <a:rPr lang="ru-RU" sz="2400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досл</a:t>
            </a:r>
            <a:r>
              <a:rPr lang="en-US" sz="2400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sz="2400" dirty="0" err="1" smtClean="0">
                <a:solidFill>
                  <a:schemeClr val="bg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</a:t>
            </a:r>
            <a:endParaRPr lang="ru-RU" sz="2400" dirty="0" smtClean="0">
              <a:solidFill>
                <a:schemeClr val="bg1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Рисунок 6" descr="i_083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7798" r="7798"/>
          <a:stretch>
            <a:fillRect/>
          </a:stretch>
        </p:blipFill>
        <p:spPr>
          <a:xfrm>
            <a:off x="5148064" y="2636912"/>
            <a:ext cx="3240361" cy="230425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2132856"/>
            <a:ext cx="4212976" cy="3816424"/>
          </a:xfrm>
        </p:spPr>
        <p:txBody>
          <a:bodyPr>
            <a:noAutofit/>
          </a:bodyPr>
          <a:lstStyle/>
          <a:p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Покладу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монетку на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тарілку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і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заллю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водою. Монетка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опиниться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під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водою.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Моє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завдання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-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вийняти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її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з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води не замочивши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пальців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. На перший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погляд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це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здається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неможливим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, але я доведу вам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зворотнє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. 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</a:rPr>
              <a:t>Д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ля 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початку запалю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всередині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склянки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папірець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і, коли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повітря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нагріється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, перекину склянку на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тарілку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поряд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з монетою так,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щоб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монета не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опинилася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під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склянкою.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Тепер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дивлюся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,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що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буде.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Чекати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доведеться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не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довго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папір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під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склянкою,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звичайно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,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відразу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згасне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,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і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повітря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почне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в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склянці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остигати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. У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міру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його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охолодження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 вода буде як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би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втягуватися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склянкою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і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незабаром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вся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збереться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там, опорожнивши дно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тарілки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. І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тільки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тепер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можна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взяти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 монетку не замочивши </a:t>
            </a:r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</a:rPr>
              <a:t>пальців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</a:rPr>
              <a:t>.</a:t>
            </a:r>
            <a:endParaRPr lang="ru-RU" sz="1400" dirty="0">
              <a:solidFill>
                <a:schemeClr val="bg1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6">
      <a:dk1>
        <a:sysClr val="windowText" lastClr="000000"/>
      </a:dk1>
      <a:lt1>
        <a:srgbClr val="FFCCA3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181</TotalTime>
  <Words>495</Words>
  <Application>Microsoft Office PowerPoint</Application>
  <PresentationFormat>Экран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Мене звуть Воронцова  Веронiка Валерiївна. Я захоплююсь танцями i експериментами з фiзики. Два з яких я зараз продемонструю.</vt:lpstr>
      <vt:lpstr>Мета 1 дослiду: зрозуміти як діє закон Паскаля. Зробити висновки.</vt:lpstr>
      <vt:lpstr>                   </vt:lpstr>
      <vt:lpstr>        Початок дослiду(фокусу)</vt:lpstr>
      <vt:lpstr>                              </vt:lpstr>
      <vt:lpstr>                        Фізичний коментар</vt:lpstr>
      <vt:lpstr> Дослiд 2 . «Сухим iз води.»</vt:lpstr>
      <vt:lpstr>Мета</vt:lpstr>
      <vt:lpstr>Початок дослiду</vt:lpstr>
      <vt:lpstr>Висновок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Елена Гнутова</cp:lastModifiedBy>
  <cp:revision>26</cp:revision>
  <dcterms:modified xsi:type="dcterms:W3CDTF">2016-04-13T10:55:28Z</dcterms:modified>
</cp:coreProperties>
</file>