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3" r:id="rId3"/>
    <p:sldId id="259" r:id="rId4"/>
    <p:sldId id="274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6" r:id="rId16"/>
    <p:sldId id="278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E8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E1E2F-9100-42D2-B2B9-FA026F36DA3C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EAB6-E2FE-4D9E-8308-6825637FE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EAB6-E2FE-4D9E-8308-6825637FE2C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артинки для презентаций\104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95400" y="152400"/>
            <a:ext cx="64546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uk-UA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Всеукраїнський комплексний інтерактивний конкурс</a:t>
            </a:r>
          </a:p>
          <a:p>
            <a:pPr algn="ctr"/>
            <a:r>
              <a:rPr lang="uk-UA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“Ман-Юніор</a:t>
            </a:r>
            <a:r>
              <a:rPr lang="uk-UA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Дослідник 2016” 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2200" y="838200"/>
            <a:ext cx="43198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Номінація історія </a:t>
            </a:r>
          </a:p>
          <a:p>
            <a:pPr algn="ctr"/>
            <a:r>
              <a:rPr lang="uk-UA" sz="2000" b="1" u="sng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“Геноцид</a:t>
            </a:r>
            <a:r>
              <a:rPr lang="uk-UA" sz="20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як феномен ХХ </a:t>
            </a:r>
            <a:r>
              <a:rPr lang="uk-UA" sz="2000" b="1" u="sng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сторіччя”</a:t>
            </a:r>
            <a:endParaRPr lang="ru-RU" sz="20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1905000"/>
            <a:ext cx="84230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“Забутий</a:t>
            </a: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геноцид вірмен: </a:t>
            </a:r>
          </a:p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минуло століття </a:t>
            </a:r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трагедії”</a:t>
            </a:r>
            <a:endParaRPr lang="uk-UA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User\Desktop\13544638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19800"/>
            <a:ext cx="71945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981200" y="4114800"/>
            <a:ext cx="6477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Monotype Corsiva" pitchFamily="66" charset="0"/>
              </a:rPr>
              <a:t>“…В світі, загалом, мало хто знає, що протягом декількох  років, що передували 1916 року, робилися цілеспрямовані зусилля, щоб знищити весь вірменський народ. Ймовірно, це одна з найбільших трагедій, яка будь-коли осягала яку-небудь групу людей. І не було жодного суду типа Нюрнберзького…”</a:t>
            </a:r>
          </a:p>
          <a:p>
            <a:r>
              <a:rPr lang="uk-UA" sz="2000" b="1" u="sng" dirty="0" err="1" smtClean="0">
                <a:latin typeface="Monotype Corsiva" pitchFamily="66" charset="0"/>
              </a:rPr>
              <a:t>Джим</a:t>
            </a:r>
            <a:r>
              <a:rPr lang="uk-UA" sz="2000" b="1" u="sng" dirty="0" smtClean="0">
                <a:latin typeface="Monotype Corsiva" pitchFamily="66" charset="0"/>
              </a:rPr>
              <a:t> Картер (39-й президент США, виступ в Білому Домі 16 травня 1978 року)</a:t>
            </a:r>
            <a:endParaRPr lang="uk-UA" sz="2000" b="1" u="sng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артинки для презентаций\1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" y="228600"/>
            <a:ext cx="84385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ІІІ фаза .“Заперечення </a:t>
            </a:r>
            <a:r>
              <a:rPr lang="uk-UA" sz="4800" b="1" cap="none" spc="0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людяності”</a:t>
            </a:r>
            <a:r>
              <a:rPr lang="uk-UA" sz="48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endParaRPr lang="ru-RU" sz="48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1066800"/>
            <a:ext cx="8077200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Monotype Corsiva" pitchFamily="66" charset="0"/>
              </a:rPr>
              <a:t>Заперечення злочинцями того, що їх жертва - людина: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жертви класифікуються, як нижча ланка.</a:t>
            </a:r>
            <a:r>
              <a:rPr lang="uk-UA" sz="2000" dirty="0" smtClean="0">
                <a:latin typeface="Monotype Corsiva" pitchFamily="66" charset="0"/>
              </a:rPr>
              <a:t> Турки розглядали погане відношення до вірмен як прояв гуманності, застосовуючи по відношенню до вірменського населення обмежувальні </a:t>
            </a:r>
            <a:r>
              <a:rPr lang="uk-UA" sz="2000" dirty="0" smtClean="0">
                <a:latin typeface="Monotype Corsiva" pitchFamily="66" charset="0"/>
              </a:rPr>
              <a:t>закони. Ця </a:t>
            </a:r>
            <a:r>
              <a:rPr lang="uk-UA" sz="2000" dirty="0" smtClean="0">
                <a:latin typeface="Monotype Corsiva" pitchFamily="66" charset="0"/>
              </a:rPr>
              <a:t>фаза супроводжувалася 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депортацією і «маршами смерті» жінок, дітей і людей похилого віку в сирійську пустелю,</a:t>
            </a:r>
            <a:r>
              <a:rPr lang="uk-UA" sz="2000" dirty="0" smtClean="0">
                <a:latin typeface="Monotype Corsiva" pitchFamily="66" charset="0"/>
              </a:rPr>
              <a:t> де сотні тисяч людей були убиті турецькими солдатами, жандармами і курдськими бандами, або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гинули з голоду і епідемій. </a:t>
            </a:r>
            <a:r>
              <a:rPr lang="uk-UA" sz="2000" dirty="0" smtClean="0">
                <a:latin typeface="Monotype Corsiva" pitchFamily="66" charset="0"/>
              </a:rPr>
              <a:t>Тисячі жінок і дітей піддалися насильству</a:t>
            </a:r>
            <a:r>
              <a:rPr lang="uk-UA" sz="2000" dirty="0" smtClean="0">
                <a:latin typeface="Monotype Corsiva" pitchFamily="66" charset="0"/>
              </a:rPr>
              <a:t>.</a:t>
            </a:r>
            <a:endParaRPr lang="uk-UA" sz="2000" dirty="0">
              <a:latin typeface="Monotype Corsiva" pitchFamily="66" charset="0"/>
            </a:endParaRPr>
          </a:p>
        </p:txBody>
      </p:sp>
      <p:pic>
        <p:nvPicPr>
          <p:cNvPr id="25602" name="Picture 2" descr="Геноцид армя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76600"/>
            <a:ext cx="3052716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Геноцид армя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505200"/>
            <a:ext cx="4286250" cy="2771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артинки для презентаций\1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00200" y="152400"/>
            <a:ext cx="50738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IV</a:t>
            </a:r>
            <a:r>
              <a:rPr lang="uk-UA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фаза. </a:t>
            </a:r>
            <a:r>
              <a:rPr lang="uk-UA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“Організація”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990600"/>
            <a:ext cx="7924800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Monotype Corsiva" pitchFamily="66" charset="0"/>
              </a:rPr>
              <a:t>Відповідальна за жорстокі дії і погроми була центральна влада, яка часто використовувала спеціальні військові підрозділи або військові частини. Центральна община партії </a:t>
            </a:r>
            <a:r>
              <a:rPr lang="uk-UA" dirty="0" err="1" smtClean="0">
                <a:latin typeface="Monotype Corsiva" pitchFamily="66" charset="0"/>
              </a:rPr>
              <a:t>младотурок</a:t>
            </a:r>
            <a:r>
              <a:rPr lang="uk-UA" dirty="0" smtClean="0">
                <a:latin typeface="Monotype Corsiva" pitchFamily="66" charset="0"/>
              </a:rPr>
              <a:t>,  використовувала «дивізіон м'ясників», що складається із звільнених з в'язниць злочинців,  роздільних на загони-вбивці. Саме на такий контингент спиралася центральна влада, задля  знищення вірменського населення.</a:t>
            </a:r>
            <a:endParaRPr lang="uk-UA" dirty="0">
              <a:latin typeface="Monotype Corsiva" pitchFamily="66" charset="0"/>
            </a:endParaRPr>
          </a:p>
        </p:txBody>
      </p:sp>
      <p:pic>
        <p:nvPicPr>
          <p:cNvPr id="26626" name="Picture 2" descr="Геноцид армя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438400"/>
            <a:ext cx="2847975" cy="4000501"/>
          </a:xfrm>
          <a:prstGeom prst="rect">
            <a:avLst/>
          </a:prstGeom>
          <a:noFill/>
        </p:spPr>
      </p:pic>
      <p:pic>
        <p:nvPicPr>
          <p:cNvPr id="26628" name="Picture 4" descr="Геноцид армя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0480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артинки для презентаций\1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76400" y="228600"/>
            <a:ext cx="5182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V</a:t>
            </a:r>
            <a:r>
              <a:rPr lang="uk-UA" sz="4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фаза. </a:t>
            </a:r>
            <a:r>
              <a:rPr lang="uk-UA" sz="48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“Підготовка”</a:t>
            </a: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1295400"/>
            <a:ext cx="8077200" cy="1323439"/>
          </a:xfrm>
          <a:prstGeom prst="rect">
            <a:avLst/>
          </a:prstGeom>
          <a:gradFill>
            <a:gsLst>
              <a:gs pos="0">
                <a:srgbClr val="FFBE86"/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Monotype Corsiva" pitchFamily="66" charset="0"/>
              </a:rPr>
              <a:t>На цьому етапі жертви були виявлені і відособлені, майно у них вилучене, почалися масові депортації. Вірменські військовослужбовці обеззброєні, використовується примусова праця, вірменське керівництво засуджено до страти, починаються </a:t>
            </a:r>
            <a:r>
              <a:rPr lang="uk-UA" sz="2000" dirty="0" err="1" smtClean="0">
                <a:latin typeface="Monotype Corsiva" pitchFamily="66" charset="0"/>
              </a:rPr>
              <a:t>“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марші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смерті”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погроми стали очевидними.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4" name="Picture 2" descr="Геноцид армя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0"/>
            <a:ext cx="399097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Геноцид армя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114800"/>
            <a:ext cx="4410382" cy="2430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артинки для презентаций\1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00200" y="228600"/>
            <a:ext cx="7234673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V</a:t>
            </a:r>
            <a:r>
              <a:rPr lang="uk-UA" sz="4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І фаза. </a:t>
            </a:r>
            <a:r>
              <a:rPr lang="uk-UA" sz="48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“Масове</a:t>
            </a:r>
            <a:r>
              <a:rPr lang="uk-UA" sz="4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uk-UA" sz="48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винищення”</a:t>
            </a:r>
            <a:endParaRPr lang="ru-RU" sz="48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1219200"/>
            <a:ext cx="358140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Monotype Corsiva" pitchFamily="66" charset="0"/>
              </a:rPr>
              <a:t>Масові вбивства жертв з боку злочинної влади, депортації, розстріли, вигнання в сирійські пустелі, газові і задушливі атаки і підпали. На цьому етапі йшло повне знищення вірмен</a:t>
            </a:r>
            <a:endParaRPr lang="uk-UA" sz="2000" dirty="0">
              <a:latin typeface="Monotype Corsiva" pitchFamily="66" charset="0"/>
            </a:endParaRPr>
          </a:p>
        </p:txBody>
      </p:sp>
      <p:pic>
        <p:nvPicPr>
          <p:cNvPr id="7" name="Picture 6" descr="Геноцид армя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95400"/>
            <a:ext cx="4000500" cy="2457451"/>
          </a:xfrm>
          <a:prstGeom prst="rect">
            <a:avLst/>
          </a:prstGeom>
          <a:noFill/>
        </p:spPr>
      </p:pic>
      <p:pic>
        <p:nvPicPr>
          <p:cNvPr id="26626" name="Picture 2" descr="Геноцид армя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352800"/>
            <a:ext cx="2428875" cy="3343275"/>
          </a:xfrm>
          <a:prstGeom prst="rect">
            <a:avLst/>
          </a:prstGeom>
          <a:noFill/>
        </p:spPr>
      </p:pic>
      <p:pic>
        <p:nvPicPr>
          <p:cNvPr id="26628" name="Picture 4" descr="Геноцид армя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962400"/>
            <a:ext cx="4286250" cy="2638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артинки для презентаций\1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990600"/>
            <a:ext cx="525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V</a:t>
            </a:r>
            <a:r>
              <a:rPr lang="uk-UA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ІІ  фаза. </a:t>
            </a:r>
          </a:p>
          <a:p>
            <a:pPr algn="ctr"/>
            <a:r>
              <a:rPr lang="uk-UA" sz="36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“Заперечення</a:t>
            </a:r>
            <a:r>
              <a:rPr lang="uk-UA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звинувачень  </a:t>
            </a:r>
          </a:p>
          <a:p>
            <a:pPr algn="ctr"/>
            <a:r>
              <a:rPr lang="uk-UA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у геноциді сучасну </a:t>
            </a:r>
            <a:r>
              <a:rPr lang="uk-UA" sz="36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Туреччину”</a:t>
            </a:r>
            <a:endParaRPr lang="ru-RU" sz="3600" dirty="0"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27650" name="Picture 2" descr="Геноцид армя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81000"/>
            <a:ext cx="3695700" cy="2824572"/>
          </a:xfrm>
          <a:prstGeom prst="rect">
            <a:avLst/>
          </a:prstGeom>
          <a:noFill/>
        </p:spPr>
      </p:pic>
      <p:pic>
        <p:nvPicPr>
          <p:cNvPr id="27652" name="Picture 4" descr="Геноцид армя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505200"/>
            <a:ext cx="4000500" cy="29718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81000" y="3657600"/>
            <a:ext cx="4191000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Monotype Corsiva" pitchFamily="66" charset="0"/>
              </a:rPr>
              <a:t>Туреччина традиційно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відкидає звинувачення в масовому знищенні понад півтора мільйона вірмен </a:t>
            </a:r>
            <a:r>
              <a:rPr lang="uk-UA" sz="2000" dirty="0" smtClean="0">
                <a:latin typeface="Monotype Corsiva" pitchFamily="66" charset="0"/>
              </a:rPr>
              <a:t>у роки Першої світової війни і вкрай болісно реагує на критику з боку Заходу з цієї проблеми. Визнання геноциду вірмен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є обов’язковою умовою </a:t>
            </a:r>
            <a:r>
              <a:rPr lang="uk-UA" sz="2000" dirty="0" smtClean="0">
                <a:latin typeface="Monotype Corsiva" pitchFamily="66" charset="0"/>
              </a:rPr>
              <a:t>для вступу Туреччини в ЄС.</a:t>
            </a:r>
            <a:endParaRPr lang="uk-UA" sz="2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артинки для презентаций\1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52400"/>
            <a:ext cx="92434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Музей-інститу</a:t>
            </a:r>
            <a:r>
              <a:rPr lang="uk-UA" sz="4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 Геноциду вірмен  </a:t>
            </a:r>
          </a:p>
          <a:p>
            <a:pPr algn="ctr"/>
            <a:r>
              <a:rPr lang="uk-UA" sz="4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(м. </a:t>
            </a:r>
            <a:r>
              <a:rPr lang="uk-UA" sz="4000" b="1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Ереван</a:t>
            </a:r>
            <a:r>
              <a:rPr lang="uk-UA" sz="4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Вірменія) – вічна пам’ять</a:t>
            </a:r>
            <a:endParaRPr lang="ru-RU" sz="40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Музей геноцида армян в Ереван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52600"/>
            <a:ext cx="3683000" cy="2209800"/>
          </a:xfrm>
          <a:prstGeom prst="rect">
            <a:avLst/>
          </a:prstGeom>
          <a:noFill/>
        </p:spPr>
      </p:pic>
      <p:pic>
        <p:nvPicPr>
          <p:cNvPr id="7" name="Picture 2" descr="http://urokiistorii.ru/sites/all/files/genocide_army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057400"/>
            <a:ext cx="4648200" cy="26029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4800" y="4876800"/>
            <a:ext cx="853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Будівля музею </a:t>
            </a:r>
            <a:r>
              <a:rPr lang="uk-UA" sz="2000" dirty="0" smtClean="0">
                <a:latin typeface="Monotype Corsiva" pitchFamily="66" charset="0"/>
                <a:cs typeface="Times New Roman" pitchFamily="18" charset="0"/>
              </a:rPr>
              <a:t>була побудована на схилі гори, на території меморіалу </a:t>
            </a:r>
            <a:r>
              <a:rPr lang="uk-UA" sz="2000" dirty="0" err="1" smtClean="0">
                <a:latin typeface="Monotype Corsiva" pitchFamily="66" charset="0"/>
                <a:cs typeface="Times New Roman" pitchFamily="18" charset="0"/>
              </a:rPr>
              <a:t>пам</a:t>
            </a:r>
            <a:r>
              <a:rPr lang="en-US" sz="2000" dirty="0" smtClean="0">
                <a:latin typeface="Monotype Corsiva" pitchFamily="66" charset="0"/>
                <a:cs typeface="Times New Roman" pitchFamily="18" charset="0"/>
              </a:rPr>
              <a:t>’</a:t>
            </a:r>
            <a:r>
              <a:rPr lang="uk-UA" sz="2000" dirty="0" smtClean="0">
                <a:latin typeface="Monotype Corsiva" pitchFamily="66" charset="0"/>
                <a:cs typeface="Times New Roman" pitchFamily="18" charset="0"/>
              </a:rPr>
              <a:t>яті геноциду вірмен. З даху музею можна побачити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гору Арарат і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Араратськую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долину.</a:t>
            </a:r>
            <a:r>
              <a:rPr lang="uk-UA" sz="2000" dirty="0" smtClean="0">
                <a:latin typeface="Monotype Corsiva" pitchFamily="66" charset="0"/>
                <a:cs typeface="Times New Roman" pitchFamily="18" charset="0"/>
              </a:rPr>
              <a:t> За задумом архітекторів, будівля музею, що майже повністю знаходиться під землею, </a:t>
            </a:r>
            <a:r>
              <a:rPr lang="uk-UA" sz="2000" dirty="0" smtClean="0">
                <a:latin typeface="Monotype Corsiva" pitchFamily="66" charset="0"/>
                <a:cs typeface="Times New Roman" pitchFamily="18" charset="0"/>
                <a:sym typeface="Symbol"/>
              </a:rPr>
              <a:t></a:t>
            </a:r>
            <a:r>
              <a:rPr lang="uk-UA" sz="2000" dirty="0" smtClean="0">
                <a:latin typeface="Monotype Corsiva" pitchFamily="66" charset="0"/>
                <a:cs typeface="Times New Roman" pitchFamily="18" charset="0"/>
              </a:rPr>
              <a:t> це як би гробниця, в яку потрапляють відвідувачі, а круглий простір – це, нібито людина потравляє до </a:t>
            </a:r>
            <a:r>
              <a:rPr lang="uk-UA" sz="2000" dirty="0" err="1" smtClean="0">
                <a:latin typeface="Monotype Corsiva" pitchFamily="66" charset="0"/>
                <a:cs typeface="Times New Roman" pitchFamily="18" charset="0"/>
              </a:rPr>
              <a:t>аду</a:t>
            </a:r>
            <a:r>
              <a:rPr lang="uk-UA" sz="2000" dirty="0" smtClean="0">
                <a:latin typeface="Monotype Corsiva" pitchFamily="66" charset="0"/>
                <a:cs typeface="Times New Roman" pitchFamily="18" charset="0"/>
              </a:rPr>
              <a:t>, як колись вірмени в свій час пройшли цей шлях жахіття.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артинки для презентаций\1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76400" y="0"/>
            <a:ext cx="60015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Пам’ять про геноцид вірменів</a:t>
            </a:r>
            <a:endParaRPr lang="ru-RU" sz="32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609600"/>
            <a:ext cx="7848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24 квітня День пам’яті жертв геноциду вірменського народу.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4" descr="Forbes включил Музей-институт Геноцида армян в список 9 мемориальных музеев, которые обязательно стоит посети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76400"/>
            <a:ext cx="3790950" cy="2537875"/>
          </a:xfrm>
          <a:prstGeom prst="rect">
            <a:avLst/>
          </a:prstGeom>
          <a:noFill/>
        </p:spPr>
      </p:pic>
      <p:pic>
        <p:nvPicPr>
          <p:cNvPr id="8" name="Picture 2" descr="C:\Users\User\Desktop\x_1c4728d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648200"/>
            <a:ext cx="4991100" cy="191711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419600" y="16764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«Кто может описать те чувства, которые испытывает наблюдатель, думая об этой героической и одновременно несчастной нации?!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Армянская нация, та смелая нация, которая поражала мир своим мужеством, решимостью, развитостью, </a:t>
            </a:r>
            <a:r>
              <a:rPr lang="ru-RU" dirty="0" smtClean="0">
                <a:latin typeface="Monotype Corsiva" pitchFamily="66" charset="0"/>
              </a:rPr>
              <a:t>своими обширными знаниями, которая ещё вчера была самым сильным и высококультурным этносом Османской империи, уничтожена, и от неё осталась только память».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48400" y="41910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Файез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эль-Гусейн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арабский публицист, 1917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" name="Picture 4" descr="Fayer_el_Huse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4800600"/>
            <a:ext cx="1828799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артинки для презентаций\1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19200" y="685800"/>
            <a:ext cx="69878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80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Дякую за увагу!!!</a:t>
            </a:r>
            <a:endParaRPr lang="ru-RU" sz="80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33797" name="Picture 5" descr="E:\Ман-Юніор Дослідник\SAM_5290.JPG"/>
          <p:cNvPicPr>
            <a:picLocks noChangeAspect="1" noChangeArrowheads="1"/>
          </p:cNvPicPr>
          <p:nvPr/>
        </p:nvPicPr>
        <p:blipFill>
          <a:blip r:embed="rId3" cstate="print"/>
          <a:srcRect t="5128" r="48077"/>
          <a:stretch>
            <a:fillRect/>
          </a:stretch>
        </p:blipFill>
        <p:spPr bwMode="auto">
          <a:xfrm>
            <a:off x="3429000" y="2514600"/>
            <a:ext cx="2514600" cy="3445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артинки для презентаций\1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E:\Ман-Юніор Дослідник\SAM_5289.JPG"/>
          <p:cNvPicPr>
            <a:picLocks noChangeAspect="1" noChangeArrowheads="1"/>
          </p:cNvPicPr>
          <p:nvPr/>
        </p:nvPicPr>
        <p:blipFill>
          <a:blip r:embed="rId3" cstate="print"/>
          <a:srcRect t="13333" r="24815"/>
          <a:stretch>
            <a:fillRect/>
          </a:stretch>
        </p:blipFill>
        <p:spPr bwMode="auto">
          <a:xfrm rot="20778395">
            <a:off x="719739" y="1229411"/>
            <a:ext cx="2474204" cy="3802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1000" y="5181600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               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Тарановський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Олександр Ігорович,</a:t>
            </a:r>
          </a:p>
          <a:p>
            <a:pPr algn="ctr"/>
            <a:r>
              <a:rPr lang="uk-UA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dirty="0" smtClean="0">
                <a:latin typeface="Monotype Corsiva" pitchFamily="66" charset="0"/>
                <a:cs typeface="Times New Roman" pitchFamily="18" charset="0"/>
              </a:rPr>
              <a:t>вихованець </a:t>
            </a:r>
            <a:r>
              <a:rPr lang="uk-UA" dirty="0" smtClean="0">
                <a:latin typeface="Monotype Corsiva" pitchFamily="66" charset="0"/>
                <a:cs typeface="Times New Roman" pitchFamily="18" charset="0"/>
              </a:rPr>
              <a:t>гуртка </a:t>
            </a:r>
            <a:r>
              <a:rPr lang="uk-UA" dirty="0" err="1" smtClean="0">
                <a:latin typeface="Monotype Corsiva" pitchFamily="66" charset="0"/>
                <a:cs typeface="Times New Roman" pitchFamily="18" charset="0"/>
              </a:rPr>
              <a:t>“Історія</a:t>
            </a:r>
            <a:r>
              <a:rPr lang="uk-UA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Monotype Corsiva" pitchFamily="66" charset="0"/>
                <a:cs typeface="Times New Roman" pitchFamily="18" charset="0"/>
              </a:rPr>
              <a:t>України”</a:t>
            </a:r>
            <a:endParaRPr lang="uk-UA" dirty="0" smtClean="0"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uk-UA" dirty="0" smtClean="0">
                <a:latin typeface="Monotype Corsiva" pitchFamily="66" charset="0"/>
                <a:cs typeface="Times New Roman" pitchFamily="18" charset="0"/>
              </a:rPr>
              <a:t>Енергодарської </a:t>
            </a:r>
            <a:r>
              <a:rPr lang="uk-UA" dirty="0" smtClean="0">
                <a:latin typeface="Monotype Corsiva" pitchFamily="66" charset="0"/>
                <a:cs typeface="Times New Roman" pitchFamily="18" charset="0"/>
              </a:rPr>
              <a:t>малої академії </a:t>
            </a:r>
            <a:r>
              <a:rPr lang="uk-UA" dirty="0" smtClean="0">
                <a:latin typeface="Monotype Corsiva" pitchFamily="66" charset="0"/>
                <a:cs typeface="Times New Roman" pitchFamily="18" charset="0"/>
              </a:rPr>
              <a:t>наук учнівської молоді, учень 9 класу</a:t>
            </a:r>
            <a:endParaRPr lang="uk-UA" dirty="0" smtClean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lum bright="10000" contrast="20000"/>
          </a:blip>
          <a:srcRect/>
          <a:stretch>
            <a:fillRect/>
          </a:stretch>
        </p:blipFill>
        <p:spPr bwMode="auto">
          <a:xfrm rot="877084">
            <a:off x="5913415" y="1166133"/>
            <a:ext cx="2469579" cy="3700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029200" y="51816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Івженко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Аліна Ігорівна,</a:t>
            </a:r>
          </a:p>
          <a:p>
            <a:pPr algn="ctr"/>
            <a:r>
              <a:rPr lang="uk-UA" dirty="0" smtClean="0">
                <a:latin typeface="Monotype Corsiva" pitchFamily="66" charset="0"/>
                <a:cs typeface="Times New Roman" pitchFamily="18" charset="0"/>
              </a:rPr>
              <a:t>керівник гуртків </a:t>
            </a:r>
            <a:r>
              <a:rPr lang="uk-UA" dirty="0" smtClean="0">
                <a:latin typeface="Monotype Corsiva" pitchFamily="66" charset="0"/>
                <a:cs typeface="Times New Roman" pitchFamily="18" charset="0"/>
              </a:rPr>
              <a:t>ЕМАН</a:t>
            </a:r>
            <a:endParaRPr lang="uk-UA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0"/>
            <a:ext cx="781547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28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Енергодарська мала академія наук</a:t>
            </a:r>
          </a:p>
          <a:p>
            <a:pPr algn="ctr"/>
            <a:r>
              <a:rPr lang="uk-UA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Учнівської молоді</a:t>
            </a:r>
            <a:endParaRPr lang="ru-RU" sz="28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Картинки для презентаций\1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14400" y="0"/>
            <a:ext cx="65937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coolSlan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Актуальність теми проекту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762000"/>
            <a:ext cx="8001000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Monotype Corsiva" pitchFamily="66" charset="0"/>
              </a:rPr>
              <a:t>Сьогодні від розмов про унікальність Голокосту, суспільство переходить до визначення його безпрецедентності, як одного з аспектів універсальності. Винищення вірмен напередодні першої світової війни, циган під час Другої світової війни – це наслідки політики ненависті. </a:t>
            </a:r>
            <a:r>
              <a:rPr lang="uk-UA" sz="2000" b="1" dirty="0" smtClean="0">
                <a:latin typeface="Monotype Corsiva" pitchFamily="66" charset="0"/>
              </a:rPr>
              <a:t>Геноциди першої половини ХХ століття наклали важкий відбиток на подальшу долю народів</a:t>
            </a:r>
            <a:r>
              <a:rPr lang="uk-UA" sz="2000" dirty="0" smtClean="0">
                <a:latin typeface="Monotype Corsiva" pitchFamily="66" charset="0"/>
              </a:rPr>
              <a:t>, щодо яких проводилися геноцидні дії. Був втрачений генофонд багатьох націй, змінена географія їх проживання, знищені культурні надбання.</a:t>
            </a:r>
            <a:endParaRPr lang="uk-UA" sz="2000" dirty="0">
              <a:latin typeface="Monotype Corsiva" pitchFamily="66" charset="0"/>
            </a:endParaRPr>
          </a:p>
        </p:txBody>
      </p:sp>
      <p:pic>
        <p:nvPicPr>
          <p:cNvPr id="15362" name="Picture 2" descr="http://cdn.srv.rtvs.sk/a501/image/file/2/0003/LgKS.holocaust_romov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971800"/>
            <a:ext cx="6524625" cy="3662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артинки для презентаций\1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http://zavantag.com/tw_files2/urls_36/146/d-145445/145445_html_14b3d316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5400000">
            <a:off x="1663818" y="-216017"/>
            <a:ext cx="5816367" cy="79248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52400" y="0"/>
            <a:ext cx="90872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Поширення масових вбивств вірменів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артинки для презентаций\1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9600" y="990600"/>
            <a:ext cx="4572000" cy="2862322"/>
          </a:xfrm>
          <a:prstGeom prst="rect">
            <a:avLst/>
          </a:prstGeom>
          <a:gradFill>
            <a:gsLst>
              <a:gs pos="0">
                <a:srgbClr val="FFBE86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>
            <a:spAutoFit/>
          </a:bodyPr>
          <a:lstStyle/>
          <a:p>
            <a:pPr algn="ctr"/>
            <a:r>
              <a:rPr lang="uk-UA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Вірменське питання </a:t>
            </a:r>
            <a:r>
              <a:rPr lang="uk-UA" sz="2000" dirty="0" smtClean="0">
                <a:latin typeface="Monotype Corsiva" pitchFamily="66" charset="0"/>
              </a:rPr>
              <a:t>— це сукупність  основоположних питань політичної історії вірменського народу як звільнення країни від іноземних загарбників, відновлення суверенної вірменської держави у Вірменському нагір'ї, цілеспрямована політика винищування і викорінювання вірмен шляхом масових погромів і депортацій в кінці ХІХ початку ХХ ст. з боку Османської імперії.</a:t>
            </a:r>
            <a:endParaRPr lang="uk-UA" sz="2000" dirty="0">
              <a:latin typeface="Monotype Corsiva" pitchFamily="66" charset="0"/>
            </a:endParaRPr>
          </a:p>
        </p:txBody>
      </p:sp>
      <p:pic>
        <p:nvPicPr>
          <p:cNvPr id="19458" name="Picture 2" descr="Геноцид армя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295400"/>
            <a:ext cx="2714625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371600" y="152400"/>
            <a:ext cx="49265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rtDeco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Вірменське питання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Геноцид армя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810000"/>
            <a:ext cx="3736729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172200" y="5638800"/>
            <a:ext cx="2542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Замучена вірменська дитина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6400800"/>
            <a:ext cx="2952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Залишки вірменського населення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артинки для презентаций\1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" y="762000"/>
            <a:ext cx="37991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rtDeco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Геноцид вірмен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67200" y="685800"/>
            <a:ext cx="4724400" cy="3477875"/>
          </a:xfrm>
          <a:prstGeom prst="rect">
            <a:avLst/>
          </a:prstGeom>
          <a:gradFill>
            <a:gsLst>
              <a:gs pos="0">
                <a:srgbClr val="FFBE86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Monotype Corsiva" pitchFamily="66" charset="0"/>
              </a:rPr>
              <a:t>Геноцидом вірмен називають масове вбивство вірменського населення в Османській імперії під час Першої світової війни. Це побиття було здійснене в різних регіонах  Османської імперії урядом </a:t>
            </a:r>
            <a:r>
              <a:rPr lang="uk-UA" sz="2000" dirty="0" err="1" smtClean="0">
                <a:latin typeface="Monotype Corsiva" pitchFamily="66" charset="0"/>
              </a:rPr>
              <a:t>младотурок</a:t>
            </a:r>
            <a:r>
              <a:rPr lang="uk-UA" sz="2000" dirty="0" smtClean="0">
                <a:latin typeface="Monotype Corsiva" pitchFamily="66" charset="0"/>
              </a:rPr>
              <a:t>, які були в той час при владі. Перша міжнародна реакція на насильство була виражена в спільній заяві Росії, Франції і Великобританії в травні 1915 року, де звірства проти вірменського народу були визначені як «нові злочини проти людства і цивілізації».</a:t>
            </a:r>
            <a:endParaRPr lang="uk-UA" sz="2000" dirty="0">
              <a:latin typeface="Monotype Corsiva" pitchFamily="66" charset="0"/>
            </a:endParaRPr>
          </a:p>
        </p:txBody>
      </p:sp>
      <p:pic>
        <p:nvPicPr>
          <p:cNvPr id="20482" name="Picture 2" descr="Геноцид армя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3905250" cy="2889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Геноцид армя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105276"/>
            <a:ext cx="3086100" cy="2562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артинки для презентаций\1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9600" y="228600"/>
            <a:ext cx="62142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Кількість жертв геноциду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838200"/>
            <a:ext cx="84582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Monotype Corsiva" pitchFamily="66" charset="0"/>
              </a:rPr>
              <a:t>Напередодні Першої світової війни в Османській імперії жили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два мільйони вірмен. </a:t>
            </a:r>
            <a:r>
              <a:rPr lang="uk-UA" dirty="0" smtClean="0">
                <a:latin typeface="Monotype Corsiva" pitchFamily="66" charset="0"/>
              </a:rPr>
              <a:t>Близько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півтора мільйона було знищено </a:t>
            </a:r>
            <a:r>
              <a:rPr lang="uk-UA" dirty="0" smtClean="0">
                <a:latin typeface="Monotype Corsiva" pitchFamily="66" charset="0"/>
              </a:rPr>
              <a:t>за період з 1915 до 1923 року. Що залишилися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півмільйона вірмен були розсіяні по всьому світу</a:t>
            </a:r>
            <a:r>
              <a:rPr lang="uk-UA" dirty="0" smtClean="0">
                <a:latin typeface="Monotype Corsiva" pitchFamily="66" charset="0"/>
              </a:rPr>
              <a:t>.</a:t>
            </a:r>
            <a:endParaRPr lang="uk-UA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1905000"/>
            <a:ext cx="77664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rtDeco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Причини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геноциду 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проти вірмен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2590800"/>
            <a:ext cx="4724400" cy="4093428"/>
          </a:xfrm>
          <a:prstGeom prst="rect">
            <a:avLst/>
          </a:prstGeom>
          <a:gradFill>
            <a:gsLst>
              <a:gs pos="0">
                <a:srgbClr val="FFBE86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Monotype Corsiva" pitchFamily="66" charset="0"/>
              </a:rPr>
              <a:t>З початком Першої світової війни, младотурецкий уряд, сподіваючись зберегти залишки ослабленої  Османської імперії, прийняв на озброєння політикові </a:t>
            </a:r>
            <a:r>
              <a:rPr lang="uk-UA" sz="2000" b="1" dirty="0" smtClean="0">
                <a:latin typeface="Monotype Corsiva" pitchFamily="66" charset="0"/>
              </a:rPr>
              <a:t>пантюркизму </a:t>
            </a:r>
            <a:r>
              <a:rPr lang="uk-UA" sz="2000" dirty="0" smtClean="0">
                <a:latin typeface="Monotype Corsiva" pitchFamily="66" charset="0"/>
              </a:rPr>
              <a:t> </a:t>
            </a:r>
            <a:r>
              <a:rPr lang="uk-UA" sz="2000" dirty="0" smtClean="0">
                <a:latin typeface="Monotype Corsiva" pitchFamily="66" charset="0"/>
                <a:sym typeface="Symbol"/>
              </a:rPr>
              <a:t> </a:t>
            </a:r>
            <a:r>
              <a:rPr lang="uk-UA" sz="2000" dirty="0" smtClean="0">
                <a:latin typeface="Monotype Corsiva" pitchFamily="66" charset="0"/>
              </a:rPr>
              <a:t>створення величезної Турецької імперії, що вбирає в себе все тюркомовне населення Кавказу, Середньої Азії, Криму, Поволжя, Сибіру, і що тягнеться до кордонів Китаю. Політика </a:t>
            </a:r>
            <a:r>
              <a:rPr lang="uk-UA" sz="2000" dirty="0" err="1" smtClean="0">
                <a:latin typeface="Monotype Corsiva" pitchFamily="66" charset="0"/>
              </a:rPr>
              <a:t>тюркизма</a:t>
            </a:r>
            <a:r>
              <a:rPr lang="uk-UA" sz="2000" dirty="0" smtClean="0">
                <a:latin typeface="Monotype Corsiva" pitchFamily="66" charset="0"/>
              </a:rPr>
              <a:t> передбачала тюркизацию всіх національних меншин імперії. </a:t>
            </a:r>
            <a:r>
              <a:rPr lang="uk-UA" sz="2000" b="1" dirty="0" smtClean="0">
                <a:latin typeface="Monotype Corsiva" pitchFamily="66" charset="0"/>
              </a:rPr>
              <a:t>Вірменське населення розглядалося головною перешкодою для реалізації цього проекту.</a:t>
            </a:r>
            <a:endParaRPr lang="uk-UA" sz="2000" b="1" dirty="0">
              <a:latin typeface="Monotype Corsiva" pitchFamily="66" charset="0"/>
            </a:endParaRPr>
          </a:p>
        </p:txBody>
      </p:sp>
      <p:pic>
        <p:nvPicPr>
          <p:cNvPr id="9" name="Picture 6" descr="http://genocide-museum.am/rus/news-img/23.09.2015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971800"/>
            <a:ext cx="3771900" cy="2460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181600" y="5562600"/>
            <a:ext cx="3772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Бездомні вірменські сироти. Фото 1915 року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артинки для презентаций\1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52600" y="152400"/>
            <a:ext cx="53238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7 фаз геноциду вірмен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1066800"/>
            <a:ext cx="55517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 фаза. </a:t>
            </a:r>
            <a:r>
              <a:rPr lang="uk-UA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“Класифікація”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6800" y="1905000"/>
            <a:ext cx="6172200" cy="1015663"/>
          </a:xfrm>
          <a:prstGeom prst="rect">
            <a:avLst/>
          </a:prstGeom>
          <a:gradFill>
            <a:gsLst>
              <a:gs pos="0">
                <a:srgbClr val="FFBE86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Monotype Corsiva" pitchFamily="66" charset="0"/>
              </a:rPr>
              <a:t>Диференціація населення. Розділення людей по етнічній, расовій, релігійній або національній приналежності: турки (мусульмани) Османа, а вірмени (не мусульмани, християни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pic>
        <p:nvPicPr>
          <p:cNvPr id="22530" name="Picture 2" descr="http://armeniangenocide100.org/files/uploads/2014/09/classification-img-rou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114800"/>
            <a:ext cx="2362200" cy="2362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Геноцид армя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352800"/>
            <a:ext cx="4000500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артинки для презентаций\1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4600" y="533400"/>
            <a:ext cx="61990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ІІ фаза </a:t>
            </a:r>
            <a:endParaRPr lang="uk-UA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символів”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2209800"/>
            <a:ext cx="8077200" cy="707886"/>
          </a:xfrm>
          <a:prstGeom prst="rect">
            <a:avLst/>
          </a:prstGeom>
          <a:gradFill>
            <a:gsLst>
              <a:gs pos="0">
                <a:srgbClr val="FFBE86"/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Monotype Corsiva" pitchFamily="66" charset="0"/>
              </a:rPr>
              <a:t>Імена і символи, що асоціюються з класифікацією: будучи християнами, вірмени прирівнюються до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громадян другого сорту </a:t>
            </a:r>
            <a:r>
              <a:rPr lang="uk-UA" sz="2000" dirty="0" smtClean="0">
                <a:latin typeface="Monotype Corsiva" pitchFamily="66" charset="0"/>
              </a:rPr>
              <a:t>(</a:t>
            </a:r>
            <a:r>
              <a:rPr lang="uk-UA" sz="2000" dirty="0" err="1" smtClean="0">
                <a:latin typeface="Monotype Corsiva" pitchFamily="66" charset="0"/>
              </a:rPr>
              <a:t>гявур</a:t>
            </a:r>
            <a:r>
              <a:rPr lang="uk-UA" sz="2000" dirty="0" smtClean="0">
                <a:latin typeface="Monotype Corsiva" pitchFamily="66" charset="0"/>
              </a:rPr>
              <a:t>, невірний)</a:t>
            </a:r>
            <a:endParaRPr lang="uk-UA" sz="2000" dirty="0">
              <a:latin typeface="Monotype Corsiva" pitchFamily="66" charset="0"/>
            </a:endParaRPr>
          </a:p>
        </p:txBody>
      </p:sp>
      <p:pic>
        <p:nvPicPr>
          <p:cNvPr id="24578" name="Picture 2" descr="Геноцид армя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00400"/>
            <a:ext cx="4000500" cy="2324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Геноцид армя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810000"/>
            <a:ext cx="4000500" cy="2809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962</Words>
  <Application>Microsoft Office PowerPoint</Application>
  <PresentationFormat>Экран (4:3)</PresentationFormat>
  <Paragraphs>57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49</cp:revision>
  <dcterms:created xsi:type="dcterms:W3CDTF">2006-08-16T00:00:00Z</dcterms:created>
  <dcterms:modified xsi:type="dcterms:W3CDTF">2016-04-21T06:08:31Z</dcterms:modified>
</cp:coreProperties>
</file>