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  <p:sldId id="264" r:id="rId12"/>
    <p:sldId id="261" r:id="rId13"/>
    <p:sldId id="262" r:id="rId14"/>
    <p:sldId id="263" r:id="rId15"/>
    <p:sldId id="266" r:id="rId16"/>
    <p:sldId id="269" r:id="rId17"/>
    <p:sldId id="265" r:id="rId18"/>
    <p:sldId id="268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079008-8FB9-469E-ABA2-943D20E8E8B1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63B66A-FF2B-4326-8E7C-00791CF324A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погади Ісроеля Ґармі. Із Книги Пам'яті Любомля"/>
          <p:cNvPicPr/>
          <p:nvPr/>
        </p:nvPicPr>
        <p:blipFill>
          <a:blip r:embed="rId2" cstate="print"/>
          <a:srcRect l="2000" r="3885" b="16488"/>
          <a:stretch>
            <a:fillRect/>
          </a:stretch>
        </p:blipFill>
        <p:spPr bwMode="auto">
          <a:xfrm>
            <a:off x="0" y="620689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755576" y="260648"/>
            <a:ext cx="7984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З історії трагедії євреїв </a:t>
            </a:r>
            <a:r>
              <a:rPr lang="uk-UA" sz="36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Любомльщини</a:t>
            </a:r>
            <a:r>
              <a:rPr lang="uk-UA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635896" y="5157192"/>
            <a:ext cx="5406480" cy="13849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Дутчук</a:t>
            </a:r>
            <a:r>
              <a:rPr lang="uk-UA" sz="28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Максим</a:t>
            </a:r>
          </a:p>
          <a:p>
            <a:r>
              <a:rPr lang="uk-UA" sz="28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Октисюк</a:t>
            </a: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Вадим</a:t>
            </a:r>
          </a:p>
          <a:p>
            <a:r>
              <a:rPr lang="uk-UA" sz="2800" b="1" dirty="0" err="1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Любомльська</a:t>
            </a:r>
            <a:r>
              <a:rPr lang="uk-UA" sz="28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ЗОШ І-ІІІ ст. №3.</a:t>
            </a:r>
            <a:endParaRPr lang="ru-RU" sz="2800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бляха 002"/>
          <p:cNvPicPr>
            <a:picLocks noChangeAspect="1" noChangeArrowheads="1"/>
          </p:cNvPicPr>
          <p:nvPr/>
        </p:nvPicPr>
        <p:blipFill>
          <a:blip r:embed="rId2" cstate="print"/>
          <a:srcRect b="10172"/>
          <a:stretch>
            <a:fillRect/>
          </a:stretch>
        </p:blipFill>
        <p:spPr bwMode="auto">
          <a:xfrm>
            <a:off x="0" y="0"/>
            <a:ext cx="912852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948264" y="4149080"/>
            <a:ext cx="1371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</a:rPr>
              <a:t>Левус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 П.С. 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0" y="4549676"/>
            <a:ext cx="896448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Після війни синагога стояла пустою до 1947 року. В той рік командир батальйону </a:t>
            </a:r>
            <a:r>
              <a:rPr lang="uk-UA" sz="2400" b="1" spc="50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Леус</a:t>
            </a:r>
            <a:r>
              <a:rPr lang="uk-UA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військової частини, яка розміщувалась у Любомлі, зірвав з другої спроби цю унікальну споруду, яка фігурує у всіх єврейських енциклопедіях і її згадували в усіх </a:t>
            </a:r>
            <a:r>
              <a:rPr lang="uk-UA" sz="2400" b="1" spc="50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хроніках</a:t>
            </a:r>
            <a:r>
              <a:rPr lang="uk-UA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старих </a:t>
            </a:r>
          </a:p>
          <a:p>
            <a:pPr algn="ctr"/>
            <a:r>
              <a:rPr lang="uk-UA" sz="2400" b="1" spc="50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східно-європейських</a:t>
            </a:r>
            <a:r>
              <a:rPr lang="uk-UA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синагог.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Копия сканирование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38715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http://cs630822.vk.me/v630822277/22777/N_Xqbj3SG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437112"/>
            <a:ext cx="31318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/>
          <p:cNvSpPr/>
          <p:nvPr/>
        </p:nvSpPr>
        <p:spPr>
          <a:xfrm>
            <a:off x="2987824" y="188640"/>
            <a:ext cx="3560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Єврейські цвинтарі</a:t>
            </a:r>
            <a:endParaRPr lang="ru-RU" sz="2800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E:\Mydocs\історія\наш край\любомль друкарня\IMG_1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744416" cy="2808312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696808" y="3717032"/>
            <a:ext cx="3171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/>
              <a:t>Вулиця</a:t>
            </a:r>
            <a:r>
              <a:rPr lang="ru-RU" sz="1600" b="1" dirty="0" smtClean="0"/>
              <a:t> 1-го </a:t>
            </a:r>
            <a:r>
              <a:rPr lang="ru-RU" sz="1600" b="1" dirty="0" err="1" smtClean="0"/>
              <a:t>Травня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err="1" smtClean="0"/>
              <a:t>Існував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XIV до </a:t>
            </a:r>
            <a:r>
              <a:rPr lang="ru-RU" sz="1600" b="1" dirty="0" err="1" smtClean="0"/>
              <a:t>кінця</a:t>
            </a:r>
            <a:r>
              <a:rPr lang="ru-RU" sz="1600" b="1" dirty="0" smtClean="0"/>
              <a:t> ХVIII ст. </a:t>
            </a:r>
            <a:endParaRPr lang="ru-RU" sz="1600" b="1" dirty="0"/>
          </a:p>
        </p:txBody>
      </p:sp>
      <p:pic>
        <p:nvPicPr>
          <p:cNvPr id="1028" name="Picture 4" descr="E:\Mydocs\історія\наш край\голокост в любомлі\Ea_9p436Yw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836712"/>
            <a:ext cx="4219159" cy="2375023"/>
          </a:xfrm>
          <a:prstGeom prst="rect">
            <a:avLst/>
          </a:prstGeom>
          <a:noFill/>
        </p:spPr>
      </p:pic>
      <p:pic>
        <p:nvPicPr>
          <p:cNvPr id="1027" name="Picture 3" descr="E:\Mydocs\історія\наш край\голокост в любомлі\kSv8w31gc30.jpg"/>
          <p:cNvPicPr>
            <a:picLocks noChangeAspect="1" noChangeArrowheads="1"/>
          </p:cNvPicPr>
          <p:nvPr/>
        </p:nvPicPr>
        <p:blipFill>
          <a:blip r:embed="rId5" cstate="print"/>
          <a:srcRect l="22792" r="12978"/>
          <a:stretch>
            <a:fillRect/>
          </a:stretch>
        </p:blipFill>
        <p:spPr bwMode="auto">
          <a:xfrm>
            <a:off x="6516216" y="2060848"/>
            <a:ext cx="2376264" cy="2160240"/>
          </a:xfrm>
          <a:prstGeom prst="rect">
            <a:avLst/>
          </a:prstGeom>
          <a:noFill/>
        </p:spPr>
      </p:pic>
      <p:sp>
        <p:nvSpPr>
          <p:cNvPr id="11" name="Прямокутник 10"/>
          <p:cNvSpPr/>
          <p:nvPr/>
        </p:nvSpPr>
        <p:spPr>
          <a:xfrm>
            <a:off x="5292080" y="4149080"/>
            <a:ext cx="385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Урочище „</a:t>
            </a:r>
            <a:r>
              <a:rPr lang="ru-RU" sz="1600" b="1" dirty="0" err="1" smtClean="0"/>
              <a:t>Окописки</a:t>
            </a:r>
            <a:r>
              <a:rPr lang="ru-RU" sz="1600" b="1" dirty="0" smtClean="0"/>
              <a:t>”. </a:t>
            </a:r>
          </a:p>
          <a:p>
            <a:pPr algn="ctr"/>
            <a:r>
              <a:rPr lang="ru-RU" sz="1600" b="1" dirty="0" err="1" smtClean="0"/>
              <a:t>Існував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поч</a:t>
            </a:r>
            <a:r>
              <a:rPr lang="ru-RU" sz="1600" b="1" dirty="0" smtClean="0"/>
              <a:t>. ХІХ ст. до 1970-х </a:t>
            </a:r>
            <a:r>
              <a:rPr lang="ru-RU" sz="1600" b="1" dirty="0" err="1" smtClean="0"/>
              <a:t>рр</a:t>
            </a:r>
            <a:endParaRPr lang="ru-RU" sz="1600" b="1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148064" y="6021288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Місце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розстрілу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євреїв</a:t>
            </a:r>
            <a:r>
              <a:rPr lang="ru-RU" sz="1600" b="1" dirty="0" smtClean="0"/>
              <a:t> </a:t>
            </a:r>
          </a:p>
          <a:p>
            <a:r>
              <a:rPr lang="ru-RU" sz="1600" b="1" dirty="0" err="1" smtClean="0"/>
              <a:t>Любомльського</a:t>
            </a:r>
            <a:r>
              <a:rPr lang="ru-RU" sz="1600" b="1" dirty="0" smtClean="0"/>
              <a:t> гетто.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-6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995862"/>
            <a:ext cx="1872208" cy="168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355976" y="6021288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Заставка фільму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«Любомль: моє серце пам’ятає»</a:t>
            </a:r>
            <a:endParaRPr kumimoji="0" lang="uk-UA" sz="1600" b="0" u="none" strike="noStrike" cap="none" normalizeH="0" baseline="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normalizeH="0" baseline="0" dirty="0" err="1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Арон</a:t>
            </a:r>
            <a:r>
              <a:rPr kumimoji="0" lang="uk-UA" sz="16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uk-UA" sz="1600" b="1" i="0" u="none" strike="noStrike" normalizeH="0" baseline="0" dirty="0" err="1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Зигельман</a:t>
            </a:r>
            <a:r>
              <a:rPr lang="uk-UA" sz="16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у</a:t>
            </a:r>
            <a:r>
              <a:rPr kumimoji="0" lang="uk-UA" sz="16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1938 році разом з </a:t>
            </a:r>
            <a:r>
              <a:rPr lang="uk-UA" sz="16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родиною виїхав з Любомля </a:t>
            </a:r>
            <a:r>
              <a:rPr kumimoji="0" lang="uk-UA" sz="16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до США, йому тоді виповнилось лише 10 років. Через багато років він став ініціатором фотовиставки «Згадуючи Любомль», яка побувала у півсотні міст США,Єрусалимі, Лондоні, Варшаві. Було зібрано понад 2000 фотографій та документів пов’язаних із життям єврейської громади Любомля. В межах цього проекту було </a:t>
            </a:r>
            <a:r>
              <a:rPr lang="uk-UA" sz="1600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перевидано на англійську мову книгу «Любомль: меморіальна книга знищеного міста» .</a:t>
            </a: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 cstate="print"/>
          <a:srcRect l="20684" t="15306" r="20470" b="27806"/>
          <a:stretch>
            <a:fillRect/>
          </a:stretch>
        </p:blipFill>
        <p:spPr bwMode="auto">
          <a:xfrm>
            <a:off x="5004048" y="1412776"/>
            <a:ext cx="3567683" cy="219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evrej2"/>
          <p:cNvPicPr>
            <a:picLocks noChangeAspect="1" noChangeArrowheads="1"/>
          </p:cNvPicPr>
          <p:nvPr/>
        </p:nvPicPr>
        <p:blipFill>
          <a:blip r:embed="rId4" cstate="print"/>
          <a:srcRect r="26389"/>
          <a:stretch>
            <a:fillRect/>
          </a:stretch>
        </p:blipFill>
        <p:spPr bwMode="auto">
          <a:xfrm>
            <a:off x="467544" y="1412776"/>
            <a:ext cx="3456384" cy="2328521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39552" y="4221088"/>
            <a:ext cx="820891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29 квітня 2003 року вийшов документальний фільм «Любомль: моє серце пам’ятає», авторами і режисерами є Алін Дуглас і </a:t>
            </a:r>
            <a:r>
              <a:rPr lang="uk-UA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Рон</a:t>
            </a:r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uk-UA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Стейман</a:t>
            </a:r>
            <a:r>
              <a:rPr lang="uk-UA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lang="uk-UA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51520" y="3789040"/>
            <a:ext cx="4043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Арон</a:t>
            </a:r>
            <a:r>
              <a:rPr lang="uk-UA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uk-UA" b="1" dirty="0" err="1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Зигельман</a:t>
            </a:r>
            <a:r>
              <a:rPr lang="uk-UA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у краєзнавчому музеї</a:t>
            </a:r>
            <a:endParaRPr lang="ru-RU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4932040" y="3717032"/>
            <a:ext cx="3846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Фотовиставка «</a:t>
            </a:r>
            <a:r>
              <a:rPr lang="uk-UA" b="1" dirty="0" err="1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Згадуючи</a:t>
            </a:r>
            <a:r>
              <a:rPr lang="uk-UA" b="1" dirty="0" smtClean="0">
                <a:ln w="11430">
                  <a:solidFill>
                    <a:schemeClr val="tx1"/>
                  </a:solidFill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Любомль»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hackijkraj.com/upload/image/autoim/f75d91e9bdcaacd83d294e8821ec5d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384376" cy="25382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Times New Roman" pitchFamily="18" charset="0"/>
              </a:rPr>
              <a:t>Бережемо пам’ять 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60" y="3501008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cs typeface="Calibri" pitchFamily="34" charset="0"/>
              </a:rPr>
              <a:t>Експозиція в краєзнавчому музеї</a:t>
            </a:r>
            <a:endParaRPr kumimoji="0" lang="uk-UA" sz="16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6385" name="Picture 1" descr="E:\Mydocs\історія\наш край\голокост в любомлі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3168352" cy="23762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6093296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cs typeface="Calibri" pitchFamily="34" charset="0"/>
              </a:rPr>
              <a:t>Експозиція в шкільному музеї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cs typeface="Calibri" pitchFamily="34" charset="0"/>
              </a:rPr>
              <a:t>Любомльської</a:t>
            </a:r>
            <a:r>
              <a:rPr kumimoji="0" lang="uk-UA" sz="16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cs typeface="Calibri" pitchFamily="34" charset="0"/>
              </a:rPr>
              <a:t> ЗОШ №3</a:t>
            </a:r>
            <a:endParaRPr kumimoji="0" lang="uk-UA" sz="16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7" name="Picture 1" descr="E:\Mydocs\історія\наш край\голокост в любомлі\IMG_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9" y="908720"/>
            <a:ext cx="3456384" cy="25922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16016" y="3501008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cs typeface="Calibri" pitchFamily="34" charset="0"/>
              </a:rPr>
              <a:t>Робота на уроці</a:t>
            </a:r>
            <a:endParaRPr kumimoji="0" lang="uk-UA" sz="16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" name="Picture 13" descr="http://cs630822.vk.me/v630822277/22737/7gpRuoSyXKc.jpg"/>
          <p:cNvPicPr>
            <a:picLocks noChangeAspect="1" noChangeArrowheads="1"/>
          </p:cNvPicPr>
          <p:nvPr/>
        </p:nvPicPr>
        <p:blipFill>
          <a:blip r:embed="rId5" cstate="print"/>
          <a:srcRect l="18123" b="33548"/>
          <a:stretch>
            <a:fillRect/>
          </a:stretch>
        </p:blipFill>
        <p:spPr bwMode="auto">
          <a:xfrm>
            <a:off x="4572000" y="3861048"/>
            <a:ext cx="390379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860032" y="6021288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cs typeface="Calibri" pitchFamily="34" charset="0"/>
              </a:rPr>
              <a:t>Екскурсія містом</a:t>
            </a:r>
            <a:endParaRPr kumimoji="0" lang="uk-UA" sz="16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 </a:t>
            </a:r>
            <a:r>
              <a:rPr lang="uk-UA" b="1" dirty="0" smtClean="0"/>
              <a:t>У кінці ХІ</a:t>
            </a:r>
            <a:r>
              <a:rPr lang="en-US" b="1" dirty="0" smtClean="0"/>
              <a:t>V</a:t>
            </a:r>
            <a:r>
              <a:rPr lang="uk-UA" b="1" dirty="0" smtClean="0"/>
              <a:t>-го і початку Х</a:t>
            </a:r>
            <a:r>
              <a:rPr lang="en-US" b="1" dirty="0" smtClean="0"/>
              <a:t>VI</a:t>
            </a:r>
            <a:r>
              <a:rPr lang="uk-UA" b="1" dirty="0" smtClean="0"/>
              <a:t>-го століть євреї Любомля почали встановлення своєї </a:t>
            </a:r>
            <a:r>
              <a:rPr lang="uk-UA" b="1" dirty="0" smtClean="0"/>
              <a:t>общини;</a:t>
            </a:r>
          </a:p>
          <a:p>
            <a:r>
              <a:rPr lang="uk-UA" b="1" dirty="0" smtClean="0"/>
              <a:t>У 1510 році в Любомлі єврейська община побудувала синагогу – одну із найстаріших мурованих синагог на території України і </a:t>
            </a:r>
            <a:r>
              <a:rPr lang="uk-UA" b="1" dirty="0" smtClean="0"/>
              <a:t>Польщі; </a:t>
            </a:r>
          </a:p>
          <a:p>
            <a:r>
              <a:rPr lang="uk-UA" b="1" dirty="0" smtClean="0"/>
              <a:t>В період німецької окупації в Любомлі, в трьох місцях, були створені гетто і в перших числах жовтня 1942 року все єврейське населення міста, а це близько 5000, було </a:t>
            </a:r>
            <a:r>
              <a:rPr lang="uk-UA" b="1" dirty="0" smtClean="0"/>
              <a:t>розстріляно;</a:t>
            </a:r>
          </a:p>
          <a:p>
            <a:r>
              <a:rPr lang="ru-RU" b="1" dirty="0" smtClean="0"/>
              <a:t>Арон </a:t>
            </a:r>
            <a:r>
              <a:rPr lang="ru-RU" b="1" dirty="0" err="1" smtClean="0"/>
              <a:t>Зигельман</a:t>
            </a:r>
            <a:r>
              <a:rPr lang="ru-RU" b="1" dirty="0" smtClean="0"/>
              <a:t> став </a:t>
            </a:r>
            <a:r>
              <a:rPr lang="ru-RU" b="1" dirty="0" err="1" smtClean="0"/>
              <a:t>ініціатором</a:t>
            </a:r>
            <a:r>
              <a:rPr lang="ru-RU" b="1" dirty="0" smtClean="0"/>
              <a:t> </a:t>
            </a:r>
            <a:r>
              <a:rPr lang="ru-RU" b="1" dirty="0" err="1" smtClean="0"/>
              <a:t>фотовиставки</a:t>
            </a:r>
            <a:r>
              <a:rPr lang="ru-RU" b="1" dirty="0" smtClean="0"/>
              <a:t> «</a:t>
            </a:r>
            <a:r>
              <a:rPr lang="ru-RU" b="1" dirty="0" err="1" smtClean="0"/>
              <a:t>Згадуючи</a:t>
            </a:r>
            <a:r>
              <a:rPr lang="ru-RU" b="1" dirty="0" smtClean="0"/>
              <a:t> </a:t>
            </a:r>
            <a:r>
              <a:rPr lang="ru-RU" b="1" dirty="0" err="1" smtClean="0"/>
              <a:t>Любомль</a:t>
            </a:r>
            <a:r>
              <a:rPr lang="ru-RU" b="1" dirty="0" smtClean="0"/>
              <a:t>»; </a:t>
            </a:r>
          </a:p>
          <a:p>
            <a:r>
              <a:rPr lang="uk-UA" b="1" dirty="0" smtClean="0"/>
              <a:t>Єврейські </a:t>
            </a:r>
            <a:r>
              <a:rPr lang="uk-UA" b="1" dirty="0" smtClean="0"/>
              <a:t>цвинтарі, торгові ряди та синагога в </a:t>
            </a:r>
            <a:r>
              <a:rPr lang="uk-UA" b="1" dirty="0" smtClean="0"/>
              <a:t>Любомлі </a:t>
            </a:r>
            <a:r>
              <a:rPr lang="uk-UA" b="1" dirty="0" smtClean="0"/>
              <a:t>знищені.</a:t>
            </a:r>
          </a:p>
          <a:p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Висновки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err="1" smtClean="0"/>
              <a:t>Дзей</a:t>
            </a:r>
            <a:r>
              <a:rPr lang="uk-UA" dirty="0" smtClean="0"/>
              <a:t> М. </a:t>
            </a:r>
            <a:r>
              <a:rPr lang="ru-RU" dirty="0" smtClean="0"/>
              <a:t>Холокост на </a:t>
            </a:r>
            <a:r>
              <a:rPr lang="ru-RU" dirty="0" err="1" smtClean="0"/>
              <a:t>Любомльщині</a:t>
            </a:r>
            <a:r>
              <a:rPr lang="ru-RU" dirty="0" smtClean="0"/>
              <a:t> </a:t>
            </a:r>
            <a:r>
              <a:rPr lang="uk-UA" dirty="0" smtClean="0"/>
              <a:t>/ </a:t>
            </a:r>
            <a:r>
              <a:rPr lang="ru-RU" dirty="0" err="1" smtClean="0"/>
              <a:t>Дзей</a:t>
            </a:r>
            <a:r>
              <a:rPr lang="ru-RU" dirty="0" smtClean="0"/>
              <a:t> М. // </a:t>
            </a:r>
            <a:r>
              <a:rPr lang="ru-RU" dirty="0" err="1" smtClean="0"/>
              <a:t>Минуле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сучасне</a:t>
            </a:r>
            <a:r>
              <a:rPr lang="ru-RU" dirty="0" smtClean="0"/>
              <a:t> </a:t>
            </a:r>
            <a:r>
              <a:rPr lang="ru-RU" dirty="0" err="1" smtClean="0"/>
              <a:t>Волині</a:t>
            </a:r>
            <a:r>
              <a:rPr lang="ru-RU" dirty="0" smtClean="0"/>
              <a:t> та </a:t>
            </a:r>
            <a:r>
              <a:rPr lang="ru-RU" dirty="0" err="1" smtClean="0"/>
              <a:t>Полісся</a:t>
            </a:r>
            <a:r>
              <a:rPr lang="ru-RU" dirty="0" smtClean="0"/>
              <a:t>. </a:t>
            </a:r>
            <a:r>
              <a:rPr lang="ru-RU" dirty="0" err="1" smtClean="0"/>
              <a:t>Любомль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та </a:t>
            </a:r>
            <a:r>
              <a:rPr lang="ru-RU" dirty="0" err="1" smtClean="0"/>
              <a:t>Волині</a:t>
            </a:r>
            <a:r>
              <a:rPr lang="ru-RU" dirty="0" smtClean="0"/>
              <a:t>: Наук. </a:t>
            </a:r>
            <a:r>
              <a:rPr lang="ru-RU" dirty="0" err="1" smtClean="0"/>
              <a:t>зб</a:t>
            </a:r>
            <a:r>
              <a:rPr lang="ru-RU" dirty="0" smtClean="0"/>
              <a:t>.: </a:t>
            </a:r>
            <a:r>
              <a:rPr lang="ru-RU" dirty="0" err="1" smtClean="0"/>
              <a:t>Випуск</a:t>
            </a:r>
            <a:r>
              <a:rPr lang="ru-RU" dirty="0" smtClean="0"/>
              <a:t> 25; </a:t>
            </a:r>
            <a:r>
              <a:rPr lang="ru-RU" dirty="0" err="1" smtClean="0"/>
              <a:t>Матеріали</a:t>
            </a:r>
            <a:r>
              <a:rPr lang="ru-RU" dirty="0" smtClean="0"/>
              <a:t> XXV </a:t>
            </a:r>
            <a:r>
              <a:rPr lang="ru-RU" dirty="0" err="1" smtClean="0"/>
              <a:t>Волинської</a:t>
            </a:r>
            <a:r>
              <a:rPr lang="ru-RU" dirty="0" smtClean="0"/>
              <a:t> </a:t>
            </a:r>
            <a:r>
              <a:rPr lang="ru-RU" dirty="0" err="1" smtClean="0"/>
              <a:t>обласної</a:t>
            </a:r>
            <a:r>
              <a:rPr lang="ru-RU" dirty="0" smtClean="0"/>
              <a:t> </a:t>
            </a:r>
            <a:r>
              <a:rPr lang="ru-RU" dirty="0" err="1" smtClean="0"/>
              <a:t>історико-краєзнавчої</a:t>
            </a:r>
            <a:r>
              <a:rPr lang="ru-RU" dirty="0" smtClean="0"/>
              <a:t> </a:t>
            </a:r>
            <a:r>
              <a:rPr lang="ru-RU" dirty="0" err="1" smtClean="0"/>
              <a:t>конференції</a:t>
            </a:r>
            <a:r>
              <a:rPr lang="ru-RU" dirty="0" smtClean="0"/>
              <a:t>, м. </a:t>
            </a:r>
            <a:r>
              <a:rPr lang="ru-RU" dirty="0" err="1" smtClean="0"/>
              <a:t>Любомль</a:t>
            </a:r>
            <a:r>
              <a:rPr lang="ru-RU" dirty="0" smtClean="0"/>
              <a:t>, 25 </a:t>
            </a:r>
            <a:r>
              <a:rPr lang="ru-RU" dirty="0" err="1" smtClean="0"/>
              <a:t>жовтня</a:t>
            </a:r>
            <a:r>
              <a:rPr lang="ru-RU" dirty="0" smtClean="0"/>
              <a:t> 2007 р. — </a:t>
            </a:r>
            <a:r>
              <a:rPr lang="ru-RU" dirty="0" err="1" smtClean="0"/>
              <a:t>Луцьк</a:t>
            </a:r>
            <a:r>
              <a:rPr lang="ru-RU" dirty="0" smtClean="0"/>
              <a:t>, 2007. — </a:t>
            </a:r>
            <a:r>
              <a:rPr lang="uk-UA" dirty="0" smtClean="0"/>
              <a:t>С</a:t>
            </a:r>
            <a:r>
              <a:rPr lang="ru-RU" dirty="0" smtClean="0"/>
              <a:t>. </a:t>
            </a:r>
            <a:r>
              <a:rPr lang="uk-UA" dirty="0" smtClean="0"/>
              <a:t>166-172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Остапюк</a:t>
            </a:r>
            <a:r>
              <a:rPr lang="uk-UA" dirty="0" smtClean="0"/>
              <a:t> </a:t>
            </a:r>
            <a:r>
              <a:rPr lang="uk-UA" dirty="0" smtClean="0"/>
              <a:t>О. З історії </a:t>
            </a:r>
            <a:r>
              <a:rPr lang="uk-UA" dirty="0" err="1" smtClean="0"/>
              <a:t>Любомльської</a:t>
            </a:r>
            <a:r>
              <a:rPr lang="uk-UA" dirty="0" smtClean="0"/>
              <a:t> єврейської общини.  </a:t>
            </a:r>
            <a:r>
              <a:rPr lang="uk-UA" dirty="0" smtClean="0"/>
              <a:t>/ О.</a:t>
            </a:r>
            <a:r>
              <a:rPr lang="uk-UA" dirty="0" err="1" smtClean="0"/>
              <a:t>Остапюк</a:t>
            </a:r>
            <a:r>
              <a:rPr lang="uk-UA" dirty="0" smtClean="0"/>
              <a:t> // </a:t>
            </a:r>
            <a:r>
              <a:rPr lang="uk-UA" dirty="0" smtClean="0"/>
              <a:t>Національні </a:t>
            </a:r>
            <a:r>
              <a:rPr lang="uk-UA" dirty="0" smtClean="0"/>
              <a:t> </a:t>
            </a:r>
            <a:r>
              <a:rPr lang="uk-UA" dirty="0" smtClean="0"/>
              <a:t>меншини правобережної України. Історія і сучасність. Науковий </a:t>
            </a:r>
            <a:r>
              <a:rPr lang="uk-UA" dirty="0" smtClean="0"/>
              <a:t>збірник</a:t>
            </a:r>
            <a:r>
              <a:rPr lang="uk-UA" dirty="0" smtClean="0"/>
              <a:t>. Матеріали науково-краєзнавчої конференції у </a:t>
            </a:r>
            <a:r>
              <a:rPr lang="uk-UA" dirty="0" smtClean="0"/>
              <a:t>Новоград-Волинському</a:t>
            </a:r>
            <a:r>
              <a:rPr lang="uk-UA" dirty="0" smtClean="0"/>
              <a:t>. – Житомир, 1998.- С.76-79</a:t>
            </a:r>
            <a:r>
              <a:rPr lang="uk-UA" dirty="0" smtClean="0"/>
              <a:t>.</a:t>
            </a:r>
          </a:p>
          <a:p>
            <a:pPr lvl="0"/>
            <a:r>
              <a:rPr lang="uk-UA" dirty="0" err="1" smtClean="0"/>
              <a:t>Остапюк</a:t>
            </a:r>
            <a:r>
              <a:rPr lang="uk-UA" dirty="0" smtClean="0"/>
              <a:t> О. З історії синагоги м. Любомль (До 500-річчя побудови) / </a:t>
            </a:r>
            <a:r>
              <a:rPr lang="uk-UA" dirty="0" err="1" smtClean="0"/>
              <a:t>Остапюк</a:t>
            </a:r>
            <a:r>
              <a:rPr lang="uk-UA" dirty="0" smtClean="0"/>
              <a:t> О. // Старий Луцьк. — Випуск </a:t>
            </a:r>
            <a:r>
              <a:rPr lang="ru-RU" dirty="0" smtClean="0"/>
              <a:t>VII</a:t>
            </a:r>
            <a:r>
              <a:rPr lang="uk-UA" dirty="0" smtClean="0"/>
              <a:t>. — Матеріали наукової конференції «</a:t>
            </a:r>
            <a:r>
              <a:rPr lang="uk-UA" dirty="0" err="1" smtClean="0"/>
              <a:t>Любартовські</a:t>
            </a:r>
            <a:r>
              <a:rPr lang="uk-UA" dirty="0" smtClean="0"/>
              <a:t> читання» 1-2 квітня 2011 р. — Луцьк, 2011.</a:t>
            </a:r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використаних джерел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-6378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Демографічні</a:t>
            </a: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дані</a:t>
            </a: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 м. </a:t>
            </a:r>
            <a:r>
              <a:rPr kumimoji="0" lang="ru-RU" sz="32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ea typeface="Times New Roman" pitchFamily="18" charset="0"/>
                <a:cs typeface="Times New Roman" pitchFamily="18" charset="0"/>
              </a:rPr>
              <a:t>Любомль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683568" y="764710"/>
          <a:ext cx="7992888" cy="580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Рік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Всього жителів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Євреїв</a:t>
                      </a:r>
                      <a:r>
                        <a:rPr lang="uk-UA" sz="2000" b="1" baseline="0" dirty="0" smtClean="0"/>
                        <a:t> </a:t>
                      </a:r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1564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150</a:t>
                      </a:r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1798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1718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1847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2130</a:t>
                      </a:r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1870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2064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66%</a:t>
                      </a:r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1897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4470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3297</a:t>
                      </a:r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1908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5193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3900 (75,1%)</a:t>
                      </a:r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1910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5140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4014</a:t>
                      </a:r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1914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7000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1921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3328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94,4%</a:t>
                      </a:r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1939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7800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4600</a:t>
                      </a:r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1941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12000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1946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3200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41466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2014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10274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shtetlroutes.eu/cache/local/image/1920x1280/shtetlroutes/galleries/luboml-ksiega-pamieci/0168.jpg/"/>
          <p:cNvPicPr>
            <a:picLocks noChangeAspect="1" noChangeArrowheads="1"/>
          </p:cNvPicPr>
          <p:nvPr/>
        </p:nvPicPr>
        <p:blipFill>
          <a:blip r:embed="rId2" cstate="print"/>
          <a:srcRect l="3397" t="8179" r="4000" b="14703"/>
          <a:stretch>
            <a:fillRect/>
          </a:stretch>
        </p:blipFill>
        <p:spPr bwMode="auto">
          <a:xfrm>
            <a:off x="323528" y="764704"/>
            <a:ext cx="4392488" cy="236670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кутник 4"/>
          <p:cNvSpPr/>
          <p:nvPr/>
        </p:nvSpPr>
        <p:spPr>
          <a:xfrm>
            <a:off x="1691680" y="0"/>
            <a:ext cx="6109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Велика синагога в Любомлі 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Sergey\Desktop\IS PAN 0000018824 Luboml, fot. Sz.Zajczyk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836712"/>
            <a:ext cx="2422903" cy="32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Picture 6" descr="ф"/>
          <p:cNvPicPr>
            <a:picLocks noChangeAspect="1" noChangeArrowheads="1"/>
          </p:cNvPicPr>
          <p:nvPr/>
        </p:nvPicPr>
        <p:blipFill>
          <a:blip r:embed="rId4" cstate="print"/>
          <a:srcRect l="1906" t="4292" r="1463"/>
          <a:stretch>
            <a:fillRect/>
          </a:stretch>
        </p:blipFill>
        <p:spPr bwMode="auto">
          <a:xfrm>
            <a:off x="2627784" y="2708920"/>
            <a:ext cx="3476377" cy="235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Прямокутник 7"/>
          <p:cNvSpPr/>
          <p:nvPr/>
        </p:nvSpPr>
        <p:spPr>
          <a:xfrm>
            <a:off x="6372200" y="4149081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Інтер’єр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синагоги.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Зліва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ковчег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завіту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священна арка,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справа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біма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1930-ті роки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179512" y="5589240"/>
            <a:ext cx="87129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кутник 9"/>
          <p:cNvSpPr/>
          <p:nvPr/>
        </p:nvSpPr>
        <p:spPr>
          <a:xfrm>
            <a:off x="179512" y="5589240"/>
            <a:ext cx="86409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1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Любомльська</a:t>
            </a:r>
            <a:r>
              <a:rPr lang="uk-U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єврейська община відома ще з </a:t>
            </a:r>
            <a:r>
              <a:rPr 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XIV</a:t>
            </a:r>
            <a:r>
              <a:rPr lang="uk-U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століття. Місцеві євреї займались ремеслом, посередництвом і торгівлею. У 1510 році в центрі єврейського кварталу вони збудували муровану синагогу, яка стала однією з найкращих архітектурних споруд того часу</a:t>
            </a: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uk-UA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Синагога діяла до 1941 року, будучи ще в доброму стані. 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htetlroutes.eu/cache/local/image/1920x1280/shtetlroutes/galleries/luboml-ksiega-pamieci/0122.jpg/"/>
          <p:cNvPicPr>
            <a:picLocks noChangeAspect="1" noChangeArrowheads="1"/>
          </p:cNvPicPr>
          <p:nvPr/>
        </p:nvPicPr>
        <p:blipFill>
          <a:blip r:embed="rId2" cstate="print"/>
          <a:srcRect l="3024" t="2900" r="3233" b="12027"/>
          <a:stretch>
            <a:fillRect/>
          </a:stretch>
        </p:blipFill>
        <p:spPr bwMode="auto">
          <a:xfrm>
            <a:off x="251520" y="3861048"/>
            <a:ext cx="3852428" cy="2733981"/>
          </a:xfrm>
          <a:prstGeom prst="rect">
            <a:avLst/>
          </a:prstGeom>
          <a:noFill/>
        </p:spPr>
      </p:pic>
      <p:pic>
        <p:nvPicPr>
          <p:cNvPr id="16388" name="Picture 4" descr="http://shtetlroutes.eu/cache/local/image/1920x1280/shtetlroutes/galleries/luboml-ksiega-pamieci/0085.jpg/"/>
          <p:cNvPicPr>
            <a:picLocks noChangeAspect="1" noChangeArrowheads="1"/>
          </p:cNvPicPr>
          <p:nvPr/>
        </p:nvPicPr>
        <p:blipFill>
          <a:blip r:embed="rId3" cstate="print"/>
          <a:srcRect l="1763" t="5013" r="2982" b="7712"/>
          <a:stretch>
            <a:fillRect/>
          </a:stretch>
        </p:blipFill>
        <p:spPr bwMode="auto">
          <a:xfrm>
            <a:off x="4499992" y="4005064"/>
            <a:ext cx="4413896" cy="2592288"/>
          </a:xfrm>
          <a:prstGeom prst="rect">
            <a:avLst/>
          </a:prstGeom>
          <a:noFill/>
        </p:spPr>
      </p:pic>
      <p:pic>
        <p:nvPicPr>
          <p:cNvPr id="16390" name="Picture 6" descr="http://shtetlroutes.eu/cache/local/image/1920x1280/shtetlroutes/galleries/luboml-ksiega-pamieci/0100.jpg/"/>
          <p:cNvPicPr>
            <a:picLocks noChangeAspect="1" noChangeArrowheads="1"/>
          </p:cNvPicPr>
          <p:nvPr/>
        </p:nvPicPr>
        <p:blipFill>
          <a:blip r:embed="rId4" cstate="print"/>
          <a:srcRect l="3024" t="3714" r="3233" b="10842"/>
          <a:stretch>
            <a:fillRect/>
          </a:stretch>
        </p:blipFill>
        <p:spPr bwMode="auto">
          <a:xfrm>
            <a:off x="4860032" y="764704"/>
            <a:ext cx="3888432" cy="2884966"/>
          </a:xfrm>
          <a:prstGeom prst="rect">
            <a:avLst/>
          </a:prstGeom>
          <a:noFill/>
        </p:spPr>
      </p:pic>
      <p:pic>
        <p:nvPicPr>
          <p:cNvPr id="16392" name="Picture 8" descr="http://shtetlroutes.eu/cache/local/image/1920x1280/shtetlroutes/galleries/luboml-ksiega-pamieci/0191.jpg/"/>
          <p:cNvPicPr>
            <a:picLocks noChangeAspect="1" noChangeArrowheads="1"/>
          </p:cNvPicPr>
          <p:nvPr/>
        </p:nvPicPr>
        <p:blipFill>
          <a:blip r:embed="rId5" cstate="print"/>
          <a:srcRect l="4755" r="3322" b="28000"/>
          <a:stretch>
            <a:fillRect/>
          </a:stretch>
        </p:blipFill>
        <p:spPr bwMode="auto">
          <a:xfrm>
            <a:off x="467544" y="764704"/>
            <a:ext cx="3384376" cy="2778673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683568" y="0"/>
            <a:ext cx="7644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Євреї Любомля першої половини ХХ століття</a:t>
            </a:r>
            <a:endParaRPr lang="ru-RU" sz="2800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tetlroutes.eu/cache/remote/image/634x394/wikimedia-upload/wikipedia/commons/6/6c/Luboml-stamps-PM-series-sample.jpg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4888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кутник 2"/>
          <p:cNvSpPr/>
          <p:nvPr/>
        </p:nvSpPr>
        <p:spPr>
          <a:xfrm>
            <a:off x="827584" y="476672"/>
            <a:ext cx="7674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Поштові марки з </a:t>
            </a:r>
            <a:r>
              <a:rPr lang="uk-UA" sz="3200" b="1" dirty="0" err="1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виглядами</a:t>
            </a:r>
            <a:r>
              <a:rPr lang="uk-UA" sz="32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Любомля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55576" y="5661248"/>
            <a:ext cx="777686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Марки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містили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фотографії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важливих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будівель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міста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слова “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Міська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пошта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Любомля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”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чотирма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мовами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польською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українською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німецькою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та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їдиш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SC_0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721083" cy="315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" descr="C:\Documents and Settings\Admin\Рабочий стол\Новая папка\нова - 2\HPIM4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2083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148064" y="5373216"/>
            <a:ext cx="31683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Хлібозавод, колишня </a:t>
            </a:r>
            <a:r>
              <a:rPr kumimoji="0" lang="uk-UA" sz="2000" b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гуральна</a:t>
            </a:r>
            <a:r>
              <a:rPr kumimoji="0" lang="uk-UA" sz="20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uk-UA" sz="2000" b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Райзмана</a:t>
            </a:r>
            <a:r>
              <a:rPr kumimoji="0" lang="uk-UA" sz="20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та </a:t>
            </a:r>
            <a:r>
              <a:rPr kumimoji="0" lang="uk-UA" sz="2000" b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Копельзона</a:t>
            </a:r>
            <a:r>
              <a:rPr kumimoji="0" lang="uk-UA" sz="20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uk-UA" sz="20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9552" y="5805264"/>
            <a:ext cx="33147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Етикетки</a:t>
            </a:r>
            <a:r>
              <a:rPr kumimoji="0" lang="ru-RU" sz="20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ru-RU" sz="2000" b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продукції</a:t>
            </a:r>
            <a:r>
              <a:rPr kumimoji="0" lang="ru-RU" sz="20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ru-RU" sz="2000" b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гуральні</a:t>
            </a:r>
            <a:r>
              <a:rPr kumimoji="0" lang="ru-RU" sz="20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ru-RU" sz="2000" b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Райзмана</a:t>
            </a:r>
            <a:r>
              <a:rPr kumimoji="0" lang="ru-RU" sz="2000" b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 та </a:t>
            </a:r>
            <a:r>
              <a:rPr kumimoji="0" lang="ru-RU" sz="2000" b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alibri" pitchFamily="34" charset="0"/>
              </a:rPr>
              <a:t>Копельзона</a:t>
            </a:r>
            <a:endParaRPr kumimoji="0" lang="ru-RU" sz="2000" b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43608" y="332656"/>
            <a:ext cx="7128792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Вся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торгівля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практично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була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руках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євреїв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Посередниками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обміні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товарів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були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місцеві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купці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переважно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євреї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Багато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єврейських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підприємств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носили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родинний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характер.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Documents and Settings\Admin\Рабочий стол\пушкін\Історія\Изображение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428131" cy="262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42490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Лист-звернення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213" y="3861048"/>
            <a:ext cx="3842051" cy="24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323528" y="4509120"/>
            <a:ext cx="4248472" cy="2031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 жовтня 1942 року о п’ятій годині ранку євреїв почали зганяти на центральну площу, а перед обідом повели людей колоною по вулиці </a:t>
            </a: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Куснищанській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а потім по </a:t>
            </a: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Маціївський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 околиці Любомля для страти.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Times New Roman" pitchFamily="18" charset="0"/>
              </a:rPr>
              <a:t>Площа Ринок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240360" cy="227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2" descr="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34646"/>
            <a:ext cx="3456280" cy="2350338"/>
          </a:xfrm>
          <a:prstGeom prst="rect">
            <a:avLst/>
          </a:prstGeom>
        </p:spPr>
      </p:pic>
      <p:pic>
        <p:nvPicPr>
          <p:cNvPr id="4" name="Picture 2" descr="E:\Mydocs\історія\наш край\любомль друкарня\IMG_1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2093" y="3861048"/>
            <a:ext cx="3120347" cy="234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5436096" y="3284984"/>
            <a:ext cx="3074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Площа Ринок в 70-ті роки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11560" y="6021288"/>
            <a:ext cx="330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Руйнування торгових рядів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90-ті роки ХХ ст.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5580112" y="6237312"/>
            <a:ext cx="2608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Площа Ринок в </a:t>
            </a: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ХХІ ст.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332656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Times New Roman" pitchFamily="18" charset="0"/>
              </a:rPr>
              <a:t>Площа Ринок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" name="Picture 5" descr="Рисунок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80728"/>
            <a:ext cx="34813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кутник 12"/>
          <p:cNvSpPr/>
          <p:nvPr/>
        </p:nvSpPr>
        <p:spPr>
          <a:xfrm>
            <a:off x="827584" y="3284984"/>
            <a:ext cx="3000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Торгові ряди в 30-ті </a:t>
            </a: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роки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395536" y="2492896"/>
            <a:ext cx="828092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території колишнього </a:t>
            </a:r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Любомльського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району в період фашистської окупації було винищено близько 8 тисяч громадян єврейської національності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4" name="Picture 6" descr="http://volyn-museum.at.ua/Luboml/Vystavky/VystGolokostEvrei3.jpg"/>
          <p:cNvPicPr>
            <a:picLocks noChangeAspect="1" noChangeArrowheads="1"/>
          </p:cNvPicPr>
          <p:nvPr/>
        </p:nvPicPr>
        <p:blipFill>
          <a:blip r:embed="rId2" cstate="print"/>
          <a:srcRect t="6298" b="11821"/>
          <a:stretch>
            <a:fillRect/>
          </a:stretch>
        </p:blipFill>
        <p:spPr bwMode="auto">
          <a:xfrm>
            <a:off x="5796136" y="3429000"/>
            <a:ext cx="2624230" cy="2808312"/>
          </a:xfrm>
          <a:prstGeom prst="rect">
            <a:avLst/>
          </a:prstGeom>
          <a:noFill/>
        </p:spPr>
      </p:pic>
      <p:pic>
        <p:nvPicPr>
          <p:cNvPr id="13" name="Picture 3" descr="E:\Mydocs\історія\наш край\фото\Любомль 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328045" cy="2212412"/>
          </a:xfrm>
          <a:prstGeom prst="rect">
            <a:avLst/>
          </a:prstGeom>
          <a:noFill/>
        </p:spPr>
      </p:pic>
      <p:pic>
        <p:nvPicPr>
          <p:cNvPr id="12" name="Picture 2" descr="E:\Mydocs\історія\наш край\фото\Любомль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678" y="188640"/>
            <a:ext cx="3125282" cy="2229367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4895528" y="602128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Євреї, які залишилися живими, на місці розстрілу у Любомлі</a:t>
            </a:r>
            <a:endParaRPr lang="uk-U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" name="Picture 4" descr="E:\Mydocs\історія\наш край\фото\IMG_0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1008"/>
            <a:ext cx="3672408" cy="2754306"/>
          </a:xfrm>
          <a:prstGeom prst="rect">
            <a:avLst/>
          </a:prstGeom>
          <a:noFill/>
        </p:spPr>
      </p:pic>
      <p:sp>
        <p:nvSpPr>
          <p:cNvPr id="17" name="Прямокутник 16"/>
          <p:cNvSpPr/>
          <p:nvPr/>
        </p:nvSpPr>
        <p:spPr>
          <a:xfrm>
            <a:off x="467544" y="6237312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Місце розстрілу євреїв у Любомлі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варня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апір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445</TotalTime>
  <Words>767</Words>
  <Application>Microsoft Office PowerPoint</Application>
  <PresentationFormat>Екран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Тема Office</vt:lpstr>
      <vt:lpstr>Апекс</vt:lpstr>
      <vt:lpstr>Ливарня</vt:lpstr>
      <vt:lpstr>1_Тема Office</vt:lpstr>
      <vt:lpstr>Валка</vt:lpstr>
      <vt:lpstr>Папір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Висновки </vt:lpstr>
      <vt:lpstr>Список використаних джерел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2016-04-10T17:10:48Z</dcterms:created>
  <dcterms:modified xsi:type="dcterms:W3CDTF">2016-04-13T21:02:22Z</dcterms:modified>
</cp:coreProperties>
</file>