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D3AE-0BB6-4A9C-9CE9-7A7E7781038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8BC1-1EC0-423F-92C6-B1CA4A6F4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D3AE-0BB6-4A9C-9CE9-7A7E7781038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8BC1-1EC0-423F-92C6-B1CA4A6F4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D3AE-0BB6-4A9C-9CE9-7A7E7781038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8BC1-1EC0-423F-92C6-B1CA4A6F4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D3AE-0BB6-4A9C-9CE9-7A7E7781038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8BC1-1EC0-423F-92C6-B1CA4A6F4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D3AE-0BB6-4A9C-9CE9-7A7E7781038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8BC1-1EC0-423F-92C6-B1CA4A6F4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D3AE-0BB6-4A9C-9CE9-7A7E7781038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8BC1-1EC0-423F-92C6-B1CA4A6F4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D3AE-0BB6-4A9C-9CE9-7A7E7781038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8BC1-1EC0-423F-92C6-B1CA4A6F4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D3AE-0BB6-4A9C-9CE9-7A7E7781038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8BC1-1EC0-423F-92C6-B1CA4A6F4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D3AE-0BB6-4A9C-9CE9-7A7E7781038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8BC1-1EC0-423F-92C6-B1CA4A6F4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D3AE-0BB6-4A9C-9CE9-7A7E7781038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8BC1-1EC0-423F-92C6-B1CA4A6F4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D3AE-0BB6-4A9C-9CE9-7A7E7781038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8BC1-1EC0-423F-92C6-B1CA4A6F4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1D3AE-0BB6-4A9C-9CE9-7A7E7781038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E8BC1-1EC0-423F-92C6-B1CA4A6F4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785794"/>
            <a:ext cx="6357982" cy="1500198"/>
          </a:xfrm>
        </p:spPr>
        <p:txBody>
          <a:bodyPr>
            <a:normAutofit fontScale="90000"/>
          </a:bodyPr>
          <a:lstStyle/>
          <a:p>
            <a:r>
              <a:rPr lang="uk-UA" sz="4000" b="1" dirty="0"/>
              <a:t>Дослідження впливу важких </a:t>
            </a:r>
            <a:r>
              <a:rPr lang="uk-UA" sz="4000" b="1" dirty="0" smtClean="0"/>
              <a:t>металів в умовах техногенного забруднення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uk-UA" sz="4000" b="1" dirty="0"/>
              <a:t>на </a:t>
            </a:r>
            <a:r>
              <a:rPr lang="uk-UA" sz="4000" b="1" dirty="0" smtClean="0"/>
              <a:t> ріст і розвиток рослин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2357430"/>
            <a:ext cx="3286148" cy="2638428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Виконав учень  8б класу </a:t>
            </a:r>
          </a:p>
          <a:p>
            <a:r>
              <a:rPr lang="uk-UA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Криворізького Центрально-Міського ліцею</a:t>
            </a:r>
          </a:p>
          <a:p>
            <a:r>
              <a:rPr lang="uk-UA" b="1" dirty="0" err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Коровін</a:t>
            </a:r>
            <a:r>
              <a:rPr lang="uk-UA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Сергій</a:t>
            </a:r>
          </a:p>
          <a:p>
            <a:r>
              <a:rPr lang="uk-UA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Науковий керівник  Бондаренко Н.О.</a:t>
            </a:r>
          </a:p>
          <a:p>
            <a:r>
              <a:rPr lang="uk-UA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вчитель вищої категорії, вчитель-методист</a:t>
            </a:r>
          </a:p>
          <a:p>
            <a:endParaRPr lang="ru-RU" dirty="0"/>
          </a:p>
        </p:txBody>
      </p:sp>
      <p:pic>
        <p:nvPicPr>
          <p:cNvPr id="1027" name="Picture 3" descr="F:\DCIM\234SSCAM\S6002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14620"/>
            <a:ext cx="5219610" cy="3914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H:\диск д\картинки\logo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4414" cy="1214414"/>
          </a:xfrm>
          <a:prstGeom prst="rect">
            <a:avLst/>
          </a:prstGeom>
          <a:noFill/>
        </p:spPr>
      </p:pic>
      <p:pic>
        <p:nvPicPr>
          <p:cNvPr id="7" name="Picture 3" descr="H:\диск д\картинки\логотип цве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00042"/>
            <a:ext cx="1396650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indent="457200" algn="l" fontAlgn="base"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54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uk-UA" dirty="0" smtClean="0"/>
              <a:t>В результаті проведення експериментів з вирощуванням квасолі, кукурудзи, </a:t>
            </a:r>
            <a:r>
              <a:rPr lang="uk-UA" dirty="0" err="1" smtClean="0"/>
              <a:t>ячміню</a:t>
            </a:r>
            <a:r>
              <a:rPr lang="uk-UA" dirty="0" smtClean="0"/>
              <a:t> та пшениці з поливом водними розчинами </a:t>
            </a:r>
            <a:r>
              <a:rPr lang="en-US" dirty="0" smtClean="0"/>
              <a:t>Fe</a:t>
            </a:r>
            <a:r>
              <a:rPr lang="uk-UA" baseline="-25000" dirty="0" smtClean="0"/>
              <a:t>2</a:t>
            </a:r>
            <a:r>
              <a:rPr lang="uk-UA" dirty="0" smtClean="0"/>
              <a:t>(</a:t>
            </a:r>
            <a:r>
              <a:rPr lang="en-US" dirty="0" smtClean="0"/>
              <a:t>SO</a:t>
            </a:r>
            <a:r>
              <a:rPr lang="uk-UA" baseline="-25000" dirty="0" smtClean="0"/>
              <a:t>4</a:t>
            </a:r>
            <a:r>
              <a:rPr lang="uk-UA" dirty="0" smtClean="0"/>
              <a:t>)</a:t>
            </a:r>
            <a:r>
              <a:rPr lang="uk-UA" baseline="-25000" dirty="0" smtClean="0"/>
              <a:t>3 </a:t>
            </a:r>
            <a:r>
              <a:rPr lang="uk-UA" dirty="0" smtClean="0"/>
              <a:t>отримані наступні дані: при малих концентраціях (1-3 %) розчин виступає в якості добрива (найкращі показники росту рослин виявлені саме при поливі цими концентраціями </a:t>
            </a:r>
            <a:r>
              <a:rPr lang="uk-UA" dirty="0" err="1" smtClean="0"/>
              <a:t>ррозчинів</a:t>
            </a:r>
            <a:r>
              <a:rPr lang="uk-UA" dirty="0" smtClean="0"/>
              <a:t>); концентрація у воді </a:t>
            </a:r>
            <a:r>
              <a:rPr lang="en-US" dirty="0" smtClean="0"/>
              <a:t>Fe</a:t>
            </a:r>
            <a:r>
              <a:rPr lang="uk-UA" baseline="-25000" dirty="0" smtClean="0"/>
              <a:t>2</a:t>
            </a:r>
            <a:r>
              <a:rPr lang="uk-UA" dirty="0" smtClean="0"/>
              <a:t>(</a:t>
            </a:r>
            <a:r>
              <a:rPr lang="en-US" dirty="0" smtClean="0"/>
              <a:t>SO</a:t>
            </a:r>
            <a:r>
              <a:rPr lang="uk-UA" baseline="-25000" dirty="0" smtClean="0"/>
              <a:t>4</a:t>
            </a:r>
            <a:r>
              <a:rPr lang="uk-UA" dirty="0" smtClean="0"/>
              <a:t>)</a:t>
            </a:r>
            <a:r>
              <a:rPr lang="uk-UA" baseline="-25000" dirty="0" smtClean="0"/>
              <a:t>3</a:t>
            </a:r>
            <a:r>
              <a:rPr lang="uk-UA" dirty="0" smtClean="0"/>
              <a:t> вища за 10% фатальна для рослин.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uk-UA" dirty="0" smtClean="0"/>
              <a:t>Актуальність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525963"/>
          </a:xfrm>
          <a:noFill/>
        </p:spPr>
        <p:txBody>
          <a:bodyPr>
            <a:normAutofit fontScale="77500" lnSpcReduction="2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Криворіжжя – один із найбагатших на корисні копалини регіонів світу, який є основною сировинною базою чорної металургії в Україні. Загальні розвідані запаси залізних руд у Криворізькому залізорудному басейні складають понад 32 млрд. т, це близько 90% усіх покладів України. 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Найбільш високе техногенне навантаження на навколишнє середовище відмічається на територіях, де розвиваються гірничодобувна і хімічна промисловість, а саме, в південній частині міста, де рівень забруднення навколишнього природного середовища перевищує всі допустимі норми. Так як розвиток рослин, особливо на Криворіжжі,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язані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розчинами важких металів, дана тема є актуальною.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Мета :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довести, що ріст і розвиток рослин залежить від концентрації розчинів солей важких металів.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8229600" cy="5286412"/>
          </a:xfrm>
          <a:solidFill>
            <a:schemeClr val="bg1"/>
          </a:solidFill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uk-UA" sz="6200" b="1" i="1" dirty="0">
                <a:latin typeface="Times New Roman" pitchFamily="18" charset="0"/>
                <a:cs typeface="Times New Roman" pitchFamily="18" charset="0"/>
              </a:rPr>
              <a:t>Гіпотеза</a:t>
            </a:r>
            <a:r>
              <a:rPr lang="uk-UA" sz="6200" dirty="0">
                <a:latin typeface="Times New Roman" pitchFamily="18" charset="0"/>
                <a:cs typeface="Times New Roman" pitchFamily="18" charset="0"/>
              </a:rPr>
              <a:t> полягає в тому, що зміна концентрації розчинів важких металів впливає на темпи росту рослин. При цьому, при невеликих концентраціях важкі метали виступають в якості добрива. А потім, при досягненні </a:t>
            </a:r>
            <a:r>
              <a:rPr lang="uk-UA" sz="6200" dirty="0" smtClean="0">
                <a:latin typeface="Times New Roman" pitchFamily="18" charset="0"/>
                <a:cs typeface="Times New Roman" pitchFamily="18" charset="0"/>
              </a:rPr>
              <a:t>певної концентрації </a:t>
            </a:r>
            <a:r>
              <a:rPr lang="uk-UA" sz="6200" dirty="0">
                <a:latin typeface="Times New Roman" pitchFamily="18" charset="0"/>
                <a:cs typeface="Times New Roman" pitchFamily="18" charset="0"/>
              </a:rPr>
              <a:t>по кожному окремому металу, рослина гине.</a:t>
            </a:r>
            <a:endParaRPr lang="ru-RU" sz="6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6200" b="1" i="1" dirty="0" smtClean="0">
                <a:latin typeface="Times New Roman" pitchFamily="18" charset="0"/>
                <a:cs typeface="Times New Roman" pitchFamily="18" charset="0"/>
              </a:rPr>
              <a:t>Об’єкт дослідження:  </a:t>
            </a:r>
            <a:r>
              <a:rPr lang="uk-UA" sz="6200" dirty="0">
                <a:latin typeface="Times New Roman" pitchFamily="18" charset="0"/>
                <a:cs typeface="Times New Roman" pitchFamily="18" charset="0"/>
              </a:rPr>
              <a:t>є вплив на розвиток </a:t>
            </a:r>
            <a:r>
              <a:rPr lang="uk-UA" sz="6200" dirty="0" smtClean="0">
                <a:latin typeface="Times New Roman" pitchFamily="18" charset="0"/>
                <a:cs typeface="Times New Roman" pitchFamily="18" charset="0"/>
              </a:rPr>
              <a:t>рослин розчинів солей </a:t>
            </a:r>
            <a:r>
              <a:rPr lang="uk-UA" sz="6200" dirty="0">
                <a:latin typeface="Times New Roman" pitchFamily="18" charset="0"/>
                <a:cs typeface="Times New Roman" pitchFamily="18" charset="0"/>
              </a:rPr>
              <a:t>важких металів 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uk-UA" sz="6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6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uk-UA" sz="62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62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62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2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CuS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6200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200" dirty="0">
                <a:latin typeface="Times New Roman" pitchFamily="18" charset="0"/>
                <a:cs typeface="Times New Roman" pitchFamily="18" charset="0"/>
              </a:rPr>
              <a:t>в різних </a:t>
            </a:r>
            <a:r>
              <a:rPr lang="uk-UA" sz="6200" dirty="0" smtClean="0">
                <a:latin typeface="Times New Roman" pitchFamily="18" charset="0"/>
                <a:cs typeface="Times New Roman" pitchFamily="18" charset="0"/>
              </a:rPr>
              <a:t>концентраціях.</a:t>
            </a:r>
          </a:p>
          <a:p>
            <a:pPr algn="just">
              <a:buNone/>
            </a:pPr>
            <a:r>
              <a:rPr lang="uk-UA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200" b="1" i="1" dirty="0" smtClean="0">
                <a:latin typeface="Times New Roman" pitchFamily="18" charset="0"/>
                <a:cs typeface="Times New Roman" pitchFamily="18" charset="0"/>
              </a:rPr>
              <a:t>Предметом дослідження: </a:t>
            </a:r>
            <a:r>
              <a:rPr lang="uk-UA" sz="6200" dirty="0" smtClean="0">
                <a:latin typeface="Times New Roman" pitchFamily="18" charset="0"/>
                <a:cs typeface="Times New Roman" pitchFamily="18" charset="0"/>
              </a:rPr>
              <a:t>проростки квасолі, кукурудзи, ячменю та пшениці.</a:t>
            </a:r>
          </a:p>
          <a:p>
            <a:pPr algn="just">
              <a:buNone/>
            </a:pPr>
            <a:r>
              <a:rPr lang="uk-UA" sz="6200" b="1" i="1" dirty="0" smtClean="0">
                <a:latin typeface="Times New Roman" pitchFamily="18" charset="0"/>
                <a:cs typeface="Times New Roman" pitchFamily="18" charset="0"/>
              </a:rPr>
              <a:t>Завдання дослідження:</a:t>
            </a:r>
            <a:endParaRPr lang="ru-RU" sz="62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6200" dirty="0">
                <a:latin typeface="Times New Roman" pitchFamily="18" charset="0"/>
                <a:cs typeface="Times New Roman" pitchFamily="18" charset="0"/>
              </a:rPr>
              <a:t>Опрацювати літературу, що стосується впливу важких металів на розвиток рослин.</a:t>
            </a:r>
            <a:endParaRPr lang="ru-RU" sz="6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6200" dirty="0">
                <a:latin typeface="Times New Roman" pitchFamily="18" charset="0"/>
                <a:cs typeface="Times New Roman" pitchFamily="18" charset="0"/>
              </a:rPr>
              <a:t>Провести експериментальні дослідження щодо впливу важких металів на розвиток рослин в розчинах </a:t>
            </a:r>
            <a:r>
              <a:rPr lang="uk-UA" sz="6200" dirty="0" smtClean="0">
                <a:latin typeface="Times New Roman" pitchFamily="18" charset="0"/>
                <a:cs typeface="Times New Roman" pitchFamily="18" charset="0"/>
              </a:rPr>
              <a:t> солей важких </a:t>
            </a:r>
            <a:r>
              <a:rPr lang="uk-UA" sz="6200" dirty="0">
                <a:latin typeface="Times New Roman" pitchFamily="18" charset="0"/>
                <a:cs typeface="Times New Roman" pitchFamily="18" charset="0"/>
              </a:rPr>
              <a:t>металів </a:t>
            </a:r>
            <a:r>
              <a:rPr lang="uk-UA" sz="62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CuS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6200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sz="6200" dirty="0" smtClean="0">
                <a:latin typeface="Times New Roman" pitchFamily="18" charset="0"/>
                <a:cs typeface="Times New Roman" pitchFamily="18" charset="0"/>
              </a:rPr>
              <a:t> різних концентрацій </a:t>
            </a:r>
            <a:r>
              <a:rPr lang="uk-UA" sz="6200" dirty="0">
                <a:latin typeface="Times New Roman" pitchFamily="18" charset="0"/>
                <a:cs typeface="Times New Roman" pitchFamily="18" charset="0"/>
              </a:rPr>
              <a:t>та обчислити оптимальну концентрацію цих розчинів.</a:t>
            </a:r>
            <a:endParaRPr lang="ru-RU" sz="6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6200" dirty="0">
                <a:latin typeface="Times New Roman" pitchFamily="18" charset="0"/>
                <a:cs typeface="Times New Roman" pitchFamily="18" charset="0"/>
              </a:rPr>
              <a:t>Побудувати графіки залежності росту рослин від концентрації розчинів важких металів та зробити висновок про те, при яких концентраціях рослини мають найкращі показники росту зеленої маси.</a:t>
            </a:r>
            <a:endParaRPr lang="ru-RU" sz="6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66"/>
            <a:ext cx="4286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Методи дослідження: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8236" t="24414" r="65410" b="21875"/>
          <a:stretch>
            <a:fillRect/>
          </a:stretch>
        </p:blipFill>
        <p:spPr bwMode="auto">
          <a:xfrm>
            <a:off x="2214546" y="1000108"/>
            <a:ext cx="4786346" cy="548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92869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1)Насіння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пророщувалось з поливом розчином малих концентрацій, а саме – чистою водою, розчином 1%,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розчином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3%,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розчином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5% 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14290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Експеримент з розчином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uk-UA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uk-UA" sz="24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b="1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проводився у два етапи: 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Малі концентраці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500174"/>
            <a:ext cx="5934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PC310011"/>
          <p:cNvPicPr>
            <a:picLocks noChangeAspect="1" noChangeArrowheads="1"/>
          </p:cNvPicPr>
          <p:nvPr/>
        </p:nvPicPr>
        <p:blipFill>
          <a:blip r:embed="rId4" cstate="print"/>
          <a:srcRect t="36938"/>
          <a:stretch>
            <a:fillRect/>
          </a:stretch>
        </p:blipFill>
        <p:spPr bwMode="auto">
          <a:xfrm>
            <a:off x="1000100" y="3143248"/>
            <a:ext cx="7500990" cy="354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85728"/>
            <a:ext cx="835824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2) Насіння пророщувалось з поливом розчином великих концентрацій, а саме – чистою водою, розчином 5%,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розчином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10%,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розчином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15%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Великі концентраці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928670"/>
            <a:ext cx="59436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P1160018"/>
          <p:cNvPicPr>
            <a:picLocks noChangeAspect="1" noChangeArrowheads="1"/>
          </p:cNvPicPr>
          <p:nvPr/>
        </p:nvPicPr>
        <p:blipFill>
          <a:blip r:embed="rId4" cstate="print"/>
          <a:srcRect t="41567"/>
          <a:stretch>
            <a:fillRect/>
          </a:stretch>
        </p:blipFill>
        <p:spPr bwMode="auto">
          <a:xfrm>
            <a:off x="500034" y="2643182"/>
            <a:ext cx="8143932" cy="355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 fontScale="90000"/>
          </a:bodyPr>
          <a:lstStyle/>
          <a:p>
            <a:pPr lvl="0" indent="457200" fontAlgn="base">
              <a:spcAft>
                <a:spcPct val="0"/>
              </a:spcAft>
            </a:pP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 експерименту :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uk-UA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54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71472" y="928670"/>
            <a:ext cx="8229600" cy="564360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071546"/>
          <a:ext cx="8215370" cy="3200400"/>
        </p:xfrm>
        <a:graphic>
          <a:graphicData uri="http://schemas.openxmlformats.org/drawingml/2006/table">
            <a:tbl>
              <a:tblPr/>
              <a:tblGrid>
                <a:gridCol w="1541022"/>
                <a:gridCol w="1324648"/>
                <a:gridCol w="1345092"/>
                <a:gridCol w="1345092"/>
                <a:gridCol w="1329758"/>
                <a:gridCol w="1329758"/>
              </a:tblGrid>
              <a:tr h="6371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Calibri"/>
                        </a:rPr>
                        <a:t>Концентрація розчину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Відсотки розчину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Квасоля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Кукурудза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Ячмінь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Пшениця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80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Мала концентрація розчину </a:t>
                      </a:r>
                      <a:r>
                        <a:rPr lang="en-US" sz="1400">
                          <a:latin typeface="Times New Roman"/>
                          <a:ea typeface="Calibri"/>
                          <a:cs typeface="Calibri"/>
                        </a:rPr>
                        <a:t>Fe</a:t>
                      </a:r>
                      <a:r>
                        <a:rPr lang="uk-UA" sz="1400" baseline="-25000">
                          <a:latin typeface="Times New Roman"/>
                          <a:ea typeface="Calibri"/>
                          <a:cs typeface="Calibri"/>
                        </a:rPr>
                        <a:t>2</a:t>
                      </a: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(</a:t>
                      </a:r>
                      <a:r>
                        <a:rPr lang="en-US" sz="1400">
                          <a:latin typeface="Times New Roman"/>
                          <a:ea typeface="Calibri"/>
                          <a:cs typeface="Calibri"/>
                        </a:rPr>
                        <a:t>SO</a:t>
                      </a:r>
                      <a:r>
                        <a:rPr lang="uk-UA" sz="1400" baseline="-25000">
                          <a:latin typeface="Times New Roman"/>
                          <a:ea typeface="Calibri"/>
                          <a:cs typeface="Calibri"/>
                        </a:rPr>
                        <a:t>4</a:t>
                      </a: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)</a:t>
                      </a:r>
                      <a:r>
                        <a:rPr lang="uk-UA" sz="1400" baseline="-25000">
                          <a:latin typeface="Times New Roman"/>
                          <a:ea typeface="Calibri"/>
                          <a:cs typeface="Calibri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0%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1%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Calibri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3%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5%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80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Велика концентрація розчину </a:t>
                      </a:r>
                      <a:r>
                        <a:rPr lang="en-US" sz="1400">
                          <a:latin typeface="Times New Roman"/>
                          <a:ea typeface="Calibri"/>
                          <a:cs typeface="Calibri"/>
                        </a:rPr>
                        <a:t>Fe</a:t>
                      </a:r>
                      <a:r>
                        <a:rPr lang="uk-UA" sz="1400" baseline="-25000">
                          <a:latin typeface="Times New Roman"/>
                          <a:ea typeface="Calibri"/>
                          <a:cs typeface="Calibri"/>
                        </a:rPr>
                        <a:t>2</a:t>
                      </a: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(</a:t>
                      </a:r>
                      <a:r>
                        <a:rPr lang="en-US" sz="1400">
                          <a:latin typeface="Times New Roman"/>
                          <a:ea typeface="Calibri"/>
                          <a:cs typeface="Calibri"/>
                        </a:rPr>
                        <a:t>SO</a:t>
                      </a:r>
                      <a:r>
                        <a:rPr lang="uk-UA" sz="1400" baseline="-25000">
                          <a:latin typeface="Times New Roman"/>
                          <a:ea typeface="Calibri"/>
                          <a:cs typeface="Calibri"/>
                        </a:rPr>
                        <a:t>4</a:t>
                      </a: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)</a:t>
                      </a:r>
                      <a:r>
                        <a:rPr lang="uk-UA" sz="1400" baseline="-25000">
                          <a:latin typeface="Times New Roman"/>
                          <a:ea typeface="Calibri"/>
                          <a:cs typeface="Calibri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0%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Calibri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5%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10%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15%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Calibri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Calibri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Calibri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267" marR="6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00034" y="4357694"/>
            <a:ext cx="821537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unga" pitchFamily="34" charset="0"/>
              </a:rPr>
              <a:t>де оцінка балів:</a:t>
            </a:r>
            <a:endParaRPr lang="ru-RU" sz="1400" b="1" i="1" dirty="0" smtClean="0">
              <a:latin typeface="Arial" pitchFamily="34" charset="0"/>
              <a:cs typeface="Tunga" pitchFamily="34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unga" pitchFamily="34" charset="0"/>
              </a:rPr>
              <a:t> 5 - означає дуже добрі результати (рясні сходи, велика кількість зеленої маси, чудова зелена окраска сходів);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unga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unga" pitchFamily="34" charset="0"/>
              </a:rPr>
              <a:t>   4 - означає добрі результати (рясні сходи, нормальна кількість зеленої маси, зелена забарвлення сходів;)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unga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unga" pitchFamily="34" charset="0"/>
              </a:rPr>
              <a:t>  3 - означає задовільні результати (рясні сходи, невелика кількість зеленої маси, якісна зелена окраска сходів);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unga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unga" pitchFamily="34" charset="0"/>
              </a:rPr>
              <a:t>  2 -  означає негативні результати (слабі сходи, мала кількість зеленої маси, жовто-коричневе забарвлення сходів);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unga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unga" pitchFamily="34" charset="0"/>
              </a:rPr>
              <a:t>0 -  означає незадовільні результати (відсутність сходів).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ung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928694"/>
          </a:xfrm>
        </p:spPr>
        <p:txBody>
          <a:bodyPr>
            <a:normAutofit fontScale="90000"/>
          </a:bodyPr>
          <a:lstStyle/>
          <a:p>
            <a:pPr indent="457200" fontAlgn="base"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uk-UA" sz="4800" dirty="0" smtClean="0"/>
              <a:t> </a:t>
            </a:r>
            <a:r>
              <a:rPr lang="uk-UA" sz="3100" dirty="0" smtClean="0"/>
              <a:t>Залежність якості росту рослин (у балах) від малої концентрації розчину </a:t>
            </a:r>
            <a:r>
              <a:rPr lang="en-US" sz="3100" dirty="0" smtClean="0"/>
              <a:t>Fe</a:t>
            </a:r>
            <a:r>
              <a:rPr lang="uk-UA" sz="3100" baseline="-25000" dirty="0" smtClean="0"/>
              <a:t>2</a:t>
            </a:r>
            <a:r>
              <a:rPr lang="uk-UA" sz="3100" dirty="0" smtClean="0"/>
              <a:t>(</a:t>
            </a:r>
            <a:r>
              <a:rPr lang="en-US" sz="3100" dirty="0" smtClean="0"/>
              <a:t>SO</a:t>
            </a:r>
            <a:r>
              <a:rPr lang="uk-UA" sz="3100" baseline="-25000" dirty="0" smtClean="0"/>
              <a:t>4</a:t>
            </a:r>
            <a:r>
              <a:rPr lang="uk-UA" sz="3100" dirty="0" smtClean="0"/>
              <a:t>)</a:t>
            </a:r>
            <a:r>
              <a:rPr lang="uk-UA" sz="3100" baseline="-25000" dirty="0" smtClean="0"/>
              <a:t>3 </a:t>
            </a:r>
            <a:r>
              <a:rPr lang="uk-UA" sz="3100" dirty="0" smtClean="0"/>
              <a:t>представлена на діаграмі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uk-UA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54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 l="28587" t="32422" r="24744" b="21679"/>
          <a:stretch>
            <a:fillRect/>
          </a:stretch>
        </p:blipFill>
        <p:spPr bwMode="auto">
          <a:xfrm>
            <a:off x="500033" y="1643050"/>
            <a:ext cx="826856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928694"/>
          </a:xfrm>
        </p:spPr>
        <p:txBody>
          <a:bodyPr>
            <a:normAutofit fontScale="90000"/>
          </a:bodyPr>
          <a:lstStyle/>
          <a:p>
            <a:pPr indent="457200" fontAlgn="base"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uk-UA" sz="4800" dirty="0" smtClean="0"/>
              <a:t> </a:t>
            </a:r>
            <a:r>
              <a:rPr lang="uk-UA" sz="3100" dirty="0" smtClean="0"/>
              <a:t>Залежність якості росту рослин (у балах) від великої концентрації розчину </a:t>
            </a:r>
            <a:r>
              <a:rPr lang="en-US" sz="3100" dirty="0" smtClean="0"/>
              <a:t>Fe</a:t>
            </a:r>
            <a:r>
              <a:rPr lang="uk-UA" sz="3100" baseline="-25000" dirty="0" smtClean="0"/>
              <a:t>2</a:t>
            </a:r>
            <a:r>
              <a:rPr lang="uk-UA" sz="3100" dirty="0" smtClean="0"/>
              <a:t>(</a:t>
            </a:r>
            <a:r>
              <a:rPr lang="en-US" sz="3100" dirty="0" smtClean="0"/>
              <a:t>SO</a:t>
            </a:r>
            <a:r>
              <a:rPr lang="uk-UA" sz="3100" baseline="-25000" dirty="0" smtClean="0"/>
              <a:t>4</a:t>
            </a:r>
            <a:r>
              <a:rPr lang="uk-UA" sz="3100" dirty="0" smtClean="0"/>
              <a:t>)</a:t>
            </a:r>
            <a:r>
              <a:rPr lang="uk-UA" sz="3100" baseline="-25000" dirty="0" smtClean="0"/>
              <a:t>3 </a:t>
            </a:r>
            <a:r>
              <a:rPr lang="uk-UA" sz="3100" dirty="0" smtClean="0"/>
              <a:t>представлена на діаграмі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uk-UA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54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29649" t="37109" r="24780" b="20898"/>
          <a:stretch>
            <a:fillRect/>
          </a:stretch>
        </p:blipFill>
        <p:spPr bwMode="auto">
          <a:xfrm>
            <a:off x="428596" y="1714488"/>
            <a:ext cx="827351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593</Words>
  <Application>Microsoft Office PowerPoint</Application>
  <PresentationFormat>Экран (4:3)</PresentationFormat>
  <Paragraphs>83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Дослідження впливу важких металів в умовах техногенного забруднення  на  ріст і розвиток рослин </vt:lpstr>
      <vt:lpstr>Актуальність</vt:lpstr>
      <vt:lpstr>Мета : довести, що ріст і розвиток рослин залежить від концентрації розчинів солей важких металів.  </vt:lpstr>
      <vt:lpstr> </vt:lpstr>
      <vt:lpstr> </vt:lpstr>
      <vt:lpstr> </vt:lpstr>
      <vt:lpstr>Результати експерименту :  </vt:lpstr>
      <vt:lpstr>  Залежність якості росту рослин (у балах) від малої концентрації розчину Fe2(SO4)3 представлена на діаграмі  </vt:lpstr>
      <vt:lpstr>  Залежність якості росту рослин (у балах) від великої концентрації розчину Fe2(SO4)3 представлена на діаграмі  </vt:lpstr>
      <vt:lpstr> Висновки: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впливу важких металів  на розвиток рослин</dc:title>
  <dc:creator>Наташа</dc:creator>
  <cp:lastModifiedBy>Наташа</cp:lastModifiedBy>
  <cp:revision>18</cp:revision>
  <dcterms:created xsi:type="dcterms:W3CDTF">2016-04-14T18:04:59Z</dcterms:created>
  <dcterms:modified xsi:type="dcterms:W3CDTF">2016-04-23T10:13:13Z</dcterms:modified>
</cp:coreProperties>
</file>