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9"/>
  </p:notesMasterIdLst>
  <p:sldIdLst>
    <p:sldId id="256" r:id="rId2"/>
    <p:sldId id="273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8" r:id="rId14"/>
    <p:sldId id="269" r:id="rId15"/>
    <p:sldId id="270" r:id="rId16"/>
    <p:sldId id="272" r:id="rId17"/>
    <p:sldId id="26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6" autoAdjust="0"/>
    <p:restoredTop sz="94746" autoAdjust="0"/>
  </p:normalViewPr>
  <p:slideViewPr>
    <p:cSldViewPr>
      <p:cViewPr varScale="1">
        <p:scale>
          <a:sx n="53" d="100"/>
          <a:sy n="53" d="100"/>
        </p:scale>
        <p:origin x="-8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2BDD6F-BC41-486E-B104-506DCD42C08C}" type="doc">
      <dgm:prSet loTypeId="urn:microsoft.com/office/officeart/2005/8/layout/chevron2" loCatId="process" qsTypeId="urn:microsoft.com/office/officeart/2005/8/quickstyle/simple5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0E469007-558F-47B2-9C1B-FF46FAA3229D}">
      <dgm:prSet phldrT="[Текст]" phldr="1"/>
      <dgm:spPr>
        <a:solidFill>
          <a:srgbClr val="CC99FF"/>
        </a:solidFill>
      </dgm:spPr>
      <dgm:t>
        <a:bodyPr/>
        <a:lstStyle/>
        <a:p>
          <a:endParaRPr lang="ru-RU" dirty="0"/>
        </a:p>
      </dgm:t>
    </dgm:pt>
    <dgm:pt modelId="{62EE50A1-6217-4134-8F23-F26957D9313A}" type="parTrans" cxnId="{220671F6-97D7-44FF-AC78-BD137FEB878B}">
      <dgm:prSet/>
      <dgm:spPr/>
      <dgm:t>
        <a:bodyPr/>
        <a:lstStyle/>
        <a:p>
          <a:endParaRPr lang="ru-RU"/>
        </a:p>
      </dgm:t>
    </dgm:pt>
    <dgm:pt modelId="{A48DAA7A-7E85-4F23-9830-F1D67668BD35}" type="sibTrans" cxnId="{220671F6-97D7-44FF-AC78-BD137FEB878B}">
      <dgm:prSet/>
      <dgm:spPr/>
      <dgm:t>
        <a:bodyPr/>
        <a:lstStyle/>
        <a:p>
          <a:endParaRPr lang="ru-RU"/>
        </a:p>
      </dgm:t>
    </dgm:pt>
    <dgm:pt modelId="{DD0B3E36-D1C2-42B3-BCA7-8478F5E62702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«Вранці замість привітання добірна лайка і запитання: «Трупи є?»  Люди за померлих чіпляються,плачуть не віддають.Солдати тіла дорослих викидають у двері,дітей - у вікно…»                                                                 </a:t>
          </a:r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indent="0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7156A032-D7D7-4475-B432-1A18BC7B9856}" type="sibTrans" cxnId="{1014DDC2-B1D8-4826-90D6-884884E215B2}">
      <dgm:prSet/>
      <dgm:spPr/>
      <dgm:t>
        <a:bodyPr/>
        <a:lstStyle/>
        <a:p>
          <a:endParaRPr lang="ru-RU"/>
        </a:p>
      </dgm:t>
    </dgm:pt>
    <dgm:pt modelId="{1FCBCA28-9CE1-4613-82E9-29ECFF7A9B7D}" type="parTrans" cxnId="{1014DDC2-B1D8-4826-90D6-884884E215B2}">
      <dgm:prSet/>
      <dgm:spPr/>
      <dgm:t>
        <a:bodyPr/>
        <a:lstStyle/>
        <a:p>
          <a:endParaRPr lang="ru-RU"/>
        </a:p>
      </dgm:t>
    </dgm:pt>
    <dgm:pt modelId="{0F295F88-09A1-40BB-B75C-C64A76479D68}">
      <dgm:prSet phldrT="[Текст]" phldr="1"/>
      <dgm:spPr>
        <a:solidFill>
          <a:srgbClr val="92D050"/>
        </a:solidFill>
      </dgm:spPr>
      <dgm:t>
        <a:bodyPr/>
        <a:lstStyle/>
        <a:p>
          <a:endParaRPr lang="ru-RU" dirty="0"/>
        </a:p>
      </dgm:t>
    </dgm:pt>
    <dgm:pt modelId="{0F103F14-FDDF-4193-B88C-E330E1485ACC}" type="sibTrans" cxnId="{8CF4E82A-64FF-4C0F-915D-0CAFA3C13AF3}">
      <dgm:prSet/>
      <dgm:spPr/>
      <dgm:t>
        <a:bodyPr/>
        <a:lstStyle/>
        <a:p>
          <a:endParaRPr lang="ru-RU"/>
        </a:p>
      </dgm:t>
    </dgm:pt>
    <dgm:pt modelId="{36D787AA-AEC4-45CE-ADE9-24EEBE8B6EE4}" type="parTrans" cxnId="{8CF4E82A-64FF-4C0F-915D-0CAFA3C13AF3}">
      <dgm:prSet/>
      <dgm:spPr/>
      <dgm:t>
        <a:bodyPr/>
        <a:lstStyle/>
        <a:p>
          <a:endParaRPr lang="ru-RU"/>
        </a:p>
      </dgm:t>
    </dgm:pt>
    <dgm:pt modelId="{6C5E4FDE-5C17-4053-A7CC-AFC155EF0279}">
      <dgm:prSet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«Медичного обслуговування не було.Померлих виносили з вагона і залишали на станції,не даючи змоги поховати…»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A00ACA-B0A1-44F7-8B6E-60D4718C5E41}" type="parTrans" cxnId="{13DDD1FE-5B6B-423C-9CEA-45F1B3AC8753}">
      <dgm:prSet/>
      <dgm:spPr/>
      <dgm:t>
        <a:bodyPr/>
        <a:lstStyle/>
        <a:p>
          <a:endParaRPr lang="ru-RU"/>
        </a:p>
      </dgm:t>
    </dgm:pt>
    <dgm:pt modelId="{8E81AB80-B04D-4744-84FB-45AE08BC1821}" type="sibTrans" cxnId="{13DDD1FE-5B6B-423C-9CEA-45F1B3AC8753}">
      <dgm:prSet/>
      <dgm:spPr/>
      <dgm:t>
        <a:bodyPr/>
        <a:lstStyle/>
        <a:p>
          <a:endParaRPr lang="ru-RU"/>
        </a:p>
      </dgm:t>
    </dgm:pt>
    <dgm:pt modelId="{757A02D7-4207-4554-B4DB-6F11238B585D}" type="pres">
      <dgm:prSet presAssocID="{552BDD6F-BC41-486E-B104-506DCD42C08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2BDFFC-5D26-411B-9DFE-75082AEEAA33}" type="pres">
      <dgm:prSet presAssocID="{0F295F88-09A1-40BB-B75C-C64A76479D68}" presName="composite" presStyleCnt="0"/>
      <dgm:spPr/>
    </dgm:pt>
    <dgm:pt modelId="{40552046-3265-48A8-8807-F20F15AF7218}" type="pres">
      <dgm:prSet presAssocID="{0F295F88-09A1-40BB-B75C-C64A76479D68}" presName="parentText" presStyleLbl="alignNode1" presStyleIdx="0" presStyleCnt="2" custLinFactNeighborY="-36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22EFA-DFBA-458C-ADF1-685C25E52E44}" type="pres">
      <dgm:prSet presAssocID="{0F295F88-09A1-40BB-B75C-C64A76479D68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7D1BB-0219-471E-ADBD-5E98F46A458E}" type="pres">
      <dgm:prSet presAssocID="{0F103F14-FDDF-4193-B88C-E330E1485ACC}" presName="sp" presStyleCnt="0"/>
      <dgm:spPr/>
    </dgm:pt>
    <dgm:pt modelId="{F89FDF52-7CB8-4CAF-A675-A3CA605CADB1}" type="pres">
      <dgm:prSet presAssocID="{0E469007-558F-47B2-9C1B-FF46FAA3229D}" presName="composite" presStyleCnt="0"/>
      <dgm:spPr/>
    </dgm:pt>
    <dgm:pt modelId="{33991B0E-D2F3-4F89-AC4F-4B9689E0C0BC}" type="pres">
      <dgm:prSet presAssocID="{0E469007-558F-47B2-9C1B-FF46FAA3229D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F9380-ADEC-4EDE-8315-41503C190270}" type="pres">
      <dgm:prSet presAssocID="{0E469007-558F-47B2-9C1B-FF46FAA3229D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C0CE7F-7562-4AF1-928A-25980DA85F98}" type="presOf" srcId="{DD0B3E36-D1C2-42B3-BCA7-8478F5E62702}" destId="{79222EFA-DFBA-458C-ADF1-685C25E52E44}" srcOrd="0" destOrd="0" presId="urn:microsoft.com/office/officeart/2005/8/layout/chevron2"/>
    <dgm:cxn modelId="{13DDD1FE-5B6B-423C-9CEA-45F1B3AC8753}" srcId="{0E469007-558F-47B2-9C1B-FF46FAA3229D}" destId="{6C5E4FDE-5C17-4053-A7CC-AFC155EF0279}" srcOrd="0" destOrd="0" parTransId="{A8A00ACA-B0A1-44F7-8B6E-60D4718C5E41}" sibTransId="{8E81AB80-B04D-4744-84FB-45AE08BC1821}"/>
    <dgm:cxn modelId="{119DF62E-CB30-4F42-A336-3C3517F79128}" type="presOf" srcId="{0F295F88-09A1-40BB-B75C-C64A76479D68}" destId="{40552046-3265-48A8-8807-F20F15AF7218}" srcOrd="0" destOrd="0" presId="urn:microsoft.com/office/officeart/2005/8/layout/chevron2"/>
    <dgm:cxn modelId="{1FBB8930-E7D5-492B-8D0F-9279F28DC669}" type="presOf" srcId="{6C5E4FDE-5C17-4053-A7CC-AFC155EF0279}" destId="{56BF9380-ADEC-4EDE-8315-41503C190270}" srcOrd="0" destOrd="0" presId="urn:microsoft.com/office/officeart/2005/8/layout/chevron2"/>
    <dgm:cxn modelId="{96784117-BB57-4E81-B067-421DDE3C0FD4}" type="presOf" srcId="{0E469007-558F-47B2-9C1B-FF46FAA3229D}" destId="{33991B0E-D2F3-4F89-AC4F-4B9689E0C0BC}" srcOrd="0" destOrd="0" presId="urn:microsoft.com/office/officeart/2005/8/layout/chevron2"/>
    <dgm:cxn modelId="{69596745-79C5-4D1A-8087-BD49258C86C6}" type="presOf" srcId="{552BDD6F-BC41-486E-B104-506DCD42C08C}" destId="{757A02D7-4207-4554-B4DB-6F11238B585D}" srcOrd="0" destOrd="0" presId="urn:microsoft.com/office/officeart/2005/8/layout/chevron2"/>
    <dgm:cxn modelId="{220671F6-97D7-44FF-AC78-BD137FEB878B}" srcId="{552BDD6F-BC41-486E-B104-506DCD42C08C}" destId="{0E469007-558F-47B2-9C1B-FF46FAA3229D}" srcOrd="1" destOrd="0" parTransId="{62EE50A1-6217-4134-8F23-F26957D9313A}" sibTransId="{A48DAA7A-7E85-4F23-9830-F1D67668BD35}"/>
    <dgm:cxn modelId="{1014DDC2-B1D8-4826-90D6-884884E215B2}" srcId="{0F295F88-09A1-40BB-B75C-C64A76479D68}" destId="{DD0B3E36-D1C2-42B3-BCA7-8478F5E62702}" srcOrd="0" destOrd="0" parTransId="{1FCBCA28-9CE1-4613-82E9-29ECFF7A9B7D}" sibTransId="{7156A032-D7D7-4475-B432-1A18BC7B9856}"/>
    <dgm:cxn modelId="{8CF4E82A-64FF-4C0F-915D-0CAFA3C13AF3}" srcId="{552BDD6F-BC41-486E-B104-506DCD42C08C}" destId="{0F295F88-09A1-40BB-B75C-C64A76479D68}" srcOrd="0" destOrd="0" parTransId="{36D787AA-AEC4-45CE-ADE9-24EEBE8B6EE4}" sibTransId="{0F103F14-FDDF-4193-B88C-E330E1485ACC}"/>
    <dgm:cxn modelId="{5FA57C4C-74AC-4671-A83B-DF02F6CA80D8}" type="presParOf" srcId="{757A02D7-4207-4554-B4DB-6F11238B585D}" destId="{F02BDFFC-5D26-411B-9DFE-75082AEEAA33}" srcOrd="0" destOrd="0" presId="urn:microsoft.com/office/officeart/2005/8/layout/chevron2"/>
    <dgm:cxn modelId="{D1411E52-3726-4442-992E-AC9F360B4719}" type="presParOf" srcId="{F02BDFFC-5D26-411B-9DFE-75082AEEAA33}" destId="{40552046-3265-48A8-8807-F20F15AF7218}" srcOrd="0" destOrd="0" presId="urn:microsoft.com/office/officeart/2005/8/layout/chevron2"/>
    <dgm:cxn modelId="{15FA0385-C4BB-40BA-A8BA-67C6D4222594}" type="presParOf" srcId="{F02BDFFC-5D26-411B-9DFE-75082AEEAA33}" destId="{79222EFA-DFBA-458C-ADF1-685C25E52E44}" srcOrd="1" destOrd="0" presId="urn:microsoft.com/office/officeart/2005/8/layout/chevron2"/>
    <dgm:cxn modelId="{CBD7A543-F28F-4010-9EA8-0D81BF25F946}" type="presParOf" srcId="{757A02D7-4207-4554-B4DB-6F11238B585D}" destId="{A4B7D1BB-0219-471E-ADBD-5E98F46A458E}" srcOrd="1" destOrd="0" presId="urn:microsoft.com/office/officeart/2005/8/layout/chevron2"/>
    <dgm:cxn modelId="{E3066AB3-A6E7-41EA-BA61-C40360EFD461}" type="presParOf" srcId="{757A02D7-4207-4554-B4DB-6F11238B585D}" destId="{F89FDF52-7CB8-4CAF-A675-A3CA605CADB1}" srcOrd="2" destOrd="0" presId="urn:microsoft.com/office/officeart/2005/8/layout/chevron2"/>
    <dgm:cxn modelId="{C5B3E4E3-4C3C-4EAA-9986-8E02EAE22F2E}" type="presParOf" srcId="{F89FDF52-7CB8-4CAF-A675-A3CA605CADB1}" destId="{33991B0E-D2F3-4F89-AC4F-4B9689E0C0BC}" srcOrd="0" destOrd="0" presId="urn:microsoft.com/office/officeart/2005/8/layout/chevron2"/>
    <dgm:cxn modelId="{962C2F95-B231-400F-9536-BE28D3C673EB}" type="presParOf" srcId="{F89FDF52-7CB8-4CAF-A675-A3CA605CADB1}" destId="{56BF9380-ADEC-4EDE-8315-41503C1902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F99D61-5DC8-4726-9388-6E8092CC47B6}" type="doc">
      <dgm:prSet loTypeId="urn:microsoft.com/office/officeart/2005/8/layout/chevron2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89A4AF8-7120-43E5-95D1-543A3666D6A6}">
      <dgm:prSet phldrT="[Текст]" phldr="1"/>
      <dgm:spPr/>
      <dgm:t>
        <a:bodyPr/>
        <a:lstStyle/>
        <a:p>
          <a:endParaRPr lang="ru-RU"/>
        </a:p>
      </dgm:t>
    </dgm:pt>
    <dgm:pt modelId="{1460740A-80B4-496A-8356-BACEA3CAE9AA}" type="parTrans" cxnId="{724499B4-5EB8-4B77-BE16-171875E6C7B5}">
      <dgm:prSet/>
      <dgm:spPr/>
      <dgm:t>
        <a:bodyPr/>
        <a:lstStyle/>
        <a:p>
          <a:endParaRPr lang="ru-RU"/>
        </a:p>
      </dgm:t>
    </dgm:pt>
    <dgm:pt modelId="{51C84B26-E1A7-4E39-ACEB-9DB2DE0610DC}" type="sibTrans" cxnId="{724499B4-5EB8-4B77-BE16-171875E6C7B5}">
      <dgm:prSet/>
      <dgm:spPr/>
      <dgm:t>
        <a:bodyPr/>
        <a:lstStyle/>
        <a:p>
          <a:endParaRPr lang="ru-RU"/>
        </a:p>
      </dgm:t>
    </dgm:pt>
    <dgm:pt modelId="{EEE34EF6-E853-430A-9824-03A08F49BABE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«Про медичне обслуговування й мови не могло бути.Люди пили воду з водойм і звідти ж брали прозапас.Воду кип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ятити можливості не було.Тому вони і починали хворіти дизентерією,червоним тифом,малярією,коростою,воші мучили всіх!Було спекотно,постійно мучила спрага.Померлих залишали на роз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їздах,ніхто не ховав їх…»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721D1E-48F5-44C8-8A22-5A841767FD5A}" type="parTrans" cxnId="{70A1A96D-FCA7-40AD-B059-DE79D33A94D7}">
      <dgm:prSet/>
      <dgm:spPr/>
      <dgm:t>
        <a:bodyPr/>
        <a:lstStyle/>
        <a:p>
          <a:endParaRPr lang="ru-RU"/>
        </a:p>
      </dgm:t>
    </dgm:pt>
    <dgm:pt modelId="{412046A5-4F94-49D5-BC1B-306160784152}" type="sibTrans" cxnId="{70A1A96D-FCA7-40AD-B059-DE79D33A94D7}">
      <dgm:prSet/>
      <dgm:spPr/>
      <dgm:t>
        <a:bodyPr/>
        <a:lstStyle/>
        <a:p>
          <a:endParaRPr lang="ru-RU"/>
        </a:p>
      </dgm:t>
    </dgm:pt>
    <dgm:pt modelId="{637E1ED7-9BFF-401F-B177-2242E011C6B5}">
      <dgm:prSet phldrT="[Текст]" phldr="1"/>
      <dgm:spPr/>
      <dgm:t>
        <a:bodyPr/>
        <a:lstStyle/>
        <a:p>
          <a:endParaRPr lang="ru-RU"/>
        </a:p>
      </dgm:t>
    </dgm:pt>
    <dgm:pt modelId="{2A4C44E7-516A-4603-A799-E68C3D8E7026}" type="parTrans" cxnId="{4C60CEC2-28EC-4269-8B1F-04E63911A115}">
      <dgm:prSet/>
      <dgm:spPr/>
      <dgm:t>
        <a:bodyPr/>
        <a:lstStyle/>
        <a:p>
          <a:endParaRPr lang="ru-RU"/>
        </a:p>
      </dgm:t>
    </dgm:pt>
    <dgm:pt modelId="{F03ED2AB-EEB1-4D5D-A9BE-559B29ADD6A9}" type="sibTrans" cxnId="{4C60CEC2-28EC-4269-8B1F-04E63911A115}">
      <dgm:prSet/>
      <dgm:spPr/>
      <dgm:t>
        <a:bodyPr/>
        <a:lstStyle/>
        <a:p>
          <a:endParaRPr lang="ru-RU"/>
        </a:p>
      </dgm:t>
    </dgm:pt>
    <dgm:pt modelId="{E82FD22A-6656-4944-829A-BB77CDAC1DB0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Через кілька днів шляху з нашого вагона винесли померлих:стареньку і маленького хлопчика.Поїзд зупинявся,щоб залишити померлих….Ховати не давали.»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D7B2E4-EFA8-4D07-9373-3010197BCD7C}" type="parTrans" cxnId="{C3DF2D08-0BF7-4FDA-AC53-EE76831E0063}">
      <dgm:prSet/>
      <dgm:spPr/>
      <dgm:t>
        <a:bodyPr/>
        <a:lstStyle/>
        <a:p>
          <a:endParaRPr lang="ru-RU"/>
        </a:p>
      </dgm:t>
    </dgm:pt>
    <dgm:pt modelId="{29BEB3A0-B948-4643-9E44-48E705E15ECA}" type="sibTrans" cxnId="{C3DF2D08-0BF7-4FDA-AC53-EE76831E0063}">
      <dgm:prSet/>
      <dgm:spPr/>
      <dgm:t>
        <a:bodyPr/>
        <a:lstStyle/>
        <a:p>
          <a:endParaRPr lang="ru-RU"/>
        </a:p>
      </dgm:t>
    </dgm:pt>
    <dgm:pt modelId="{AFF1F714-BEFE-4F57-8F27-CFEDDA3EB80E}" type="pres">
      <dgm:prSet presAssocID="{5AF99D61-5DC8-4726-9388-6E8092CC47B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D457DB-32AC-4A41-AFC9-A2880A1B4BD2}" type="pres">
      <dgm:prSet presAssocID="{E89A4AF8-7120-43E5-95D1-543A3666D6A6}" presName="composite" presStyleCnt="0"/>
      <dgm:spPr/>
    </dgm:pt>
    <dgm:pt modelId="{2E9B3980-466A-40C4-9A6C-BCAA8F8DF3B1}" type="pres">
      <dgm:prSet presAssocID="{E89A4AF8-7120-43E5-95D1-543A3666D6A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BEB0B-95FF-4CB4-A810-D1C9253F4B66}" type="pres">
      <dgm:prSet presAssocID="{E89A4AF8-7120-43E5-95D1-543A3666D6A6}" presName="descendantText" presStyleLbl="alignAcc1" presStyleIdx="0" presStyleCnt="2" custLinFactNeighborX="525" custLinFactNeighborY="-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A50AB-9E04-4DA6-B1EF-D67CE46A5D77}" type="pres">
      <dgm:prSet presAssocID="{51C84B26-E1A7-4E39-ACEB-9DB2DE0610DC}" presName="sp" presStyleCnt="0"/>
      <dgm:spPr/>
    </dgm:pt>
    <dgm:pt modelId="{0DFB3DCD-E10A-4806-82F8-EB72801CC552}" type="pres">
      <dgm:prSet presAssocID="{637E1ED7-9BFF-401F-B177-2242E011C6B5}" presName="composite" presStyleCnt="0"/>
      <dgm:spPr/>
    </dgm:pt>
    <dgm:pt modelId="{52EF13CE-F8C3-4E06-B493-8087DEB817AD}" type="pres">
      <dgm:prSet presAssocID="{637E1ED7-9BFF-401F-B177-2242E011C6B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F7F58-C50F-468D-9220-A7DDFFC7CF5A}" type="pres">
      <dgm:prSet presAssocID="{637E1ED7-9BFF-401F-B177-2242E011C6B5}" presName="descendantText" presStyleLbl="alignAcc1" presStyleIdx="1" presStyleCnt="2" custLinFactNeighborX="525" custLinFactNeighborY="-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60CEC2-28EC-4269-8B1F-04E63911A115}" srcId="{5AF99D61-5DC8-4726-9388-6E8092CC47B6}" destId="{637E1ED7-9BFF-401F-B177-2242E011C6B5}" srcOrd="1" destOrd="0" parTransId="{2A4C44E7-516A-4603-A799-E68C3D8E7026}" sibTransId="{F03ED2AB-EEB1-4D5D-A9BE-559B29ADD6A9}"/>
    <dgm:cxn modelId="{1CB7E6AF-63FD-47EF-A7F0-9D9B143D8C70}" type="presOf" srcId="{5AF99D61-5DC8-4726-9388-6E8092CC47B6}" destId="{AFF1F714-BEFE-4F57-8F27-CFEDDA3EB80E}" srcOrd="0" destOrd="0" presId="urn:microsoft.com/office/officeart/2005/8/layout/chevron2"/>
    <dgm:cxn modelId="{4BD1E077-53CE-41E8-B60E-9DBC30E818F6}" type="presOf" srcId="{E82FD22A-6656-4944-829A-BB77CDAC1DB0}" destId="{D2CF7F58-C50F-468D-9220-A7DDFFC7CF5A}" srcOrd="0" destOrd="0" presId="urn:microsoft.com/office/officeart/2005/8/layout/chevron2"/>
    <dgm:cxn modelId="{724499B4-5EB8-4B77-BE16-171875E6C7B5}" srcId="{5AF99D61-5DC8-4726-9388-6E8092CC47B6}" destId="{E89A4AF8-7120-43E5-95D1-543A3666D6A6}" srcOrd="0" destOrd="0" parTransId="{1460740A-80B4-496A-8356-BACEA3CAE9AA}" sibTransId="{51C84B26-E1A7-4E39-ACEB-9DB2DE0610DC}"/>
    <dgm:cxn modelId="{70A1A96D-FCA7-40AD-B059-DE79D33A94D7}" srcId="{E89A4AF8-7120-43E5-95D1-543A3666D6A6}" destId="{EEE34EF6-E853-430A-9824-03A08F49BABE}" srcOrd="0" destOrd="0" parTransId="{D3721D1E-48F5-44C8-8A22-5A841767FD5A}" sibTransId="{412046A5-4F94-49D5-BC1B-306160784152}"/>
    <dgm:cxn modelId="{C3DF2D08-0BF7-4FDA-AC53-EE76831E0063}" srcId="{637E1ED7-9BFF-401F-B177-2242E011C6B5}" destId="{E82FD22A-6656-4944-829A-BB77CDAC1DB0}" srcOrd="0" destOrd="0" parTransId="{E2D7B2E4-EFA8-4D07-9373-3010197BCD7C}" sibTransId="{29BEB3A0-B948-4643-9E44-48E705E15ECA}"/>
    <dgm:cxn modelId="{6A0388D6-4668-43DD-8362-7FEDF6B564F4}" type="presOf" srcId="{637E1ED7-9BFF-401F-B177-2242E011C6B5}" destId="{52EF13CE-F8C3-4E06-B493-8087DEB817AD}" srcOrd="0" destOrd="0" presId="urn:microsoft.com/office/officeart/2005/8/layout/chevron2"/>
    <dgm:cxn modelId="{9A58A431-ED7F-458D-B112-6DBBEDBE131E}" type="presOf" srcId="{E89A4AF8-7120-43E5-95D1-543A3666D6A6}" destId="{2E9B3980-466A-40C4-9A6C-BCAA8F8DF3B1}" srcOrd="0" destOrd="0" presId="urn:microsoft.com/office/officeart/2005/8/layout/chevron2"/>
    <dgm:cxn modelId="{A0ECF6C4-8337-4D9A-A705-D350BF4A36F8}" type="presOf" srcId="{EEE34EF6-E853-430A-9824-03A08F49BABE}" destId="{87FBEB0B-95FF-4CB4-A810-D1C9253F4B66}" srcOrd="0" destOrd="0" presId="urn:microsoft.com/office/officeart/2005/8/layout/chevron2"/>
    <dgm:cxn modelId="{EC650B87-04C0-4DF9-8A49-CD7185111399}" type="presParOf" srcId="{AFF1F714-BEFE-4F57-8F27-CFEDDA3EB80E}" destId="{8BD457DB-32AC-4A41-AFC9-A2880A1B4BD2}" srcOrd="0" destOrd="0" presId="urn:microsoft.com/office/officeart/2005/8/layout/chevron2"/>
    <dgm:cxn modelId="{F696A5C4-184C-4A46-9103-708AC750EACF}" type="presParOf" srcId="{8BD457DB-32AC-4A41-AFC9-A2880A1B4BD2}" destId="{2E9B3980-466A-40C4-9A6C-BCAA8F8DF3B1}" srcOrd="0" destOrd="0" presId="urn:microsoft.com/office/officeart/2005/8/layout/chevron2"/>
    <dgm:cxn modelId="{C582DB54-6074-4B52-A89B-D0867C8B0BA3}" type="presParOf" srcId="{8BD457DB-32AC-4A41-AFC9-A2880A1B4BD2}" destId="{87FBEB0B-95FF-4CB4-A810-D1C9253F4B66}" srcOrd="1" destOrd="0" presId="urn:microsoft.com/office/officeart/2005/8/layout/chevron2"/>
    <dgm:cxn modelId="{F0C54C96-4B7D-4DE8-BEC5-4A2993D0B857}" type="presParOf" srcId="{AFF1F714-BEFE-4F57-8F27-CFEDDA3EB80E}" destId="{4D7A50AB-9E04-4DA6-B1EF-D67CE46A5D77}" srcOrd="1" destOrd="0" presId="urn:microsoft.com/office/officeart/2005/8/layout/chevron2"/>
    <dgm:cxn modelId="{FAAA5643-E59E-46B1-804E-64A7BB32EFD0}" type="presParOf" srcId="{AFF1F714-BEFE-4F57-8F27-CFEDDA3EB80E}" destId="{0DFB3DCD-E10A-4806-82F8-EB72801CC552}" srcOrd="2" destOrd="0" presId="urn:microsoft.com/office/officeart/2005/8/layout/chevron2"/>
    <dgm:cxn modelId="{84199CB0-3BA0-479F-B5F4-E8759CB7F7FB}" type="presParOf" srcId="{0DFB3DCD-E10A-4806-82F8-EB72801CC552}" destId="{52EF13CE-F8C3-4E06-B493-8087DEB817AD}" srcOrd="0" destOrd="0" presId="urn:microsoft.com/office/officeart/2005/8/layout/chevron2"/>
    <dgm:cxn modelId="{42C8964A-6DBD-4F63-9AA9-F507715F9291}" type="presParOf" srcId="{0DFB3DCD-E10A-4806-82F8-EB72801CC552}" destId="{D2CF7F58-C50F-468D-9220-A7DDFFC7CF5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BA864CF-6A0F-4B91-8499-FC9E0795F23C}" type="datetimeFigureOut">
              <a:rPr lang="ru-RU"/>
              <a:pPr>
                <a:defRPr/>
              </a:pPr>
              <a:t>20.04.2016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463FE01-FC91-4D23-80C4-7CB6FD34D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7"/>
          <p:cNvCxnSpPr/>
          <p:nvPr/>
        </p:nvCxnSpPr>
        <p:spPr>
          <a:xfrm>
            <a:off x="0" y="2925763"/>
            <a:ext cx="914400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2"/>
          <p:cNvSpPr/>
          <p:nvPr/>
        </p:nvSpPr>
        <p:spPr>
          <a:xfrm>
            <a:off x="2514600" y="2362200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B7E58F04-525D-400E-A424-6CEE436F726C}" type="datetimeFigureOut">
              <a:rPr lang="ru-RU"/>
              <a:pPr>
                <a:defRPr/>
              </a:pPr>
              <a:t>20.04.2016</a:t>
            </a:fld>
            <a:endParaRPr lang="ru-RU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D750-C84F-407E-AEB9-2F5474CF1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Tm="11126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437FE-74A2-40D9-ABAB-4B24C7B97BDC}" type="datetimeFigureOut">
              <a:rPr lang="ru-RU"/>
              <a:pPr>
                <a:defRPr/>
              </a:pPr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E6D9B-12E1-4666-BCE3-FCEE94700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1126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/>
        </p:nvCxnSpPr>
        <p:spPr>
          <a:xfrm rot="5400000">
            <a:off x="4267201" y="3429000"/>
            <a:ext cx="6858000" cy="317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/>
          <p:nvPr/>
        </p:nvSpPr>
        <p:spPr bwMode="hidden">
          <a:xfrm>
            <a:off x="0" y="0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D42AD-317F-4053-9A25-03C63317555A}" type="datetimeFigureOut">
              <a:rPr lang="ru-RU"/>
              <a:pPr>
                <a:defRPr/>
              </a:pPr>
              <a:t>20.04.2016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4D0F3-04ED-4DF7-BF78-00CEC9D83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1126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84265-3D62-496E-8F22-B63553974BE0}" type="datetimeFigureOut">
              <a:rPr lang="ru-RU"/>
              <a:pPr>
                <a:defRPr/>
              </a:pPr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A4FCD-0DF0-43BC-8826-4658F37CB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1126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3922713"/>
            <a:ext cx="9144000" cy="293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0"/>
          <p:cNvCxnSpPr/>
          <p:nvPr/>
        </p:nvCxnSpPr>
        <p:spPr>
          <a:xfrm>
            <a:off x="0" y="3921125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1"/>
          <p:cNvSpPr/>
          <p:nvPr/>
        </p:nvSpPr>
        <p:spPr>
          <a:xfrm>
            <a:off x="2514600" y="3368675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bIns="0" anchor="b"/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/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A79CC-A2EE-4B7E-B6BB-9F2473DD5AA0}" type="datetimeFigureOut">
              <a:rPr lang="ru-RU"/>
              <a:pPr>
                <a:defRPr/>
              </a:pPr>
              <a:t>20.04.2016</a:t>
            </a:fld>
            <a:endParaRPr lang="ru-RU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44776-47F1-4C82-AF73-09BDE75FD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1126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AF59D-7DA2-4834-99DC-45CD9A4F214D}" type="datetimeFigureOut">
              <a:rPr lang="ru-RU"/>
              <a:pPr>
                <a:defRPr/>
              </a:pPr>
              <a:t>20.04.2016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3881A-72D3-4074-907B-49E8C6427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1126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164A1-5202-4399-9C94-B31930E2E8E3}" type="datetimeFigureOut">
              <a:rPr lang="ru-RU"/>
              <a:pPr>
                <a:defRPr/>
              </a:pPr>
              <a:t>20.04.2016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367F7-FC71-43A1-82AF-8BAFDCB05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1126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23657-5484-4887-B7DF-A6BBAF1D77FF}" type="datetimeFigureOut">
              <a:rPr lang="ru-RU"/>
              <a:pPr>
                <a:defRPr/>
              </a:pPr>
              <a:t>20.04.2016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E0ECA-8CFE-4974-A52B-9638E4985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1126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98329-CAEF-47F5-BA59-E0CD3D0B2C40}" type="datetimeFigureOut">
              <a:rPr lang="ru-RU"/>
              <a:pPr>
                <a:defRPr/>
              </a:pPr>
              <a:t>20.04.2016</a:t>
            </a:fld>
            <a:endParaRPr lang="ru-RU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3F6DB-08EF-4B12-AE11-53556467D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Tm="11126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t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69245-4762-4CE9-8196-F2ED101C621F}" type="datetimeFigureOut">
              <a:rPr lang="ru-RU"/>
              <a:pPr>
                <a:defRPr/>
              </a:pPr>
              <a:t>20.04.2016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2CF97-1684-48A1-9C98-C4660DAFD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1126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tIns="0" bIns="0" anchor="ctr" anchorCtr="0"/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78682-B36D-44D4-8F6D-9385B8DDAAC2}" type="datetimeFigureOut">
              <a:rPr lang="ru-RU"/>
              <a:pPr>
                <a:defRPr/>
              </a:pPr>
              <a:t>20.04.2016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63590-D4B8-4E3E-9C05-A5017E0D3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1126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6675"/>
            <a:ext cx="9144000" cy="552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0"/>
            <a:ext cx="8229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05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cap="all" spc="30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EEE07B-128C-4B50-93E1-43146EFDC697}" type="datetimeFigureOut">
              <a:rPr lang="ru-RU"/>
              <a:pPr>
                <a:defRPr/>
              </a:pPr>
              <a:t>20.04.2016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0" cap="all" spc="3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F3A381-D3FB-4447-BE54-0BDAAA821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913"/>
            <a:ext cx="9144000" cy="15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4725"/>
            <a:ext cx="4114800" cy="70167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6" r:id="rId1"/>
    <p:sldLayoutId id="2147483995" r:id="rId2"/>
    <p:sldLayoutId id="2147483997" r:id="rId3"/>
    <p:sldLayoutId id="2147483994" r:id="rId4"/>
    <p:sldLayoutId id="2147483993" r:id="rId5"/>
    <p:sldLayoutId id="2147483992" r:id="rId6"/>
    <p:sldLayoutId id="2147483998" r:id="rId7"/>
    <p:sldLayoutId id="2147483991" r:id="rId8"/>
    <p:sldLayoutId id="2147483990" r:id="rId9"/>
    <p:sldLayoutId id="2147483989" r:id="rId10"/>
    <p:sldLayoutId id="2147483999" r:id="rId11"/>
  </p:sldLayoutIdLst>
  <p:transition spd="slow" advTm="11126">
    <p:fade/>
  </p:transition>
  <p:txStyles>
    <p:titleStyle>
      <a:lvl1pPr algn="ctr" rtl="0" fontAlgn="base">
        <a:spcBef>
          <a:spcPts val="400"/>
        </a:spcBef>
        <a:spcAft>
          <a:spcPct val="0"/>
        </a:spcAft>
        <a:defRPr b="1" kern="1200" cap="all">
          <a:solidFill>
            <a:srgbClr val="404040"/>
          </a:solidFill>
          <a:latin typeface="+mj-lt"/>
          <a:ea typeface="+mj-ea"/>
          <a:cs typeface="Tunga" pitchFamily="2"/>
        </a:defRPr>
      </a:lvl1pPr>
      <a:lvl2pPr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cs typeface="Tunga" pitchFamily="34" charset="0"/>
        </a:defRPr>
      </a:lvl2pPr>
      <a:lvl3pPr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cs typeface="Tunga" pitchFamily="34" charset="0"/>
        </a:defRPr>
      </a:lvl3pPr>
      <a:lvl4pPr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cs typeface="Tunga" pitchFamily="34" charset="0"/>
        </a:defRPr>
      </a:lvl4pPr>
      <a:lvl5pPr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cs typeface="Tunga" pitchFamily="34" charset="0"/>
        </a:defRPr>
      </a:lvl5pPr>
      <a:lvl6pPr marL="4572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cs typeface="Tunga" pitchFamily="34" charset="0"/>
        </a:defRPr>
      </a:lvl6pPr>
      <a:lvl7pPr marL="9144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cs typeface="Tunga" pitchFamily="34" charset="0"/>
        </a:defRPr>
      </a:lvl7pPr>
      <a:lvl8pPr marL="13716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cs typeface="Tunga" pitchFamily="34" charset="0"/>
        </a:defRPr>
      </a:lvl8pPr>
      <a:lvl9pPr marL="18288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cs typeface="Tunga" pitchFamily="34" charset="0"/>
        </a:defRPr>
      </a:lvl9pPr>
    </p:titleStyle>
    <p:bodyStyle>
      <a:lvl1pPr algn="ctr" rtl="0" fontAlgn="base">
        <a:spcBef>
          <a:spcPts val="600"/>
        </a:spcBef>
        <a:spcAft>
          <a:spcPct val="0"/>
        </a:spcAft>
        <a:buClr>
          <a:schemeClr val="accent1"/>
        </a:buClr>
        <a:defRPr sz="2000"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algn="ctr" rtl="0" fontAlgn="base">
        <a:spcBef>
          <a:spcPts val="1200"/>
        </a:spcBef>
        <a:spcAft>
          <a:spcPct val="0"/>
        </a:spcAft>
        <a:buClr>
          <a:schemeClr val="accent1"/>
        </a:buClr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algn="ctr" rtl="0" fontAlgn="base">
        <a:spcBef>
          <a:spcPts val="1200"/>
        </a:spcBef>
        <a:spcAft>
          <a:spcPct val="0"/>
        </a:spcAft>
        <a:buClr>
          <a:schemeClr val="accent1"/>
        </a:buClr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algn="ctr" rtl="0" fontAlgn="base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algn="ctr" rtl="0" fontAlgn="base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1150" y="1557338"/>
            <a:ext cx="6121400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32585" y="476672"/>
            <a:ext cx="8419101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scene3d>
            <a:camera prst="perspectiveBelow"/>
            <a:lightRig rig="threePt" dir="t"/>
          </a:scene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Депортація кримських татар як геноцид </a:t>
            </a:r>
            <a:endParaRPr lang="ru-RU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5881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420938"/>
            <a:ext cx="6184900" cy="40751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813" y="1628775"/>
            <a:ext cx="6119812" cy="576263"/>
          </a:xfrm>
          <a:solidFill>
            <a:schemeClr val="bg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1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Німецький унтер-офіцер веде кримських татар</a:t>
            </a:r>
            <a:endParaRPr lang="ru-RU" sz="1400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3161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850" y="1344613"/>
            <a:ext cx="8666163" cy="5253037"/>
          </a:xfrm>
          <a:ln>
            <a:solidFill>
              <a:schemeClr val="bg1"/>
            </a:solidFill>
          </a:ln>
        </p:spPr>
        <p:txBody>
          <a:bodyPr/>
          <a:lstStyle/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uk-UA" dirty="0" smtClean="0">
              <a:solidFill>
                <a:schemeClr val="tx2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i="1" dirty="0" smtClean="0">
                <a:solidFill>
                  <a:schemeClr val="tx2"/>
                </a:solidFill>
              </a:rPr>
              <a:t>18 травня 1944 р.за наказом Сталіна весь кримськотатарський народ був звинувачений у колобораціонізмі та депортований з Криму.Трагедія отримала назву Сюргюн(від крим.</a:t>
            </a:r>
            <a:r>
              <a:rPr lang="en-US" i="1" dirty="0" smtClean="0">
                <a:solidFill>
                  <a:schemeClr val="tx2"/>
                </a:solidFill>
              </a:rPr>
              <a:t>S</a:t>
            </a:r>
            <a:r>
              <a:rPr lang="de-DE" i="1" dirty="0" err="1" smtClean="0">
                <a:solidFill>
                  <a:schemeClr val="tx2"/>
                </a:solidFill>
              </a:rPr>
              <a:t>ürgün</a:t>
            </a:r>
            <a:r>
              <a:rPr lang="uk-UA" i="1" dirty="0" smtClean="0">
                <a:solidFill>
                  <a:schemeClr val="tx2"/>
                </a:solidFill>
              </a:rPr>
              <a:t>-вигнанець).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Значна </a:t>
            </a:r>
            <a:r>
              <a:rPr lang="uk-UA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переселенців,виснажених в роки німецької окупації,загинула в місцях висилки від голоду і хвороб у 1944-45-х роках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оцінками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до 46%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депортованих.Серед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померлих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перший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половина -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16 </a:t>
            </a:r>
            <a:r>
              <a:rPr lang="ru-RU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 </a:t>
            </a:r>
            <a:r>
              <a:rPr lang="uk-UA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депортаціїкримських татар було перейменовано всі(за винятком Бахчисарая,Джанкоя,Саків та Судака)населенні пункти,які мали кримськотатарське походження.</a:t>
            </a:r>
            <a:endParaRPr lang="ru-RU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брак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чистої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води,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погану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гігієну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депортованих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поширювалися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малярія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жовта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лихоманка,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дизентерія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Новоприбулі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природного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імунітету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недуг.</a:t>
            </a:r>
            <a:endParaRPr lang="uk-UA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841" y="144978"/>
            <a:ext cx="879809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Примусове виселення народів-новий злочин сталінського режиму.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Та його наслідки!</a:t>
            </a:r>
            <a:endParaRPr lang="ru-RU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9194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88"/>
            <a:ext cx="8229600" cy="40751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відміну від інших депортованих у 1944 р. народів,що їх було повернено на батьківщину після </a:t>
            </a:r>
            <a:r>
              <a:rPr lang="en-US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uk-UA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en-US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їзду КПРС у 1956 р., кримським татарам було заборонено переїздити до Криму до 1989р.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1960-х років у місцях де мешкали депортовані татари,в Узбекистані,зародився та почав набирати силу національних рух за право повернення народу до Криму.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 боротьбу за право повернення кримськотатарського народу вели Мустафа Джемілєв,Юрій Османов,Петро Горенко та ін.</a:t>
            </a:r>
            <a:endParaRPr lang="ru-RU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0"/>
            <a:ext cx="871296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Подальша доля кримських татар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5984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775" y="923925"/>
            <a:ext cx="8497888" cy="6000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 1944 р.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Червоної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армією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СРСР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ухвалило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застосувати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кримських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татар засаду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колективної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за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німцями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покарати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весь народ. 14 лютого 1944 р.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Сталін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підписав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таємний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наказ про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депортацію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кримських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татар.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Готуючись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депортації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каральні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СРСР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заарештували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активних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кримськотатарської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інтелігенції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духовенства,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могли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очолити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опору. 13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1944 р. НКВС і НКДБ СРСР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прийняли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спільну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постанову «Про заходи з очистки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Кримської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АРСР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антирадянських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поділено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7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секторів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арештів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виділено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тис. солдат. З 10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27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1944 р.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арештовано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мусульманських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комітетів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7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1944 р.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заарештовано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5381 особу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6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1944 р.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оборони СРСР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ухвалив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постанову №5859сс «Про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кримських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татар»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виселення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цілого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 до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Азії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18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1944 р.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розпочалася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депортація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кримських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татар, яка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тривала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три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вивезено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180014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Узбекистан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потрапило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151529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депортованих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відправлено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Таджикистану.21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1944 р.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оборони СРСР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ухвалив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постанову №5937 про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додаткове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виселення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кримських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татар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півострова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Марійської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АРСР (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Республіка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Марі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 РФ) доставлено 8,3 тис.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Молотовську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 (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Пермську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 РФ) – 10 тис.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Горьківську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Нижегородську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 РФ) – 5,5 тис.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Свердловську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 – 3,8 тис.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Іванівську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 – 2,7 тис.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Ярославську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 –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тис.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6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травні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1944 р.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депортовано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191044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кримських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татар.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0"/>
            <a:ext cx="6552728" cy="98488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Це варто знати!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7276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588" y="404813"/>
            <a:ext cx="8424862" cy="6000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Під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час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депортації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(везли у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товарних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вагонах) за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офіційними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даними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загинуло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191 особа.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Це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брутальне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заниження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втрат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.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Під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час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депортації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та перших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місяців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життя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на новому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місці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загинуло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19,6%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кримських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татар. Так, за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деякими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даними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в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Узбекистані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впродовж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1944-1945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рр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. померло 16052 особи.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 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Разом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із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кримськими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татарами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депортовано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й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інших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місцевих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жителів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неслов’янського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походження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та болгар.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Всього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виселено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38455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осіб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(з них: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греків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– 16006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осіб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,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вірмен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– 9821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осіб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, болгар – 12628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осіб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 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Керівництво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СРСР залучило для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проведення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депортації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32 тис.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вояків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, з них: 23 тис.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солдатів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і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офіцерів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НКВС, а 9 тис.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вояків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із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51-ї та 2-ї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гвардійської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армії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Червоної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армії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,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які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вели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бої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за Севастополь.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Багатьох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офіцерів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за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операцію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проти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мирного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населення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було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нагороджено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бойовими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орденами і медалями.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 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Кримських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татар,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що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воювали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в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частинах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Червоної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Армії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,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після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демобілізації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також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було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піддано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депортації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.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Відомі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винятки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, коли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окремих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офіцерів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з числа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кримських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татар не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було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вислано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до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місця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депортації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як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спецпереселенців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(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наприклад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,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Амет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-Хан Султан [25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жовтня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1920 – 1 лютого 1971] –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радянський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льотчик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-ас,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учасник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Другої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світової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війни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.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Двічі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Герой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Радянського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Союзу,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заслужений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льотчик-випробувач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СРСР.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Національний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герой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кримськотатарського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народу),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проте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їм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було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заборонено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жити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в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Криму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.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Усього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за 1945-1946 роки в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місця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депортації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+mn-lt"/>
                <a:cs typeface="+mn-cs"/>
              </a:rPr>
              <a:t>було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заслано </a:t>
            </a:r>
            <a:r>
              <a:rPr lang="ru-RU" sz="1600" dirty="0">
                <a:solidFill>
                  <a:schemeClr val="tx2"/>
                </a:solidFill>
                <a:latin typeface="+mn-lt"/>
                <a:cs typeface="+mn-cs"/>
              </a:rPr>
              <a:t>8995 </a:t>
            </a:r>
            <a:r>
              <a:rPr lang="ru-RU" sz="1600" dirty="0" err="1">
                <a:solidFill>
                  <a:schemeClr val="tx2"/>
                </a:solidFill>
                <a:latin typeface="+mn-lt"/>
                <a:cs typeface="+mn-cs"/>
              </a:rPr>
              <a:t>кримських</a:t>
            </a:r>
            <a:r>
              <a:rPr lang="ru-RU" sz="1600" dirty="0">
                <a:solidFill>
                  <a:schemeClr val="tx2"/>
                </a:solidFill>
                <a:latin typeface="+mn-lt"/>
                <a:cs typeface="+mn-cs"/>
              </a:rPr>
              <a:t> татар —</a:t>
            </a:r>
            <a:r>
              <a:rPr lang="ru-RU" sz="1600" dirty="0" err="1">
                <a:solidFill>
                  <a:schemeClr val="tx2"/>
                </a:solidFill>
                <a:latin typeface="+mn-lt"/>
                <a:cs typeface="+mn-cs"/>
              </a:rPr>
              <a:t>ветеранів</a:t>
            </a:r>
            <a:r>
              <a:rPr lang="ru-RU" sz="1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+mn-lt"/>
                <a:cs typeface="+mn-cs"/>
              </a:rPr>
              <a:t>війни</a:t>
            </a:r>
            <a:r>
              <a:rPr lang="ru-RU" sz="1600" dirty="0">
                <a:solidFill>
                  <a:schemeClr val="tx2"/>
                </a:solidFill>
                <a:latin typeface="+mn-lt"/>
                <a:cs typeface="+mn-cs"/>
              </a:rPr>
              <a:t>, </a:t>
            </a:r>
            <a:r>
              <a:rPr lang="ru-RU" sz="1600" dirty="0" err="1">
                <a:solidFill>
                  <a:schemeClr val="tx2"/>
                </a:solidFill>
                <a:latin typeface="+mn-lt"/>
                <a:cs typeface="+mn-cs"/>
              </a:rPr>
              <a:t>зокрема</a:t>
            </a:r>
            <a:r>
              <a:rPr lang="ru-RU" sz="1600" dirty="0">
                <a:solidFill>
                  <a:schemeClr val="tx2"/>
                </a:solidFill>
                <a:latin typeface="+mn-lt"/>
                <a:cs typeface="+mn-cs"/>
              </a:rPr>
              <a:t> 524 </a:t>
            </a:r>
            <a:r>
              <a:rPr lang="ru-RU" sz="1600" dirty="0" err="1">
                <a:solidFill>
                  <a:schemeClr val="tx2"/>
                </a:solidFill>
                <a:latin typeface="+mn-lt"/>
                <a:cs typeface="+mn-cs"/>
              </a:rPr>
              <a:t>офіцери</a:t>
            </a:r>
            <a:r>
              <a:rPr lang="ru-RU" sz="1600" dirty="0">
                <a:solidFill>
                  <a:schemeClr val="tx2"/>
                </a:solidFill>
                <a:latin typeface="+mn-lt"/>
                <a:cs typeface="+mn-cs"/>
              </a:rPr>
              <a:t> і 1392 </a:t>
            </a:r>
            <a:r>
              <a:rPr lang="ru-RU" sz="1600" dirty="0" err="1">
                <a:solidFill>
                  <a:schemeClr val="tx2"/>
                </a:solidFill>
                <a:latin typeface="+mn-lt"/>
                <a:cs typeface="+mn-cs"/>
              </a:rPr>
              <a:t>сержанти</a:t>
            </a:r>
            <a:r>
              <a:rPr lang="ru-RU" sz="1600" dirty="0">
                <a:solidFill>
                  <a:schemeClr val="tx2"/>
                </a:solidFill>
                <a:latin typeface="+mn-lt"/>
                <a:cs typeface="+mn-cs"/>
              </a:rPr>
              <a:t>. У 1952 </a:t>
            </a:r>
            <a:r>
              <a:rPr lang="ru-RU" sz="1600" dirty="0" err="1">
                <a:solidFill>
                  <a:schemeClr val="tx2"/>
                </a:solidFill>
                <a:latin typeface="+mn-lt"/>
                <a:cs typeface="+mn-cs"/>
              </a:rPr>
              <a:t>році</a:t>
            </a:r>
            <a:r>
              <a:rPr lang="ru-RU" sz="1600" dirty="0">
                <a:solidFill>
                  <a:schemeClr val="tx2"/>
                </a:solidFill>
                <a:latin typeface="+mn-lt"/>
                <a:cs typeface="+mn-cs"/>
              </a:rPr>
              <a:t> (</a:t>
            </a:r>
            <a:r>
              <a:rPr lang="ru-RU" sz="1600" dirty="0" err="1">
                <a:solidFill>
                  <a:schemeClr val="tx2"/>
                </a:solidFill>
                <a:latin typeface="+mn-lt"/>
                <a:cs typeface="+mn-cs"/>
              </a:rPr>
              <a:t>після</a:t>
            </a:r>
            <a:r>
              <a:rPr lang="ru-RU" sz="1600" dirty="0">
                <a:solidFill>
                  <a:schemeClr val="tx2"/>
                </a:solidFill>
                <a:latin typeface="+mn-lt"/>
                <a:cs typeface="+mn-cs"/>
              </a:rPr>
              <a:t> голоду 1945 року) </a:t>
            </a:r>
            <a:r>
              <a:rPr lang="ru-RU" sz="1600" dirty="0" err="1">
                <a:solidFill>
                  <a:schemeClr val="tx2"/>
                </a:solidFill>
                <a:latin typeface="+mn-lt"/>
                <a:cs typeface="+mn-cs"/>
              </a:rPr>
              <a:t>тільки</a:t>
            </a:r>
            <a:r>
              <a:rPr lang="ru-RU" sz="1600" dirty="0">
                <a:solidFill>
                  <a:schemeClr val="tx2"/>
                </a:solidFill>
                <a:latin typeface="+mn-lt"/>
                <a:cs typeface="+mn-cs"/>
              </a:rPr>
              <a:t> в </a:t>
            </a:r>
            <a:r>
              <a:rPr lang="ru-RU" sz="1600" dirty="0" err="1">
                <a:solidFill>
                  <a:schemeClr val="tx2"/>
                </a:solidFill>
                <a:latin typeface="+mn-lt"/>
                <a:cs typeface="+mn-cs"/>
              </a:rPr>
              <a:t>Узбекистані</a:t>
            </a:r>
            <a:r>
              <a:rPr lang="ru-RU" sz="1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+mn-lt"/>
                <a:cs typeface="+mn-cs"/>
              </a:rPr>
              <a:t>налічувалося</a:t>
            </a:r>
            <a:r>
              <a:rPr lang="ru-RU" sz="1600" dirty="0">
                <a:solidFill>
                  <a:schemeClr val="tx2"/>
                </a:solidFill>
                <a:latin typeface="+mn-lt"/>
                <a:cs typeface="+mn-cs"/>
              </a:rPr>
              <a:t>, за </a:t>
            </a:r>
            <a:r>
              <a:rPr lang="ru-RU" sz="1600" dirty="0" err="1">
                <a:solidFill>
                  <a:schemeClr val="tx2"/>
                </a:solidFill>
                <a:latin typeface="+mn-lt"/>
                <a:cs typeface="+mn-cs"/>
              </a:rPr>
              <a:t>даними</a:t>
            </a:r>
            <a:r>
              <a:rPr lang="ru-RU" sz="1600" dirty="0">
                <a:solidFill>
                  <a:schemeClr val="tx2"/>
                </a:solidFill>
                <a:latin typeface="+mn-lt"/>
                <a:cs typeface="+mn-cs"/>
              </a:rPr>
              <a:t> НКВС, 6057 </a:t>
            </a:r>
            <a:r>
              <a:rPr lang="ru-RU" sz="1600" dirty="0" err="1">
                <a:solidFill>
                  <a:schemeClr val="tx2"/>
                </a:solidFill>
                <a:latin typeface="+mn-lt"/>
                <a:cs typeface="+mn-cs"/>
              </a:rPr>
              <a:t>учасників</a:t>
            </a:r>
            <a:r>
              <a:rPr lang="ru-RU" sz="1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+mn-lt"/>
                <a:cs typeface="+mn-cs"/>
              </a:rPr>
              <a:t>війни</a:t>
            </a:r>
            <a:r>
              <a:rPr lang="ru-RU" sz="1600" dirty="0">
                <a:solidFill>
                  <a:schemeClr val="tx2"/>
                </a:solidFill>
                <a:latin typeface="+mn-lt"/>
                <a:cs typeface="+mn-cs"/>
              </a:rPr>
              <a:t>, </a:t>
            </a:r>
            <a:r>
              <a:rPr lang="ru-RU" sz="1600" dirty="0" err="1">
                <a:solidFill>
                  <a:schemeClr val="tx2"/>
                </a:solidFill>
                <a:latin typeface="+mn-lt"/>
                <a:cs typeface="+mn-cs"/>
              </a:rPr>
              <a:t>багато</a:t>
            </a:r>
            <a:r>
              <a:rPr lang="ru-RU" sz="1600" dirty="0">
                <a:solidFill>
                  <a:schemeClr val="tx2"/>
                </a:solidFill>
                <a:latin typeface="+mn-lt"/>
                <a:cs typeface="+mn-cs"/>
              </a:rPr>
              <a:t> з </a:t>
            </a:r>
            <a:r>
              <a:rPr lang="ru-RU" sz="1600" dirty="0" err="1">
                <a:solidFill>
                  <a:schemeClr val="tx2"/>
                </a:solidFill>
                <a:latin typeface="+mn-lt"/>
                <a:cs typeface="+mn-cs"/>
              </a:rPr>
              <a:t>яких</a:t>
            </a:r>
            <a:r>
              <a:rPr lang="ru-RU" sz="1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+mn-lt"/>
                <a:cs typeface="+mn-cs"/>
              </a:rPr>
              <a:t>мали</a:t>
            </a:r>
            <a:r>
              <a:rPr lang="ru-RU" sz="1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+mn-lt"/>
                <a:cs typeface="+mn-cs"/>
              </a:rPr>
              <a:t>високі</a:t>
            </a:r>
            <a:r>
              <a:rPr lang="ru-RU" sz="16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+mn-lt"/>
                <a:cs typeface="+mn-cs"/>
              </a:rPr>
              <a:t>урядові</a:t>
            </a:r>
            <a:r>
              <a:rPr lang="ru-RU" sz="1600" dirty="0">
                <a:solidFill>
                  <a:schemeClr val="tx2"/>
                </a:solidFill>
                <a:latin typeface="+mn-lt"/>
                <a:cs typeface="+mn-cs"/>
              </a:rPr>
              <a:t> нагороди.</a:t>
            </a:r>
            <a:r>
              <a:rPr lang="ru-RU" sz="1600" i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endParaRPr lang="ru-RU" sz="1600" i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6056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476250"/>
            <a:ext cx="80645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депортованих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спецпереселенці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поселеннях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довічно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Російський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В.Земськов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порахував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1948 р. з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депортованих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народів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померло 44887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20%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депортованих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найновішими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підрахунками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число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загиблих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склала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46,2%.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1989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депортація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визнана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Верховною Радою СРСР незаконною і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злочинною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Кримські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татари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вимагають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визнати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депортацію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геноцидом. У 2008 р.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Меджліс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кримськотатарського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ухвалив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визнати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депортацію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1944 р. геноцидом.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надавала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кримським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татарам,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1989 р.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переселялися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рідну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землю в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Російська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Федерація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п’ята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колона в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роки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ставилася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кримськотатарського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агресивно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В’ятрович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фахівцями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тематики,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депортацію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кримських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татар 1944 р. не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людяності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акт геноциду.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ransition spd="slow" advTm="5762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511300"/>
            <a:ext cx="7129462" cy="5230813"/>
          </a:xfrm>
        </p:spPr>
      </p:pic>
    </p:spTree>
  </p:cSld>
  <p:clrMapOvr>
    <a:masterClrMapping/>
  </p:clrMapOvr>
  <p:transition spd="slow" advTm="6116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850" y="1412875"/>
            <a:ext cx="8229600" cy="1695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1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чином,питання кримськотатарської депортації 1944 року залишається не розкритим,оскільки і по цей день істориками знаходяться нові дані цієї страшної події.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1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Кримські татари послідовно виступали за територіальну цілісність України на противагу проросійському сепаратистському руху в Криму.Незважаючи на це,у березні 2014 року Росія анексувала  Крим,а М. Джемільову та Р. Чубанову заборонила в</a:t>
            </a:r>
            <a:r>
              <a:rPr lang="en-US" sz="1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їзд до Криму</a:t>
            </a:r>
            <a:endParaRPr lang="ru-RU" sz="16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561662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Висновок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072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7463" y="3141663"/>
            <a:ext cx="61642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953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0163" y="1341438"/>
            <a:ext cx="8229600" cy="31353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altLang="ru-RU" sz="1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Мета: </a:t>
            </a:r>
            <a:r>
              <a:rPr lang="uk-UA" altLang="ru-RU" sz="1800" dirty="0">
                <a:solidFill>
                  <a:schemeClr val="tx2"/>
                </a:solidFill>
              </a:rPr>
              <a:t>обґрунтувати і довести, </a:t>
            </a:r>
            <a:r>
              <a:rPr lang="uk-UA" altLang="ru-RU" sz="1800" dirty="0" smtClean="0">
                <a:solidFill>
                  <a:schemeClr val="tx2"/>
                </a:solidFill>
              </a:rPr>
              <a:t>що депортація кримських татар 1944р. була справжнім </a:t>
            </a:r>
            <a:r>
              <a:rPr lang="uk-UA" altLang="ru-RU" sz="1800" dirty="0">
                <a:solidFill>
                  <a:schemeClr val="tx2"/>
                </a:solidFill>
              </a:rPr>
              <a:t>геноцидом для </a:t>
            </a:r>
            <a:r>
              <a:rPr lang="uk-UA" altLang="ru-RU" sz="1800" dirty="0" smtClean="0">
                <a:solidFill>
                  <a:schemeClr val="tx2"/>
                </a:solidFill>
              </a:rPr>
              <a:t>кримськотатарського народу, </a:t>
            </a:r>
            <a:r>
              <a:rPr lang="uk-UA" altLang="ru-RU" sz="1800" dirty="0">
                <a:solidFill>
                  <a:schemeClr val="tx2"/>
                </a:solidFill>
              </a:rPr>
              <a:t>на основі </a:t>
            </a:r>
            <a:r>
              <a:rPr lang="uk-UA" altLang="ru-RU" sz="1800" dirty="0" smtClean="0">
                <a:solidFill>
                  <a:schemeClr val="tx2"/>
                </a:solidFill>
              </a:rPr>
              <a:t>документальних даних.</a:t>
            </a:r>
            <a:endParaRPr lang="uk-UA" altLang="ru-RU" sz="1800" dirty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altLang="ru-RU" sz="18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Завдання: </a:t>
            </a:r>
            <a:r>
              <a:rPr lang="uk-UA" altLang="ru-RU" sz="1800" dirty="0">
                <a:solidFill>
                  <a:schemeClr val="tx2"/>
                </a:solidFill>
              </a:rPr>
              <a:t>на основі зібраного матеріалу </a:t>
            </a:r>
            <a:r>
              <a:rPr lang="uk-UA" altLang="ru-RU" sz="1800" dirty="0" smtClean="0">
                <a:solidFill>
                  <a:schemeClr val="tx2"/>
                </a:solidFill>
              </a:rPr>
              <a:t>показати ставлення до кримсьотатарського народу Радянського Союзу та Російської Федерації протягом </a:t>
            </a:r>
            <a:r>
              <a:rPr lang="en-US" altLang="ru-RU" sz="1800" dirty="0" smtClean="0">
                <a:solidFill>
                  <a:schemeClr val="tx2"/>
                </a:solidFill>
              </a:rPr>
              <a:t>XX-XXI</a:t>
            </a:r>
            <a:r>
              <a:rPr lang="uk-UA" altLang="ru-RU" sz="1800" dirty="0" smtClean="0">
                <a:solidFill>
                  <a:schemeClr val="tx2"/>
                </a:solidFill>
              </a:rPr>
              <a:t> ст. Підкріпляючи </a:t>
            </a:r>
            <a:r>
              <a:rPr lang="uk-UA" altLang="ru-RU" sz="1800" dirty="0">
                <a:solidFill>
                  <a:schemeClr val="tx2"/>
                </a:solidFill>
              </a:rPr>
              <a:t>проект </a:t>
            </a:r>
            <a:r>
              <a:rPr lang="uk-UA" altLang="ru-RU" dirty="0">
                <a:solidFill>
                  <a:schemeClr val="tx2"/>
                </a:solidFill>
              </a:rPr>
              <a:t>спогадами </a:t>
            </a:r>
            <a:r>
              <a:rPr lang="uk-UA" altLang="ru-RU" dirty="0" smtClean="0">
                <a:solidFill>
                  <a:schemeClr val="tx2"/>
                </a:solidFill>
              </a:rPr>
              <a:t>очевидців,які </a:t>
            </a:r>
            <a:r>
              <a:rPr lang="uk-UA" altLang="ru-RU" dirty="0">
                <a:solidFill>
                  <a:schemeClr val="tx2"/>
                </a:solidFill>
              </a:rPr>
              <a:t>пережили ті  часи</a:t>
            </a:r>
            <a:r>
              <a:rPr lang="uk-UA" alt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536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644900"/>
            <a:ext cx="58483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489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550" y="2781300"/>
            <a:ext cx="2592388" cy="3900488"/>
          </a:xfrm>
        </p:spPr>
      </p:pic>
      <p:pic>
        <p:nvPicPr>
          <p:cNvPr id="16386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781300"/>
            <a:ext cx="3168650" cy="37433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20888"/>
            <a:ext cx="4022725" cy="7032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2"/>
                </a:solidFill>
              </a:rPr>
              <a:t>Учениця 10 класу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2"/>
                </a:solidFill>
              </a:rPr>
              <a:t>Фесюк Анна Русланівна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5"/>
          </p:nvPr>
        </p:nvSpPr>
        <p:spPr>
          <a:xfrm>
            <a:off x="4664075" y="2020888"/>
            <a:ext cx="4022725" cy="703262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>
                <a:solidFill>
                  <a:schemeClr val="tx2"/>
                </a:solidFill>
              </a:rPr>
              <a:t>Вчитель історії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>
                <a:solidFill>
                  <a:schemeClr val="tx2"/>
                </a:solidFill>
              </a:rPr>
              <a:t>Фалібога Наталія Михайлівна</a:t>
            </a:r>
            <a:endParaRPr lang="ru-RU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78333" y="0"/>
            <a:ext cx="5578707" cy="2031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Веренчанська ЗОШ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I-III</a:t>
            </a:r>
            <a:r>
              <a:rPr lang="uk-UA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ст. ім. Ірини Вільде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 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5983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020888"/>
            <a:ext cx="8229600" cy="4075112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 </a:t>
            </a:r>
            <a:r>
              <a:rPr lang="uk-UA" dirty="0" smtClean="0"/>
              <a:t> </a:t>
            </a:r>
            <a:r>
              <a:rPr lang="uk-UA" sz="4800" i="1" u="sng" dirty="0" smtClean="0">
                <a:solidFill>
                  <a:schemeClr val="tx2"/>
                </a:solidFill>
              </a:rPr>
              <a:t>Причини</a:t>
            </a:r>
          </a:p>
          <a:p>
            <a:pPr fontAlgn="auto">
              <a:spcAft>
                <a:spcPts val="0"/>
              </a:spcAft>
              <a:defRPr/>
            </a:pPr>
            <a:endParaRPr lang="uk-UA" sz="4800" i="1" dirty="0" smtClean="0"/>
          </a:p>
          <a:p>
            <a:pPr fontAlgn="auto">
              <a:spcAft>
                <a:spcPts val="0"/>
              </a:spcAft>
              <a:defRPr/>
            </a:pPr>
            <a:endParaRPr lang="uk-UA" sz="1800" i="1" dirty="0" smtClean="0"/>
          </a:p>
          <a:p>
            <a:pPr fontAlgn="auto">
              <a:spcAft>
                <a:spcPts val="0"/>
              </a:spcAft>
              <a:defRPr/>
            </a:pPr>
            <a:r>
              <a:rPr lang="uk-UA" sz="1800" i="1" dirty="0" smtClean="0">
                <a:solidFill>
                  <a:schemeClr val="tx2"/>
                </a:solidFill>
              </a:rPr>
              <a:t>Звинувачення </a:t>
            </a:r>
            <a:r>
              <a:rPr lang="uk-UA" sz="1800" i="1" dirty="0">
                <a:solidFill>
                  <a:schemeClr val="tx2"/>
                </a:solidFill>
              </a:rPr>
              <a:t>в </a:t>
            </a:r>
            <a:r>
              <a:rPr lang="uk-UA" sz="1800" i="1" dirty="0" smtClean="0">
                <a:solidFill>
                  <a:schemeClr val="tx2"/>
                </a:solidFill>
              </a:rPr>
              <a:t>співпраці                                                        Страх місцевого                            </a:t>
            </a:r>
            <a:r>
              <a:rPr lang="uk-UA" sz="1800" i="1" dirty="0">
                <a:solidFill>
                  <a:schemeClr val="tx2"/>
                </a:solidFill>
              </a:rPr>
              <a:t>татар з Третім Рейхом              </a:t>
            </a:r>
            <a:r>
              <a:rPr lang="uk-UA" sz="1800" i="1" dirty="0" smtClean="0">
                <a:solidFill>
                  <a:schemeClr val="tx2"/>
                </a:solidFill>
              </a:rPr>
              <a:t>                               населення </a:t>
            </a:r>
            <a:r>
              <a:rPr lang="uk-UA" sz="1800" i="1" dirty="0">
                <a:solidFill>
                  <a:schemeClr val="tx2"/>
                </a:solidFill>
              </a:rPr>
              <a:t>перед татарами</a:t>
            </a:r>
          </a:p>
          <a:p>
            <a:pPr fontAlgn="auto">
              <a:spcAft>
                <a:spcPts val="0"/>
              </a:spcAft>
              <a:defRPr/>
            </a:pPr>
            <a:endParaRPr lang="uk-UA" sz="1800" i="1" dirty="0"/>
          </a:p>
          <a:p>
            <a:pPr fontAlgn="auto">
              <a:spcAft>
                <a:spcPts val="0"/>
              </a:spcAft>
              <a:defRPr/>
            </a:pPr>
            <a:r>
              <a:rPr lang="uk-UA" sz="1800" i="1" dirty="0" smtClean="0"/>
              <a:t>          </a:t>
            </a:r>
            <a:r>
              <a:rPr lang="uk-UA" sz="1800" i="1" dirty="0" smtClean="0">
                <a:solidFill>
                  <a:schemeClr val="tx2"/>
                </a:solidFill>
              </a:rPr>
              <a:t>Складність облаштування 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1800" i="1" dirty="0">
                <a:solidFill>
                  <a:schemeClr val="tx2"/>
                </a:solidFill>
              </a:rPr>
              <a:t> </a:t>
            </a:r>
            <a:r>
              <a:rPr lang="uk-UA" sz="1800" i="1" dirty="0" smtClean="0">
                <a:solidFill>
                  <a:schemeClr val="tx2"/>
                </a:solidFill>
              </a:rPr>
              <a:t>        татар на їх історичній батьківщині.</a:t>
            </a:r>
            <a:endParaRPr lang="ru-RU" sz="1800" i="1" dirty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3500" i="1" dirty="0" smtClean="0">
                <a:solidFill>
                  <a:schemeClr val="tx2"/>
                </a:solidFill>
              </a:rPr>
              <a:t>   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3500" i="1" dirty="0" smtClean="0">
                <a:solidFill>
                  <a:schemeClr val="tx2"/>
                </a:solidFill>
              </a:rPr>
              <a:t>Початок-18 травня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3500" i="1" dirty="0">
                <a:solidFill>
                  <a:schemeClr val="tx2"/>
                </a:solidFill>
              </a:rPr>
              <a:t> </a:t>
            </a:r>
            <a:r>
              <a:rPr lang="uk-UA" sz="3500" i="1" dirty="0" smtClean="0">
                <a:solidFill>
                  <a:schemeClr val="tx2"/>
                </a:solidFill>
              </a:rPr>
              <a:t>           Завершення-20 травня 1944 рр.</a:t>
            </a:r>
            <a:endParaRPr lang="ru-RU" sz="3500" i="1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549275"/>
            <a:ext cx="7273925" cy="1127125"/>
          </a:xfrm>
          <a:solidFill>
            <a:schemeClr val="bg1">
              <a:lumMod val="65000"/>
              <a:lumOff val="3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u="sng" dirty="0" err="1" smtClean="0">
                <a:solidFill>
                  <a:schemeClr val="tx2"/>
                </a:solidFill>
              </a:rPr>
              <a:t>Депортац</a:t>
            </a:r>
            <a:r>
              <a:rPr lang="uk-UA" sz="2000" i="1" u="sng" dirty="0" smtClean="0">
                <a:solidFill>
                  <a:schemeClr val="tx2"/>
                </a:solidFill>
              </a:rPr>
              <a:t>ія татар </a:t>
            </a:r>
            <a:r>
              <a:rPr lang="uk-UA" sz="2000" i="1" dirty="0" smtClean="0">
                <a:solidFill>
                  <a:schemeClr val="tx2"/>
                </a:solidFill>
              </a:rPr>
              <a:t>- примусове виселення кримсько-татарського населення з Кримської АРСР,проведене НКВС.</a:t>
            </a:r>
            <a:endParaRPr lang="ru-RU" sz="2000" i="1" dirty="0">
              <a:solidFill>
                <a:schemeClr val="tx2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665788" y="2600325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586038" y="2600325"/>
            <a:ext cx="935037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32300" y="3057525"/>
            <a:ext cx="0" cy="1079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6442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3012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i="1" u="sng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Депортація</a:t>
            </a:r>
            <a:r>
              <a:rPr lang="uk-UA" b="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(переважно жінок,дітей та немічних старих,оскільки більшість чоловіків воювали в складі Червоної армії)-була здійснена в дуже короткий термін-усьго за 3 дні,з Криму було вивезено у потягах не пристосованих для перевезення людей,приблизно 194,155 осіб.</a:t>
            </a:r>
            <a:br>
              <a:rPr lang="uk-UA" b="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 з депортації почалася рано-вранці 18 травня 1944 року і закінчилася о 16:00 20 травня.Для її проведення було задіяно війська НКВС кількістю понад 32 тисячі осіб.Депортованим відводили від декількох хвилин до півгодини на збори,після чого їх на вантажівках транспортували до залізничних станцій.Звідти ешелони з ними відправляли до місць заслання.</a:t>
            </a:r>
            <a:br>
              <a:rPr lang="uk-UA" b="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спогадами очевидців,тих,хто не зміг іти,часто розстрілювали на місці.У дорозі засланців годували рідко і часто солоною їжею,після якої хотілося пити.У деяких складах засланці отримали їжу вперше і востаннє на другому тижні шляху.З цього випливає,що їх майже не годували,померлих ховали нашвидкоруч поряд із залізничним полотном або не ховали взагалі.</a:t>
            </a:r>
            <a:br>
              <a:rPr lang="uk-UA" b="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 голоду,холоду,хвороб та нелюдських умов проживання загинуло ,згідно з різними підрахунками,від 38% до понад 46% усього населення.</a:t>
            </a:r>
            <a:endParaRPr lang="ru-RU" b="0" i="1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0526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5400" i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Спогади очевидців</a:t>
            </a:r>
            <a:endParaRPr lang="ru-RU" sz="5400" i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4294967295"/>
          </p:nvPr>
        </p:nvGraphicFramePr>
        <p:xfrm>
          <a:off x="467544" y="1556792"/>
          <a:ext cx="8291513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6155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</p:nvPr>
        </p:nvGraphicFramePr>
        <p:xfrm>
          <a:off x="395536" y="1556792"/>
          <a:ext cx="837361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6027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61" r="2661"/>
          <a:stretch>
            <a:fillRect/>
          </a:stretch>
        </p:blipFill>
        <p:spPr bwMode="auto">
          <a:xfrm>
            <a:off x="179388" y="1484313"/>
            <a:ext cx="4032250" cy="4176712"/>
          </a:xfrm>
          <a:ln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284663" y="1341438"/>
            <a:ext cx="4679950" cy="43195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постанові «Державного комітету оборони СРСР №ГОКО-5859 від 11 травня 1944 р. про виселення кримських татар» було зазначено,що депортацію проводять тому,що: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період Вітчизняної війни багато кримських татар зрадили Батьківщину,дезертирували з частин Червоної армії,які обороняли Крим,і преходячи на бік противника,вступаючи у сформовані німцями добравольчі татарські військові частини,які боролися проти Червоної Армії,в період окупації Криму німецько-фашистськими військами,беручи участь у німецьких каральних загонах,кримські татари особливо відзначились своїми жорстокими розправами щодо радянських партизанів,а також допомагали німецьким окупантам у справі організації посильницького вивезення радянських громадян в німецьке рабство і масового винещення радянських людей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6535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420938"/>
            <a:ext cx="2663825" cy="3816350"/>
          </a:xfrm>
        </p:spPr>
      </p:pic>
      <p:pic>
        <p:nvPicPr>
          <p:cNvPr id="22530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133600"/>
            <a:ext cx="3095625" cy="45323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313" y="1557338"/>
            <a:ext cx="4022725" cy="703262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Боєць однієї з частин кримсько-татарської </a:t>
            </a:r>
            <a:r>
              <a:rPr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Schuma</a:t>
            </a:r>
            <a:r>
              <a:rPr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Крим.Літо,1944р</a:t>
            </a:r>
            <a:r>
              <a:rPr lang="uk-UA" dirty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15"/>
          </p:nvPr>
        </p:nvSpPr>
        <p:spPr>
          <a:xfrm>
            <a:off x="4643438" y="1557338"/>
            <a:ext cx="4024312" cy="703262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Кримські татари на допоміжних військах вермахту.1942 р.</a:t>
            </a:r>
            <a:endParaRPr lang="ru-RU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6092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244</TotalTime>
  <Words>1170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Constantia</vt:lpstr>
      <vt:lpstr>Arial</vt:lpstr>
      <vt:lpstr>Tunga</vt:lpstr>
      <vt:lpstr>Tahoma</vt:lpstr>
      <vt:lpstr>Calibri</vt:lpstr>
      <vt:lpstr>Garamond</vt:lpstr>
      <vt:lpstr>Times New Roman</vt:lpstr>
      <vt:lpstr>Wingdings</vt:lpstr>
      <vt:lpstr>BlackTie</vt:lpstr>
      <vt:lpstr>BlackTie</vt:lpstr>
      <vt:lpstr>BlackTie</vt:lpstr>
      <vt:lpstr>BlackTie</vt:lpstr>
      <vt:lpstr>BlackTie</vt:lpstr>
      <vt:lpstr>Слайд 1</vt:lpstr>
      <vt:lpstr>Слайд 2</vt:lpstr>
      <vt:lpstr>Слайд 3</vt:lpstr>
      <vt:lpstr>ДЕПОРТАЦІЯ ТАТАР - ПРИМУСОВЕ ВИСЕЛЕННЯ КРИМСЬКО-ТАТАРСЬКОГО НАСЕЛЕННЯ З КРИМСЬКОЇ АРСР,ПРОВЕДЕНЕ НКВС.</vt:lpstr>
      <vt:lpstr>ДЕПОРТАЦІЯ(ПЕРЕВАЖНО ЖІНОК,ДІТЕЙ ТА НЕМІЧНИХ СТАРИХ,ОСКІЛЬКИ БІЛЬШІСТЬ ЧОЛОВІКІВ ВОЮВАЛИ В СКЛАДІ ЧЕРВОНОЇ АРМІЇ)-БУЛА ЗДІЙСНЕНА В ДУЖЕ КОРОТКИЙ ТЕРМІН-УСЬГО ЗА 3 ДНІ,З КРИМУ БУЛО ВИВЕЗЕНО У ПОТЯГАХ НЕ ПРИСТОСОВАНИХ ДЛЯ ПЕРЕВЕЗЕННЯ ЛЮДЕЙ,ПРИБЛИЗНО 194,155 ОСІБ. ОПЕРАЦІЯ З ДЕПОРТАЦІЇ ПОЧАЛАСЯ РАНО-ВРАНЦІ 18 ТРАВНЯ 1944 РОКУ І ЗАКІНЧИЛАСЯ О 16:00 20 ТРАВНЯ.ДЛЯ ЇЇ ПРОВЕДЕННЯ БУЛО ЗАДІЯНО ВІЙСЬКА НКВС КІЛЬКІСТЮ ПОНАД 32 ТИСЯЧІ ОСІБ.ДЕПОРТОВАНИМ ВІДВОДИЛИ ВІД ДЕКІЛЬКОХ ХВИЛИН ДО ПІВГОДИНИ НА ЗБОРИ,ПІСЛЯ ЧОГО ЇХ НА ВАНТАЖІВКАХ ТРАНСПОРТУВАЛИ ДО ЗАЛІЗНИЧНИХ СТАНЦІЙ.ЗВІДТИ ЕШЕЛОНИ З НИМИ ВІДПРАВЛЯЛИ ДО МІСЦЬ ЗАСЛАННЯ. ЗА СПОГАДАМИ ОЧЕВИДЦІВ,ТИХ,ХТО НЕ ЗМІГ ІТИ,ЧАСТО РОЗСТРІЛЮВАЛИ НА МІСЦІ.У ДОРОЗІ ЗАСЛАНЦІВ ГОДУВАЛИ РІДКО І ЧАСТО СОЛОНОЮ ЇЖЕЮ,ПІСЛЯ ЯКОЇ ХОТІЛОСЯ ПИТИ.У ДЕЯКИХ СКЛАДАХ ЗАСЛАНЦІ ОТРИМАЛИ ЇЖУ ВПЕРШЕ І ВОСТАННЄ НА ДРУГОМУ ТИЖНІ ШЛЯХУ.З ЦЬОГО ВИПЛИВАЄ,ЩО ЇХ МАЙЖЕ НЕ ГОДУВАЛИ,ПОМЕРЛИХ ХОВАЛИ НАШВИДКОРУЧ ПОРЯД ІЗ ЗАЛІЗНИЧНИМ ПОЛОТНОМ АБО НЕ ХОВАЛИ ВЗАГАЛІ. ВНАСЛІДОК ГОЛОДУ,ХОЛОДУ,ХВОРОБ ТА НЕЛЮДСЬКИХ УМОВ ПРОЖИВАННЯ ЗАГИНУЛО ,ЗГІДНО З РІЗНИМИ ПІДРАХУНКАМИ,ВІД 38% ДО ПОНАД 46% УСЬОГО НАСЕЛЕННЯ.</vt:lpstr>
      <vt:lpstr>Слайд 6</vt:lpstr>
      <vt:lpstr>Слайд 7</vt:lpstr>
      <vt:lpstr>Слайд 8</vt:lpstr>
      <vt:lpstr>Слайд 9</vt:lpstr>
      <vt:lpstr>НІМЕЦЬКИЙ УНТЕР-ОФІЦЕР ВЕДЕ КРИМСЬКИХ ТАТАР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29</cp:revision>
  <dcterms:modified xsi:type="dcterms:W3CDTF">2016-04-20T02:13:47Z</dcterms:modified>
</cp:coreProperties>
</file>