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71" r:id="rId2"/>
    <p:sldId id="270" r:id="rId3"/>
    <p:sldId id="274" r:id="rId4"/>
    <p:sldId id="273" r:id="rId5"/>
    <p:sldId id="262" r:id="rId6"/>
    <p:sldId id="268" r:id="rId7"/>
    <p:sldId id="275" r:id="rId8"/>
    <p:sldId id="279" r:id="rId9"/>
    <p:sldId id="276" r:id="rId10"/>
    <p:sldId id="277" r:id="rId11"/>
    <p:sldId id="27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E162-1580-436D-B95F-F28B8B079D2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70C6D-76B1-4EBD-8F05-125126407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3718"/>
            <a:ext cx="75438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КОНОТОПЩИНА</a:t>
            </a:r>
            <a:r>
              <a:rPr lang="ru-RU" sz="4900" dirty="0"/>
              <a:t> </a:t>
            </a:r>
            <a:r>
              <a:rPr lang="ru-RU" sz="4900" dirty="0" smtClean="0"/>
              <a:t>та </a:t>
            </a:r>
            <a:r>
              <a:rPr lang="ru-RU" sz="4900" dirty="0" err="1" smtClean="0"/>
              <a:t>суміжні</a:t>
            </a:r>
            <a:r>
              <a:rPr lang="uk-UA" sz="4900" dirty="0" smtClean="0"/>
              <a:t> регіони:</a:t>
            </a:r>
            <a:r>
              <a:rPr lang="ru-RU" sz="4900" dirty="0" smtClean="0"/>
              <a:t> </a:t>
            </a:r>
            <a:r>
              <a:rPr lang="ru-RU" sz="4900" dirty="0"/>
              <a:t>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ДОЛЯ  ЛЮДИНИ  НА  </a:t>
            </a:r>
            <a:r>
              <a:rPr lang="ru-RU" sz="4900" dirty="0" err="1" smtClean="0"/>
              <a:t>ЖорнаХ</a:t>
            </a:r>
            <a:r>
              <a:rPr lang="ru-RU" sz="4900" dirty="0" smtClean="0"/>
              <a:t> 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ГОЛОДОМОРУ  1932 – 1933 РОКІВ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6565776" cy="648072"/>
          </a:xfrm>
        </p:spPr>
        <p:txBody>
          <a:bodyPr>
            <a:normAutofit/>
          </a:bodyPr>
          <a:lstStyle/>
          <a:p>
            <a:r>
              <a:rPr lang="ru-RU" sz="2800" dirty="0" err="1"/>
              <a:t>Очевидці</a:t>
            </a:r>
            <a:r>
              <a:rPr lang="ru-RU" sz="2800" dirty="0"/>
              <a:t> </a:t>
            </a:r>
            <a:r>
              <a:rPr lang="ru-RU" sz="2800" dirty="0" err="1"/>
              <a:t>свідчать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+mj-lt"/>
              </a:rPr>
              <a:t>Божевілля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людей та прояви </a:t>
            </a:r>
            <a:r>
              <a:rPr lang="ru-RU" dirty="0" err="1">
                <a:latin typeface="+mj-lt"/>
              </a:rPr>
              <a:t>людоїдства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Бігун</a:t>
            </a:r>
            <a:r>
              <a:rPr lang="ru-RU" dirty="0">
                <a:latin typeface="+mj-lt"/>
              </a:rPr>
              <a:t> Катерина </a:t>
            </a:r>
            <a:r>
              <a:rPr lang="ru-RU" dirty="0" err="1">
                <a:latin typeface="+mj-lt"/>
              </a:rPr>
              <a:t>Петрівна</a:t>
            </a:r>
            <a:r>
              <a:rPr lang="ru-RU" dirty="0">
                <a:latin typeface="+mj-lt"/>
              </a:rPr>
              <a:t>, село </a:t>
            </a:r>
            <a:r>
              <a:rPr lang="ru-RU" dirty="0" err="1">
                <a:latin typeface="+mj-lt"/>
              </a:rPr>
              <a:t>Попівка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Конотопського</a:t>
            </a:r>
            <a:r>
              <a:rPr lang="ru-RU" dirty="0">
                <a:latin typeface="+mj-lt"/>
              </a:rPr>
              <a:t> району </a:t>
            </a:r>
            <a:r>
              <a:rPr lang="ru-RU" dirty="0" err="1">
                <a:latin typeface="+mj-lt"/>
              </a:rPr>
              <a:t>Сумської</a:t>
            </a:r>
            <a:r>
              <a:rPr lang="ru-RU" dirty="0">
                <a:latin typeface="+mj-lt"/>
              </a:rPr>
              <a:t> обл</a:t>
            </a:r>
            <a:r>
              <a:rPr lang="ru-RU" dirty="0" smtClean="0">
                <a:latin typeface="+mj-lt"/>
              </a:rPr>
              <a:t>.)</a:t>
            </a:r>
            <a:endParaRPr lang="ru-RU" dirty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Від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голоду </a:t>
            </a:r>
            <a:r>
              <a:rPr lang="ru-RU" dirty="0" err="1">
                <a:latin typeface="+mj-lt"/>
              </a:rPr>
              <a:t>намагалися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уходити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місто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селі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Буйвалівка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Овдієнко</a:t>
            </a:r>
            <a:r>
              <a:rPr lang="ru-RU" dirty="0">
                <a:latin typeface="+mj-lt"/>
              </a:rPr>
              <a:t> Петро </a:t>
            </a:r>
            <a:r>
              <a:rPr lang="ru-RU" dirty="0" err="1">
                <a:latin typeface="+mj-lt"/>
              </a:rPr>
              <a:t>Васильович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Безчинство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бригад,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забирали зерно та </a:t>
            </a:r>
            <a:r>
              <a:rPr lang="ru-RU" dirty="0" err="1">
                <a:latin typeface="+mj-lt"/>
              </a:rPr>
              <a:t>їжу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виселяли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власної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хати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Кобзар</a:t>
            </a:r>
            <a:r>
              <a:rPr lang="ru-RU" dirty="0">
                <a:latin typeface="+mj-lt"/>
              </a:rPr>
              <a:t> Ганна </a:t>
            </a:r>
            <a:r>
              <a:rPr lang="ru-RU" dirty="0" err="1">
                <a:latin typeface="+mj-lt"/>
              </a:rPr>
              <a:t>Яківна</a:t>
            </a:r>
            <a:r>
              <a:rPr lang="ru-RU" dirty="0">
                <a:latin typeface="+mj-lt"/>
              </a:rPr>
              <a:t>,  село </a:t>
            </a:r>
            <a:r>
              <a:rPr lang="ru-RU" dirty="0" err="1">
                <a:latin typeface="+mj-lt"/>
              </a:rPr>
              <a:t>Дептівка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Дмитровського</a:t>
            </a:r>
            <a:r>
              <a:rPr lang="ru-RU" dirty="0">
                <a:latin typeface="+mj-lt"/>
              </a:rPr>
              <a:t> району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Закопування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померлих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голоду людей у великих ямах без </a:t>
            </a:r>
            <a:r>
              <a:rPr lang="ru-RU" dirty="0" err="1">
                <a:latin typeface="+mj-lt"/>
              </a:rPr>
              <a:t>дотримання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християнських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обрядів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Чинець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Павлівна</a:t>
            </a:r>
            <a:r>
              <a:rPr lang="ru-RU" dirty="0">
                <a:latin typeface="+mj-lt"/>
              </a:rPr>
              <a:t>,  на </a:t>
            </a:r>
            <a:r>
              <a:rPr lang="ru-RU" dirty="0" err="1">
                <a:latin typeface="+mj-lt"/>
              </a:rPr>
              <a:t>даний</a:t>
            </a:r>
            <a:r>
              <a:rPr lang="ru-RU" dirty="0">
                <a:latin typeface="+mj-lt"/>
              </a:rPr>
              <a:t> момент </a:t>
            </a:r>
            <a:r>
              <a:rPr lang="ru-RU" dirty="0" err="1">
                <a:latin typeface="+mj-lt"/>
              </a:rPr>
              <a:t>проживає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місті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Конотопі</a:t>
            </a:r>
            <a:r>
              <a:rPr lang="ru-RU" dirty="0">
                <a:latin typeface="+mj-lt"/>
              </a:rPr>
              <a:t> по </a:t>
            </a:r>
            <a:r>
              <a:rPr lang="ru-RU" dirty="0" err="1">
                <a:latin typeface="+mj-lt"/>
              </a:rPr>
              <a:t>вулиці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Чайковського</a:t>
            </a:r>
            <a:r>
              <a:rPr lang="ru-RU" dirty="0">
                <a:latin typeface="+mj-lt"/>
              </a:rPr>
              <a:t> №15)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76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6781800" cy="86409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Висновки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9582"/>
            <a:ext cx="7399784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+mj-lt"/>
              </a:rPr>
              <a:t>Аналіз</a:t>
            </a:r>
            <a:r>
              <a:rPr lang="ru-RU" dirty="0">
                <a:latin typeface="+mj-lt"/>
              </a:rPr>
              <a:t> анкет </a:t>
            </a:r>
            <a:r>
              <a:rPr lang="ru-RU" dirty="0" err="1">
                <a:latin typeface="+mj-lt"/>
              </a:rPr>
              <a:t>засвідчив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конкретних</a:t>
            </a:r>
            <a:r>
              <a:rPr lang="ru-RU" dirty="0">
                <a:latin typeface="+mj-lt"/>
              </a:rPr>
              <a:t> людей, як пережили </a:t>
            </a:r>
            <a:r>
              <a:rPr lang="ru-RU" dirty="0" err="1">
                <a:latin typeface="+mj-lt"/>
              </a:rPr>
              <a:t>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тяжкі</a:t>
            </a:r>
            <a:r>
              <a:rPr lang="ru-RU" dirty="0">
                <a:latin typeface="+mj-lt"/>
              </a:rPr>
              <a:t> роки, як у </a:t>
            </a:r>
            <a:r>
              <a:rPr lang="ru-RU" dirty="0" err="1">
                <a:latin typeface="+mj-lt"/>
              </a:rPr>
              <a:t>краплі</a:t>
            </a:r>
            <a:r>
              <a:rPr lang="ru-RU" dirty="0">
                <a:latin typeface="+mj-lt"/>
              </a:rPr>
              <a:t> води </a:t>
            </a:r>
            <a:r>
              <a:rPr lang="ru-RU" dirty="0" err="1">
                <a:latin typeface="+mj-lt"/>
              </a:rPr>
              <a:t>віддзеркалили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жахіття</a:t>
            </a:r>
            <a:r>
              <a:rPr lang="ru-RU" dirty="0">
                <a:latin typeface="+mj-lt"/>
              </a:rPr>
              <a:t> Голодомору але </a:t>
            </a:r>
            <a:r>
              <a:rPr lang="ru-RU" dirty="0" err="1">
                <a:latin typeface="+mj-lt"/>
              </a:rPr>
              <a:t>страшні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його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жорна</a:t>
            </a:r>
            <a:r>
              <a:rPr lang="ru-RU" dirty="0">
                <a:latin typeface="+mj-lt"/>
              </a:rPr>
              <a:t> так й не </a:t>
            </a:r>
            <a:r>
              <a:rPr lang="ru-RU" dirty="0" err="1">
                <a:latin typeface="+mj-lt"/>
              </a:rPr>
              <a:t>змогли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знищити</a:t>
            </a:r>
            <a:r>
              <a:rPr lang="ru-RU" dirty="0">
                <a:latin typeface="+mj-lt"/>
              </a:rPr>
              <a:t> ЛЮДИНУ</a:t>
            </a:r>
          </a:p>
        </p:txBody>
      </p:sp>
    </p:spTree>
    <p:extLst>
      <p:ext uri="{BB962C8B-B14F-4D97-AF65-F5344CB8AC3E}">
        <p14:creationId xmlns:p14="http://schemas.microsoft.com/office/powerpoint/2010/main" val="15079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619622" y="843558"/>
            <a:ext cx="5524378" cy="381575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uk-UA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uk-UA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Проект виконав: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Демидко Євгеній Олегович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>
                <a:latin typeface="+mj-lt"/>
                <a:cs typeface="Arial" pitchFamily="34" charset="0"/>
              </a:rPr>
              <a:t>у</a:t>
            </a:r>
            <a:r>
              <a:rPr lang="uk-UA" sz="2000" dirty="0" smtClean="0">
                <a:latin typeface="+mj-lt"/>
                <a:cs typeface="Arial" pitchFamily="34" charset="0"/>
              </a:rPr>
              <a:t>чень 8 класу </a:t>
            </a:r>
            <a:r>
              <a:rPr lang="ru-RU" sz="2000" dirty="0" err="1" smtClean="0">
                <a:latin typeface="+mj-lt"/>
                <a:cs typeface="Arial" pitchFamily="34" charset="0"/>
              </a:rPr>
              <a:t>Конотопської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endParaRPr lang="ru-RU" sz="2000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err="1">
                <a:latin typeface="+mj-lt"/>
                <a:cs typeface="Arial" pitchFamily="34" charset="0"/>
              </a:rPr>
              <a:t>загальноосвітньої</a:t>
            </a:r>
            <a:r>
              <a:rPr lang="ru-RU" sz="2000" dirty="0">
                <a:latin typeface="+mj-lt"/>
                <a:cs typeface="Arial" pitchFamily="34" charset="0"/>
              </a:rPr>
              <a:t> </a:t>
            </a:r>
            <a:r>
              <a:rPr lang="ru-RU" sz="2000" dirty="0" err="1">
                <a:latin typeface="+mj-lt"/>
                <a:cs typeface="Arial" pitchFamily="34" charset="0"/>
              </a:rPr>
              <a:t>школи</a:t>
            </a:r>
            <a:r>
              <a:rPr lang="ru-RU" sz="2000" dirty="0">
                <a:latin typeface="+mj-lt"/>
                <a:cs typeface="Arial" pitchFamily="34" charset="0"/>
              </a:rPr>
              <a:t> І-ІІІ </a:t>
            </a:r>
            <a:r>
              <a:rPr lang="ru-RU" sz="2000" dirty="0" err="1">
                <a:latin typeface="+mj-lt"/>
                <a:cs typeface="Arial" pitchFamily="34" charset="0"/>
              </a:rPr>
              <a:t>ступенів</a:t>
            </a:r>
            <a:r>
              <a:rPr lang="ru-RU" sz="2000" dirty="0">
                <a:latin typeface="+mj-lt"/>
                <a:cs typeface="Arial" pitchFamily="34" charset="0"/>
              </a:rPr>
              <a:t> № </a:t>
            </a:r>
            <a:r>
              <a:rPr lang="ru-RU" sz="2000" dirty="0" smtClean="0">
                <a:latin typeface="+mj-lt"/>
                <a:cs typeface="Arial" pitchFamily="34" charset="0"/>
              </a:rPr>
              <a:t>10</a:t>
            </a:r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         Науковий керівник:</a:t>
            </a:r>
          </a:p>
          <a:p>
            <a:pPr marL="0" indent="0"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         Заїка Олег </a:t>
            </a:r>
            <a:r>
              <a:rPr lang="uk-UA" sz="2000" dirty="0" err="1" smtClean="0">
                <a:latin typeface="+mj-lt"/>
                <a:cs typeface="Arial" pitchFamily="34" charset="0"/>
              </a:rPr>
              <a:t>Славович</a:t>
            </a:r>
            <a:r>
              <a:rPr lang="uk-UA" sz="2000" dirty="0" smtClean="0">
                <a:latin typeface="+mj-lt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         учитель географії Конотопської</a:t>
            </a:r>
          </a:p>
          <a:p>
            <a:pPr marL="0" indent="0">
              <a:buNone/>
            </a:pPr>
            <a:r>
              <a:rPr lang="uk-UA" sz="2000" dirty="0" smtClean="0">
                <a:latin typeface="+mj-lt"/>
                <a:cs typeface="Arial" pitchFamily="34" charset="0"/>
              </a:rPr>
              <a:t>         загальноосвітньої </a:t>
            </a:r>
            <a:r>
              <a:rPr lang="uk-UA" sz="2000" dirty="0">
                <a:latin typeface="+mj-lt"/>
                <a:cs typeface="Arial" pitchFamily="34" charset="0"/>
              </a:rPr>
              <a:t>школи І-ІІІ ступенів </a:t>
            </a:r>
            <a:r>
              <a:rPr lang="uk-UA" sz="2000" dirty="0" smtClean="0">
                <a:latin typeface="+mj-lt"/>
                <a:cs typeface="Arial" pitchFamily="34" charset="0"/>
              </a:rPr>
              <a:t> № </a:t>
            </a:r>
            <a:r>
              <a:rPr lang="uk-UA" sz="2000" dirty="0">
                <a:latin typeface="+mj-lt"/>
                <a:cs typeface="Arial" pitchFamily="34" charset="0"/>
              </a:rPr>
              <a:t>10</a:t>
            </a:r>
          </a:p>
          <a:p>
            <a:pPr marL="0" indent="0">
              <a:buNone/>
            </a:pPr>
            <a:endParaRPr lang="uk-UA" sz="2000" dirty="0" smtClean="0">
              <a:latin typeface="+mj-lt"/>
            </a:endParaRP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 descr="D:\МАН-юніор 2016\kvq-z5Y85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11528" r="11286" b="16036"/>
          <a:stretch/>
        </p:blipFill>
        <p:spPr bwMode="auto">
          <a:xfrm>
            <a:off x="323528" y="555526"/>
            <a:ext cx="3296094" cy="29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6781800" cy="504056"/>
          </a:xfrm>
        </p:spPr>
        <p:txBody>
          <a:bodyPr>
            <a:noAutofit/>
          </a:bodyPr>
          <a:lstStyle/>
          <a:p>
            <a:r>
              <a:rPr lang="uk-UA" sz="2800" dirty="0" smtClean="0"/>
              <a:t>Актуальність проекту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8136904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       Минуло </a:t>
            </a:r>
            <a:r>
              <a:rPr lang="ru-RU" dirty="0" err="1">
                <a:latin typeface="+mj-lt"/>
              </a:rPr>
              <a:t>більш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ніж</a:t>
            </a:r>
            <a:r>
              <a:rPr lang="ru-RU" dirty="0">
                <a:latin typeface="+mj-lt"/>
              </a:rPr>
              <a:t> 80 </a:t>
            </a:r>
            <a:r>
              <a:rPr lang="ru-RU" dirty="0" err="1">
                <a:latin typeface="+mj-lt"/>
              </a:rPr>
              <a:t>років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після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трагічних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подій</a:t>
            </a:r>
            <a:r>
              <a:rPr lang="ru-RU" dirty="0">
                <a:latin typeface="+mj-lt"/>
              </a:rPr>
              <a:t> Голодомору 1932-33 </a:t>
            </a:r>
            <a:r>
              <a:rPr lang="ru-RU" dirty="0" err="1">
                <a:latin typeface="+mj-lt"/>
              </a:rPr>
              <a:t>років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теренах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України</a:t>
            </a:r>
            <a:r>
              <a:rPr lang="ru-RU" dirty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цей</a:t>
            </a:r>
            <a:r>
              <a:rPr lang="ru-RU" dirty="0">
                <a:latin typeface="+mj-lt"/>
              </a:rPr>
              <a:t> час </a:t>
            </a:r>
            <a:r>
              <a:rPr lang="ru-RU" dirty="0" err="1">
                <a:latin typeface="+mj-lt"/>
              </a:rPr>
              <a:t>було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оприлюднено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значний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масив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архівних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документів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зібрана</a:t>
            </a:r>
            <a:r>
              <a:rPr lang="ru-RU" dirty="0">
                <a:latin typeface="+mj-lt"/>
              </a:rPr>
              <a:t> велика </a:t>
            </a:r>
            <a:r>
              <a:rPr lang="ru-RU" dirty="0" err="1">
                <a:latin typeface="+mj-lt"/>
              </a:rPr>
              <a:t>кількість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свідчень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очевидців</a:t>
            </a:r>
            <a:r>
              <a:rPr lang="ru-RU" dirty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видано </a:t>
            </a:r>
            <a:r>
              <a:rPr lang="ru-RU" dirty="0" err="1">
                <a:latin typeface="+mj-lt"/>
              </a:rPr>
              <a:t>багатотомні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видання</a:t>
            </a:r>
            <a:r>
              <a:rPr lang="ru-RU" dirty="0">
                <a:latin typeface="+mj-lt"/>
              </a:rPr>
              <a:t> про Голодомор 1932-33 </a:t>
            </a:r>
            <a:r>
              <a:rPr lang="ru-RU" dirty="0" err="1" smtClean="0">
                <a:latin typeface="+mj-lt"/>
              </a:rPr>
              <a:t>років</a:t>
            </a:r>
            <a:r>
              <a:rPr lang="ru-RU" dirty="0" smtClean="0">
                <a:latin typeface="+mj-lt"/>
              </a:rPr>
              <a:t>    	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 </a:t>
            </a:r>
            <a:r>
              <a:rPr lang="ru-RU" dirty="0" err="1" smtClean="0">
                <a:latin typeface="+mj-lt"/>
              </a:rPr>
              <a:t>Пошуково-дослідницьку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роботу </a:t>
            </a:r>
            <a:r>
              <a:rPr lang="ru-RU" dirty="0" err="1">
                <a:latin typeface="+mj-lt"/>
              </a:rPr>
              <a:t>поряд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науковцями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здійснювали</a:t>
            </a:r>
            <a:r>
              <a:rPr lang="ru-RU" dirty="0">
                <a:latin typeface="+mj-lt"/>
              </a:rPr>
              <a:t> й </a:t>
            </a:r>
            <a:r>
              <a:rPr lang="ru-RU" dirty="0" err="1">
                <a:latin typeface="+mj-lt"/>
              </a:rPr>
              <a:t>пошуковці-аматори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Однак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матеріалів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вони </a:t>
            </a:r>
            <a:r>
              <a:rPr lang="ru-RU" dirty="0" err="1">
                <a:latin typeface="+mj-lt"/>
              </a:rPr>
              <a:t>зібрали</a:t>
            </a:r>
            <a:r>
              <a:rPr lang="ru-RU" dirty="0">
                <a:latin typeface="+mj-lt"/>
              </a:rPr>
              <a:t> так і не </a:t>
            </a:r>
            <a:r>
              <a:rPr lang="ru-RU" dirty="0" err="1">
                <a:latin typeface="+mj-lt"/>
              </a:rPr>
              <a:t>було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оприлюднено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      Автор </a:t>
            </a:r>
            <a:r>
              <a:rPr lang="ru-RU" dirty="0" err="1">
                <a:latin typeface="+mj-lt"/>
              </a:rPr>
              <a:t>даного</a:t>
            </a:r>
            <a:r>
              <a:rPr lang="ru-RU" dirty="0">
                <a:latin typeface="+mj-lt"/>
              </a:rPr>
              <a:t> проекту </a:t>
            </a:r>
            <a:r>
              <a:rPr lang="ru-RU" dirty="0" err="1">
                <a:latin typeface="+mj-lt"/>
              </a:rPr>
              <a:t>намагається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закрити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цю</a:t>
            </a:r>
            <a:r>
              <a:rPr lang="ru-RU" dirty="0">
                <a:latin typeface="+mj-lt"/>
              </a:rPr>
              <a:t> прогалину та донести  до широкого </a:t>
            </a:r>
            <a:r>
              <a:rPr lang="ru-RU" dirty="0" err="1">
                <a:latin typeface="+mj-lt"/>
              </a:rPr>
              <a:t>загалу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очевидців</a:t>
            </a:r>
            <a:r>
              <a:rPr lang="ru-RU" dirty="0">
                <a:latin typeface="+mj-lt"/>
              </a:rPr>
              <a:t> Голодомору, не </a:t>
            </a:r>
            <a:r>
              <a:rPr lang="ru-RU" dirty="0" err="1">
                <a:latin typeface="+mj-lt"/>
              </a:rPr>
              <a:t>дати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поринути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небуття</a:t>
            </a:r>
            <a:r>
              <a:rPr lang="ru-RU" dirty="0">
                <a:latin typeface="+mj-lt"/>
              </a:rPr>
              <a:t> живому слову </a:t>
            </a:r>
            <a:r>
              <a:rPr lang="ru-RU" dirty="0" err="1" smtClean="0">
                <a:latin typeface="+mj-lt"/>
              </a:rPr>
              <a:t>Правди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3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11510"/>
            <a:ext cx="6860232" cy="8640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700" dirty="0"/>
              <a:t>Мета проекту </a:t>
            </a:r>
            <a:r>
              <a:rPr lang="uk-UA" sz="2700" dirty="0" smtClean="0"/>
              <a:t>   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771550"/>
            <a:ext cx="8712968" cy="43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</a:t>
            </a:r>
            <a:r>
              <a:rPr lang="ru-RU" sz="2000" dirty="0" err="1" smtClean="0">
                <a:latin typeface="+mj-lt"/>
              </a:rPr>
              <a:t>Дослідити</a:t>
            </a:r>
            <a:r>
              <a:rPr lang="ru-RU" sz="2000" dirty="0" smtClean="0">
                <a:latin typeface="+mj-lt"/>
              </a:rPr>
              <a:t> долю </a:t>
            </a:r>
            <a:r>
              <a:rPr lang="ru-RU" sz="2000" dirty="0" err="1" smtClean="0">
                <a:latin typeface="+mj-lt"/>
              </a:rPr>
              <a:t>окремої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людини</a:t>
            </a:r>
            <a:r>
              <a:rPr lang="ru-RU" sz="2000" dirty="0" smtClean="0">
                <a:latin typeface="+mj-lt"/>
              </a:rPr>
              <a:t> в </a:t>
            </a:r>
            <a:r>
              <a:rPr lang="ru-RU" sz="2000" dirty="0" err="1" smtClean="0">
                <a:latin typeface="+mj-lt"/>
              </a:rPr>
              <a:t>умовах</a:t>
            </a:r>
            <a:r>
              <a:rPr lang="ru-RU" sz="2000" dirty="0" smtClean="0">
                <a:latin typeface="+mj-lt"/>
              </a:rPr>
              <a:t> Голодомору (геноциду) 1932-33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на </a:t>
            </a:r>
            <a:r>
              <a:rPr lang="ru-RU" sz="2000" dirty="0" err="1" smtClean="0">
                <a:latin typeface="+mj-lt"/>
              </a:rPr>
              <a:t>теренах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Конотопщини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 smtClean="0">
                <a:latin typeface="+mj-lt"/>
              </a:rPr>
              <a:t>суміжних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регіонів</a:t>
            </a:r>
            <a:r>
              <a:rPr lang="ru-RU" sz="20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           </a:t>
            </a:r>
            <a:r>
              <a:rPr lang="ru-RU" dirty="0" err="1" smtClean="0">
                <a:latin typeface="+mj-lt"/>
              </a:rPr>
              <a:t>Завдання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      1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err="1">
                <a:latin typeface="+mj-lt"/>
              </a:rPr>
              <a:t>Опрацювати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наукову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літературу</a:t>
            </a:r>
            <a:r>
              <a:rPr lang="ru-RU" sz="2000" dirty="0">
                <a:latin typeface="+mj-lt"/>
              </a:rPr>
              <a:t> з теми «Геноцид як феномен ХХ </a:t>
            </a:r>
            <a:r>
              <a:rPr lang="ru-RU" sz="2000" dirty="0" err="1">
                <a:latin typeface="+mj-lt"/>
              </a:rPr>
              <a:t>сторіччя</a:t>
            </a:r>
            <a:r>
              <a:rPr lang="ru-RU" sz="2000" dirty="0">
                <a:latin typeface="+mj-lt"/>
              </a:rPr>
              <a:t>», </a:t>
            </a:r>
            <a:r>
              <a:rPr lang="ru-RU" sz="2000" dirty="0" err="1">
                <a:latin typeface="+mj-lt"/>
              </a:rPr>
              <a:t>проаналізувати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першоджерела</a:t>
            </a:r>
            <a:r>
              <a:rPr lang="ru-RU" sz="2000" dirty="0" smtClean="0">
                <a:latin typeface="+mj-lt"/>
              </a:rPr>
              <a:t> про </a:t>
            </a:r>
            <a:r>
              <a:rPr lang="ru-RU" sz="2000" dirty="0">
                <a:latin typeface="+mj-lt"/>
              </a:rPr>
              <a:t>голод 1932 – 33 </a:t>
            </a:r>
            <a:r>
              <a:rPr lang="ru-RU" sz="2000" dirty="0" err="1" smtClean="0">
                <a:latin typeface="+mj-lt"/>
              </a:rPr>
              <a:t>років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      2</a:t>
            </a:r>
            <a:r>
              <a:rPr lang="ru-RU" sz="2000" dirty="0">
                <a:latin typeface="+mj-lt"/>
              </a:rPr>
              <a:t>. В основу </a:t>
            </a:r>
            <a:r>
              <a:rPr lang="ru-RU" sz="2000" dirty="0" err="1">
                <a:latin typeface="+mj-lt"/>
              </a:rPr>
              <a:t>дослідницької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роботи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покласти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матеріали</a:t>
            </a:r>
            <a:r>
              <a:rPr lang="ru-RU" sz="2000" dirty="0">
                <a:latin typeface="+mj-lt"/>
              </a:rPr>
              <a:t> «Голодомор 1932-1933 </a:t>
            </a:r>
            <a:r>
              <a:rPr lang="ru-RU" sz="2000" dirty="0" err="1">
                <a:latin typeface="+mj-lt"/>
              </a:rPr>
              <a:t>років</a:t>
            </a:r>
            <a:r>
              <a:rPr lang="ru-RU" sz="2000" dirty="0">
                <a:latin typeface="+mj-lt"/>
              </a:rPr>
              <a:t>: </a:t>
            </a:r>
            <a:r>
              <a:rPr lang="ru-RU" sz="2000" dirty="0" err="1">
                <a:latin typeface="+mj-lt"/>
              </a:rPr>
              <a:t>свідчення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очевидців</a:t>
            </a:r>
            <a:r>
              <a:rPr lang="ru-RU" sz="2000" dirty="0">
                <a:latin typeface="+mj-lt"/>
              </a:rPr>
              <a:t>», </a:t>
            </a:r>
            <a:r>
              <a:rPr lang="ru-RU" sz="2000" dirty="0" err="1">
                <a:latin typeface="+mj-lt"/>
              </a:rPr>
              <a:t>що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були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зібрані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пошуковцями</a:t>
            </a:r>
            <a:r>
              <a:rPr lang="ru-RU" sz="2000" dirty="0" smtClean="0"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    3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Дослідити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свідчення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очевидців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визначити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особливості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прояву</a:t>
            </a:r>
            <a:r>
              <a:rPr lang="ru-RU" sz="2000" dirty="0">
                <a:latin typeface="+mj-lt"/>
              </a:rPr>
              <a:t> Голодомору </a:t>
            </a:r>
            <a:r>
              <a:rPr lang="ru-RU" sz="2000" dirty="0" smtClean="0">
                <a:latin typeface="+mj-lt"/>
              </a:rPr>
              <a:t>на </a:t>
            </a:r>
            <a:r>
              <a:rPr lang="ru-RU" sz="2000" dirty="0" err="1" smtClean="0">
                <a:latin typeface="+mj-lt"/>
              </a:rPr>
              <a:t>теренах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Конотопщини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та </a:t>
            </a:r>
            <a:r>
              <a:rPr lang="ru-RU" sz="2000" dirty="0" err="1">
                <a:latin typeface="+mj-lt"/>
              </a:rPr>
              <a:t>сусідніх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регіонів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      4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err="1">
                <a:latin typeface="+mj-lt"/>
              </a:rPr>
              <a:t>Запропонувати</a:t>
            </a:r>
            <a:r>
              <a:rPr lang="ru-RU" sz="2000" dirty="0">
                <a:latin typeface="+mj-lt"/>
              </a:rPr>
              <a:t> до </a:t>
            </a:r>
            <a:r>
              <a:rPr lang="ru-RU" sz="2000" dirty="0" err="1">
                <a:latin typeface="+mj-lt"/>
              </a:rPr>
              <a:t>публікації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збірку</a:t>
            </a:r>
            <a:r>
              <a:rPr lang="ru-RU" sz="2000" dirty="0">
                <a:latin typeface="+mj-lt"/>
              </a:rPr>
              <a:t> «</a:t>
            </a:r>
            <a:r>
              <a:rPr lang="ru-RU" sz="2000" dirty="0" err="1">
                <a:latin typeface="+mj-lt"/>
              </a:rPr>
              <a:t>Конотопщина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суміжні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регіони</a:t>
            </a:r>
            <a:r>
              <a:rPr lang="ru-RU" sz="2000" dirty="0">
                <a:latin typeface="+mj-lt"/>
              </a:rPr>
              <a:t>: доля </a:t>
            </a:r>
            <a:r>
              <a:rPr lang="ru-RU" sz="2000" dirty="0" err="1">
                <a:latin typeface="+mj-lt"/>
              </a:rPr>
              <a:t>людини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жорнах</a:t>
            </a:r>
            <a:r>
              <a:rPr lang="ru-RU" sz="2000" dirty="0">
                <a:latin typeface="+mj-lt"/>
              </a:rPr>
              <a:t> Голодомору 1932 – 1933 </a:t>
            </a:r>
            <a:r>
              <a:rPr lang="ru-RU" sz="2000" dirty="0" err="1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»</a:t>
            </a:r>
            <a:endParaRPr lang="ru-RU" sz="20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7494"/>
            <a:ext cx="7632848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О</a:t>
            </a:r>
            <a:r>
              <a:rPr lang="uk-UA" sz="2800" dirty="0" smtClean="0"/>
              <a:t>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</a:t>
            </a:r>
            <a:r>
              <a:rPr lang="uk-UA" sz="2800" dirty="0" smtClean="0"/>
              <a:t> дослідження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699542"/>
            <a:ext cx="5112568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+mj-lt"/>
              </a:rPr>
              <a:t>Населення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Сумської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областей у </a:t>
            </a:r>
            <a:r>
              <a:rPr lang="ru-RU" dirty="0" err="1">
                <a:latin typeface="+mj-lt"/>
              </a:rPr>
              <a:t>період</a:t>
            </a:r>
            <a:r>
              <a:rPr lang="ru-RU" dirty="0">
                <a:latin typeface="+mj-lt"/>
              </a:rPr>
              <a:t> Голодомору в </a:t>
            </a:r>
            <a:r>
              <a:rPr lang="ru-RU" dirty="0" err="1">
                <a:latin typeface="+mj-lt"/>
              </a:rPr>
              <a:t>Україні</a:t>
            </a:r>
            <a:r>
              <a:rPr lang="ru-RU" dirty="0">
                <a:latin typeface="+mj-lt"/>
              </a:rPr>
              <a:t> 1932-33 </a:t>
            </a:r>
            <a:r>
              <a:rPr lang="ru-RU" dirty="0" err="1" smtClean="0">
                <a:latin typeface="+mj-lt"/>
              </a:rPr>
              <a:t>років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ru-RU" sz="2800" dirty="0" smtClean="0">
                <a:latin typeface="+mj-lt"/>
              </a:rPr>
              <a:t>Предмет </a:t>
            </a:r>
            <a:r>
              <a:rPr lang="ru-RU" sz="2800" dirty="0" err="1" smtClean="0">
                <a:latin typeface="+mj-lt"/>
              </a:rPr>
              <a:t>дослідження</a:t>
            </a: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Т</a:t>
            </a:r>
            <a:r>
              <a:rPr lang="ru-RU" dirty="0" err="1" smtClean="0">
                <a:latin typeface="+mj-lt"/>
              </a:rPr>
              <a:t>рагічні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наслідки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впливу</a:t>
            </a:r>
            <a:r>
              <a:rPr lang="ru-RU" dirty="0">
                <a:latin typeface="+mj-lt"/>
              </a:rPr>
              <a:t> Голодомору на </a:t>
            </a:r>
            <a:r>
              <a:rPr lang="ru-RU" dirty="0" err="1">
                <a:latin typeface="+mj-lt"/>
              </a:rPr>
              <a:t>долі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окремих</a:t>
            </a:r>
            <a:r>
              <a:rPr lang="ru-RU" dirty="0">
                <a:latin typeface="+mj-lt"/>
              </a:rPr>
              <a:t> людей на </a:t>
            </a:r>
            <a:r>
              <a:rPr lang="ru-RU" dirty="0" err="1">
                <a:latin typeface="+mj-lt"/>
              </a:rPr>
              <a:t>теренах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Конотопщини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сусідніх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регіонів</a:t>
            </a:r>
            <a:endParaRPr lang="ru-RU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93" y="915566"/>
            <a:ext cx="31638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936" cy="8640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Пошуково-дослідницька робота студентів Політехнічного технікуму Конотопського інституту </a:t>
            </a:r>
            <a:r>
              <a:rPr lang="uk-UA" sz="2400" dirty="0" err="1" smtClean="0"/>
              <a:t>СумДУ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347614"/>
            <a:ext cx="6696744" cy="3168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latin typeface="+mj-lt"/>
              </a:rPr>
              <a:t>Активну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пошуково-дослідницьку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діяльність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щодо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збирання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свідчень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очевидців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пережили Голодомор 1932-1933 </a:t>
            </a:r>
            <a:r>
              <a:rPr lang="ru-RU" dirty="0" err="1">
                <a:latin typeface="+mj-lt"/>
              </a:rPr>
              <a:t>років</a:t>
            </a:r>
            <a:r>
              <a:rPr lang="ru-RU" dirty="0">
                <a:latin typeface="+mj-lt"/>
              </a:rPr>
              <a:t> у 2000-х роках </a:t>
            </a:r>
            <a:r>
              <a:rPr lang="ru-RU" dirty="0" err="1">
                <a:latin typeface="+mj-lt"/>
              </a:rPr>
              <a:t>здійснювали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студенти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ПТ </a:t>
            </a:r>
            <a:r>
              <a:rPr lang="ru-RU" dirty="0">
                <a:latin typeface="+mj-lt"/>
              </a:rPr>
              <a:t>КІ </a:t>
            </a:r>
            <a:r>
              <a:rPr lang="ru-RU" dirty="0" err="1" smtClean="0">
                <a:latin typeface="+mj-lt"/>
              </a:rPr>
              <a:t>СумДУ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керівництвом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викладачів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історії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Очкасова</a:t>
            </a:r>
            <a:r>
              <a:rPr lang="ru-RU" dirty="0">
                <a:latin typeface="+mj-lt"/>
              </a:rPr>
              <a:t> В.І. та </a:t>
            </a:r>
            <a:r>
              <a:rPr lang="ru-RU" dirty="0" err="1">
                <a:latin typeface="+mj-lt"/>
              </a:rPr>
              <a:t>Глибченка</a:t>
            </a:r>
            <a:r>
              <a:rPr lang="ru-RU" dirty="0">
                <a:latin typeface="+mj-lt"/>
              </a:rPr>
              <a:t> В.Г.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err="1" smtClean="0">
                <a:latin typeface="+mj-lt"/>
              </a:rPr>
              <a:t>Зібрані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матеріали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використовувалися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заняттях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історії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однак</a:t>
            </a:r>
            <a:r>
              <a:rPr lang="ru-RU" dirty="0">
                <a:latin typeface="+mj-lt"/>
              </a:rPr>
              <a:t> широкого </a:t>
            </a:r>
            <a:r>
              <a:rPr lang="ru-RU" dirty="0" err="1">
                <a:latin typeface="+mj-lt"/>
              </a:rPr>
              <a:t>оприлюднення</a:t>
            </a:r>
            <a:r>
              <a:rPr lang="ru-RU" dirty="0">
                <a:latin typeface="+mj-lt"/>
              </a:rPr>
              <a:t> вони не </a:t>
            </a:r>
            <a:r>
              <a:rPr lang="ru-RU" dirty="0" err="1">
                <a:latin typeface="+mj-lt"/>
              </a:rPr>
              <a:t>набули</a:t>
            </a:r>
            <a:r>
              <a:rPr lang="ru-RU" dirty="0">
                <a:latin typeface="+mj-lt"/>
              </a:rPr>
              <a:t>, а </a:t>
            </a:r>
            <a:r>
              <a:rPr lang="ru-RU" dirty="0" err="1">
                <a:latin typeface="+mj-lt"/>
              </a:rPr>
              <a:t>лише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зберігалися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кабінеті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історії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27"/>
          <a:stretch/>
        </p:blipFill>
        <p:spPr bwMode="auto">
          <a:xfrm>
            <a:off x="331452" y="1635646"/>
            <a:ext cx="182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95486"/>
            <a:ext cx="5400600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+mj-lt"/>
              </a:rPr>
              <a:t>Студенти-пошуковці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збирали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фіксували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очевидців</a:t>
            </a:r>
            <a:r>
              <a:rPr lang="ru-RU" dirty="0">
                <a:latin typeface="+mj-lt"/>
              </a:rPr>
              <a:t>, при </a:t>
            </a:r>
            <a:r>
              <a:rPr lang="ru-RU" dirty="0" err="1">
                <a:latin typeface="+mj-lt"/>
              </a:rPr>
              <a:t>цьому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намагалися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здійснювати</a:t>
            </a:r>
            <a:r>
              <a:rPr lang="ru-RU" dirty="0">
                <a:latin typeface="+mj-lt"/>
              </a:rPr>
              <a:t> свою роботу на </a:t>
            </a:r>
            <a:r>
              <a:rPr lang="ru-RU" dirty="0" err="1">
                <a:latin typeface="+mj-lt"/>
              </a:rPr>
              <a:t>наукових</a:t>
            </a:r>
            <a:r>
              <a:rPr lang="ru-RU" dirty="0">
                <a:latin typeface="+mj-lt"/>
              </a:rPr>
              <a:t> засадах </a:t>
            </a:r>
            <a:r>
              <a:rPr lang="ru-RU" dirty="0" err="1">
                <a:latin typeface="+mj-lt"/>
              </a:rPr>
              <a:t>використовуючи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програму</a:t>
            </a:r>
            <a:r>
              <a:rPr lang="ru-RU" dirty="0">
                <a:latin typeface="+mj-lt"/>
              </a:rPr>
              <a:t>–</a:t>
            </a:r>
            <a:r>
              <a:rPr lang="ru-RU" dirty="0" err="1">
                <a:latin typeface="+mj-lt"/>
              </a:rPr>
              <a:t>запитальник</a:t>
            </a:r>
            <a:r>
              <a:rPr lang="ru-RU" dirty="0">
                <a:latin typeface="+mj-lt"/>
              </a:rPr>
              <a:t>, яку </a:t>
            </a:r>
            <a:r>
              <a:rPr lang="ru-RU" dirty="0" err="1">
                <a:latin typeface="+mj-lt"/>
              </a:rPr>
              <a:t>розробила</a:t>
            </a:r>
            <a:r>
              <a:rPr lang="ru-RU" dirty="0">
                <a:latin typeface="+mj-lt"/>
              </a:rPr>
              <a:t> доктор </a:t>
            </a:r>
            <a:r>
              <a:rPr lang="ru-RU" dirty="0" err="1">
                <a:latin typeface="+mj-lt"/>
              </a:rPr>
              <a:t>історичних</a:t>
            </a:r>
            <a:r>
              <a:rPr lang="ru-RU" dirty="0">
                <a:latin typeface="+mj-lt"/>
              </a:rPr>
              <a:t> наук Валентина Борисенко для </a:t>
            </a:r>
            <a:r>
              <a:rPr lang="ru-RU" dirty="0" err="1">
                <a:latin typeface="+mj-lt"/>
              </a:rPr>
              <a:t>збирання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свідчень</a:t>
            </a:r>
            <a:r>
              <a:rPr lang="ru-RU" dirty="0">
                <a:latin typeface="+mj-lt"/>
              </a:rPr>
              <a:t> про Голодомор, </a:t>
            </a:r>
            <a:r>
              <a:rPr lang="ru-RU" dirty="0" err="1">
                <a:latin typeface="+mj-lt"/>
              </a:rPr>
              <a:t>запропонувавши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дослідникам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методологію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запису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історії</a:t>
            </a:r>
            <a:r>
              <a:rPr lang="ru-RU" dirty="0">
                <a:latin typeface="+mj-lt"/>
              </a:rPr>
              <a:t>.</a:t>
            </a:r>
          </a:p>
        </p:txBody>
      </p:sp>
      <p:pic>
        <p:nvPicPr>
          <p:cNvPr id="3075" name="Picture 3" descr="D:\МАН-юніор 2016\fKa758WRo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59" y="771550"/>
            <a:ext cx="33467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6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6709792" cy="576064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Аналіз анкет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9582"/>
            <a:ext cx="7560840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Автором проекту </a:t>
            </a:r>
            <a:r>
              <a:rPr lang="ru-RU" dirty="0" err="1">
                <a:latin typeface="+mj-lt"/>
              </a:rPr>
              <a:t>було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опрацьовано</a:t>
            </a:r>
            <a:r>
              <a:rPr lang="ru-RU" dirty="0">
                <a:latin typeface="+mj-lt"/>
              </a:rPr>
              <a:t> 96  анкет-</a:t>
            </a:r>
            <a:r>
              <a:rPr lang="ru-RU" dirty="0" err="1">
                <a:latin typeface="+mj-lt"/>
              </a:rPr>
              <a:t>свідчень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однак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лише</a:t>
            </a:r>
            <a:r>
              <a:rPr lang="ru-RU" dirty="0">
                <a:latin typeface="+mj-lt"/>
              </a:rPr>
              <a:t> 56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них </a:t>
            </a:r>
            <a:r>
              <a:rPr lang="ru-RU" dirty="0" err="1">
                <a:latin typeface="+mj-lt"/>
              </a:rPr>
              <a:t>можна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визнати</a:t>
            </a:r>
            <a:r>
              <a:rPr lang="ru-RU" dirty="0">
                <a:latin typeface="+mj-lt"/>
              </a:rPr>
              <a:t> такими,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являють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наукову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цінність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відповідають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вимогам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програми-запитальника</a:t>
            </a:r>
            <a:r>
              <a:rPr lang="ru-RU" dirty="0">
                <a:latin typeface="+mj-lt"/>
              </a:rPr>
              <a:t> (за В. Борисенко</a:t>
            </a:r>
            <a:r>
              <a:rPr lang="ru-RU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Регіонально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представлені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адміністративні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райони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Сумської</a:t>
            </a:r>
            <a:r>
              <a:rPr lang="ru-RU" dirty="0">
                <a:latin typeface="+mj-lt"/>
              </a:rPr>
              <a:t> (59%) та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(41%) </a:t>
            </a:r>
            <a:r>
              <a:rPr lang="ru-RU" dirty="0" smtClean="0">
                <a:latin typeface="+mj-lt"/>
              </a:rPr>
              <a:t>областей </a:t>
            </a:r>
            <a:r>
              <a:rPr lang="ru-RU" dirty="0" err="1" smtClean="0">
                <a:latin typeface="+mj-lt"/>
              </a:rPr>
              <a:t>Сільське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населення</a:t>
            </a:r>
            <a:r>
              <a:rPr lang="ru-RU" dirty="0">
                <a:latin typeface="+mj-lt"/>
              </a:rPr>
              <a:t> становить </a:t>
            </a:r>
            <a:r>
              <a:rPr lang="ru-RU" dirty="0" err="1">
                <a:latin typeface="+mj-lt"/>
              </a:rPr>
              <a:t>переважну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більшість</a:t>
            </a:r>
            <a:r>
              <a:rPr lang="ru-RU" dirty="0">
                <a:latin typeface="+mj-lt"/>
              </a:rPr>
              <a:t> - 89% </a:t>
            </a:r>
            <a:r>
              <a:rPr lang="ru-RU" dirty="0" err="1">
                <a:latin typeface="+mj-lt"/>
              </a:rPr>
              <a:t>опитаних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46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992888" cy="5760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Очевидці свідчать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31590"/>
            <a:ext cx="8064896" cy="359010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+mj-lt"/>
              </a:rPr>
              <a:t>Нестача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відсутність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харчів</a:t>
            </a:r>
            <a:r>
              <a:rPr lang="ru-RU" dirty="0">
                <a:latin typeface="+mj-lt"/>
              </a:rPr>
              <a:t> (Ткаченко </a:t>
            </a:r>
            <a:r>
              <a:rPr lang="ru-RU" dirty="0" err="1">
                <a:latin typeface="+mj-lt"/>
              </a:rPr>
              <a:t>Марія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Федотівна</a:t>
            </a:r>
            <a:r>
              <a:rPr lang="ru-RU" dirty="0">
                <a:latin typeface="+mj-lt"/>
              </a:rPr>
              <a:t>, село Успенка, </a:t>
            </a:r>
            <a:r>
              <a:rPr lang="ru-RU" dirty="0" err="1">
                <a:latin typeface="+mj-lt"/>
              </a:rPr>
              <a:t>Буринського</a:t>
            </a:r>
            <a:r>
              <a:rPr lang="ru-RU" dirty="0">
                <a:latin typeface="+mj-lt"/>
              </a:rPr>
              <a:t> району </a:t>
            </a:r>
            <a:r>
              <a:rPr lang="ru-RU" dirty="0" err="1">
                <a:latin typeface="+mj-lt"/>
              </a:rPr>
              <a:t>Сумської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>
                <a:latin typeface="+mj-lt"/>
              </a:rPr>
              <a:t>) </a:t>
            </a:r>
          </a:p>
          <a:p>
            <a:r>
              <a:rPr lang="ru-RU" dirty="0" err="1" smtClean="0">
                <a:latin typeface="+mj-lt"/>
              </a:rPr>
              <a:t>Основна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їжа</a:t>
            </a:r>
            <a:r>
              <a:rPr lang="ru-RU" dirty="0">
                <a:latin typeface="+mj-lt"/>
              </a:rPr>
              <a:t> - трава, кора дерев, мерзла </a:t>
            </a:r>
            <a:r>
              <a:rPr lang="ru-RU" dirty="0" err="1">
                <a:latin typeface="+mj-lt"/>
              </a:rPr>
              <a:t>картопля</a:t>
            </a:r>
            <a:r>
              <a:rPr lang="ru-RU" dirty="0">
                <a:latin typeface="+mj-lt"/>
              </a:rPr>
              <a:t>, по селах не </a:t>
            </a:r>
            <a:r>
              <a:rPr lang="ru-RU" dirty="0" err="1">
                <a:latin typeface="+mj-lt"/>
              </a:rPr>
              <a:t>залишилося</a:t>
            </a:r>
            <a:r>
              <a:rPr lang="ru-RU" dirty="0">
                <a:latin typeface="+mj-lt"/>
              </a:rPr>
              <a:t> собак та </a:t>
            </a:r>
            <a:r>
              <a:rPr lang="ru-RU" dirty="0" err="1">
                <a:latin typeface="+mj-lt"/>
              </a:rPr>
              <a:t>котів</a:t>
            </a:r>
            <a:r>
              <a:rPr lang="ru-RU" dirty="0">
                <a:latin typeface="+mj-lt"/>
              </a:rPr>
              <a:t> (Журавель </a:t>
            </a:r>
            <a:r>
              <a:rPr lang="ru-RU" dirty="0" err="1">
                <a:latin typeface="+mj-lt"/>
              </a:rPr>
              <a:t>Микола</a:t>
            </a:r>
            <a:r>
              <a:rPr lang="ru-RU" dirty="0">
                <a:latin typeface="+mj-lt"/>
              </a:rPr>
              <a:t> Павлович, селище Митченки </a:t>
            </a:r>
            <a:r>
              <a:rPr lang="ru-RU" dirty="0" err="1">
                <a:latin typeface="+mj-lt"/>
              </a:rPr>
              <a:t>Бахмацького</a:t>
            </a:r>
            <a:r>
              <a:rPr lang="ru-RU" dirty="0">
                <a:latin typeface="+mj-lt"/>
              </a:rPr>
              <a:t> району,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У </a:t>
            </a:r>
            <a:r>
              <a:rPr lang="ru-RU" dirty="0" err="1" smtClean="0">
                <a:latin typeface="+mj-lt"/>
              </a:rPr>
              <a:t>деяких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домогосподарствах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вдалося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зберегти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корів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й </a:t>
            </a:r>
            <a:r>
              <a:rPr lang="ru-RU" dirty="0" err="1">
                <a:latin typeface="+mj-lt"/>
              </a:rPr>
              <a:t>врятувало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родини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Килина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Іванівна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Завгородня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жителька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с.Алтинівка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Кролевецького</a:t>
            </a:r>
            <a:r>
              <a:rPr lang="ru-RU" dirty="0">
                <a:latin typeface="+mj-lt"/>
              </a:rPr>
              <a:t> району, </a:t>
            </a:r>
            <a:r>
              <a:rPr lang="ru-RU" dirty="0" err="1">
                <a:latin typeface="+mj-lt"/>
              </a:rPr>
              <a:t>Сумської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До </a:t>
            </a:r>
            <a:r>
              <a:rPr lang="ru-RU" dirty="0">
                <a:latin typeface="+mj-lt"/>
              </a:rPr>
              <a:t>села приходили </a:t>
            </a:r>
            <a:r>
              <a:rPr lang="ru-RU" dirty="0" err="1">
                <a:latin typeface="+mj-lt"/>
              </a:rPr>
              <a:t>голодні</a:t>
            </a:r>
            <a:r>
              <a:rPr lang="ru-RU" dirty="0">
                <a:latin typeface="+mj-lt"/>
              </a:rPr>
              <a:t> люди з </a:t>
            </a:r>
            <a:r>
              <a:rPr lang="ru-RU" dirty="0" err="1">
                <a:latin typeface="+mj-lt"/>
              </a:rPr>
              <a:t>південних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регіонів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України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вимолювали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хоч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якоїсь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їжі</a:t>
            </a:r>
            <a:r>
              <a:rPr lang="ru-RU" dirty="0">
                <a:latin typeface="+mj-lt"/>
              </a:rPr>
              <a:t> (село </a:t>
            </a:r>
            <a:r>
              <a:rPr lang="ru-RU" dirty="0" err="1">
                <a:latin typeface="+mj-lt"/>
              </a:rPr>
              <a:t>Болотниця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Ганаєвського</a:t>
            </a:r>
            <a:r>
              <a:rPr lang="ru-RU" dirty="0">
                <a:latin typeface="+mj-lt"/>
              </a:rPr>
              <a:t> району, </a:t>
            </a:r>
            <a:r>
              <a:rPr lang="ru-RU" dirty="0" err="1">
                <a:latin typeface="+mj-lt"/>
              </a:rPr>
              <a:t>Чернігівської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області</a:t>
            </a:r>
            <a:r>
              <a:rPr lang="ru-RU" dirty="0">
                <a:latin typeface="+mj-lt"/>
              </a:rPr>
              <a:t> Онищенко </a:t>
            </a:r>
            <a:r>
              <a:rPr lang="ru-RU" dirty="0" err="1">
                <a:latin typeface="+mj-lt"/>
              </a:rPr>
              <a:t>Анастасія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Іванівна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468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602</Words>
  <Application>Microsoft Office PowerPoint</Application>
  <PresentationFormat>Экран (16:9)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  КОНОТОПЩИНА та суміжні регіони:   ДОЛЯ  ЛЮДИНИ  НА  ЖорнаХ  ГОЛОДОМОРУ  1932 – 1933 РОКІВ</vt:lpstr>
      <vt:lpstr>Презентация PowerPoint</vt:lpstr>
      <vt:lpstr>Актуальність проекту</vt:lpstr>
      <vt:lpstr> Мета проекту     </vt:lpstr>
      <vt:lpstr>   Об’єкт дослідження</vt:lpstr>
      <vt:lpstr>Пошуково-дослідницька робота студентів Політехнічного технікуму Конотопського інституту СумДУ</vt:lpstr>
      <vt:lpstr>Презентация PowerPoint</vt:lpstr>
      <vt:lpstr>Аналіз анкет</vt:lpstr>
      <vt:lpstr>Очевидці свідчать</vt:lpstr>
      <vt:lpstr>Очевидці свідчать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Караван</dc:creator>
  <cp:lastModifiedBy>Караван</cp:lastModifiedBy>
  <cp:revision>84</cp:revision>
  <dcterms:created xsi:type="dcterms:W3CDTF">2016-03-31T15:59:53Z</dcterms:created>
  <dcterms:modified xsi:type="dcterms:W3CDTF">2016-04-15T14:47:23Z</dcterms:modified>
</cp:coreProperties>
</file>