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4" r:id="rId2"/>
    <p:sldId id="263" r:id="rId3"/>
    <p:sldId id="260" r:id="rId4"/>
    <p:sldId id="265" r:id="rId5"/>
    <p:sldId id="268" r:id="rId6"/>
    <p:sldId id="261" r:id="rId7"/>
    <p:sldId id="267" r:id="rId8"/>
    <p:sldId id="257" r:id="rId9"/>
    <p:sldId id="266" r:id="rId10"/>
    <p:sldId id="258" r:id="rId11"/>
    <p:sldId id="259" r:id="rId12"/>
    <p:sldId id="262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704" autoAdjust="0"/>
  </p:normalViewPr>
  <p:slideViewPr>
    <p:cSldViewPr>
      <p:cViewPr varScale="1">
        <p:scale>
          <a:sx n="54" d="100"/>
          <a:sy n="54" d="100"/>
        </p:scale>
        <p:origin x="-10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24711DB-BBE7-4B72-AE11-FD1DC37B433F}" type="datetimeFigureOut">
              <a:rPr lang="ru-RU"/>
              <a:pPr>
                <a:defRPr/>
              </a:pPr>
              <a:t>23.04.2016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CF05EEB-8E28-4787-9FB2-1E7120CA5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78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7B08AD-D904-4F7C-9818-DFCBB49C4EC7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93300-66D3-4B31-BFF0-A264BA8A654A}" type="datetimeFigureOut">
              <a:rPr lang="ru-RU"/>
              <a:pPr>
                <a:defRPr/>
              </a:pPr>
              <a:t>23.04.2016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2FE69-BA79-4A8B-AE40-A218CFC9B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53EF6-5C49-473B-8FDB-4DF5E2467319}" type="datetimeFigureOut">
              <a:rPr lang="ru-RU"/>
              <a:pPr>
                <a:defRPr/>
              </a:pPr>
              <a:t>23.04.2016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5B484-D036-409E-B73B-6288BB1DC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1897B-F232-4CF2-98AE-C006EB1E9E47}" type="datetimeFigureOut">
              <a:rPr lang="ru-RU"/>
              <a:pPr>
                <a:defRPr/>
              </a:pPr>
              <a:t>23.04.2016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E90D4-CEF4-4F77-9A41-4F92E9D0D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A1AA6-2380-4359-8B78-F6DA93526556}" type="datetimeFigureOut">
              <a:rPr lang="ru-RU"/>
              <a:pPr>
                <a:defRPr/>
              </a:pPr>
              <a:t>23.04.2016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50DF7-4215-4669-B1EA-56255EBEF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C51DF-A110-4217-9F3F-7A1601A5C8EC}" type="datetimeFigureOut">
              <a:rPr lang="ru-RU"/>
              <a:pPr>
                <a:defRPr/>
              </a:pPr>
              <a:t>23.04.2016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9757E-5F2C-4AA1-B6C7-6AD4FBD74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FC366-CAAE-4012-83E6-993C80DFCD67}" type="datetimeFigureOut">
              <a:rPr lang="ru-RU"/>
              <a:pPr>
                <a:defRPr/>
              </a:pPr>
              <a:t>23.04.2016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DE74B-FEF6-41AB-B4A2-F57FAF6EB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6F64F-6062-4F4B-8E63-5F39031C3A99}" type="datetimeFigureOut">
              <a:rPr lang="ru-RU"/>
              <a:pPr>
                <a:defRPr/>
              </a:pPr>
              <a:t>23.04.2016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0803C-0A5D-4160-A71E-9FC319422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02CF2-8594-4E81-A89B-9203A59EF1A5}" type="datetimeFigureOut">
              <a:rPr lang="ru-RU"/>
              <a:pPr>
                <a:defRPr/>
              </a:pPr>
              <a:t>23.04.2016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D66FA-62E6-442E-8B8D-D21A06059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0DA28-FE7B-4B06-8C0F-33BDD8EC965C}" type="datetimeFigureOut">
              <a:rPr lang="ru-RU"/>
              <a:pPr>
                <a:defRPr/>
              </a:pPr>
              <a:t>23.04.2016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99F3F-30DD-4EED-8DA1-6152FE4C7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708EC-61D6-4D2B-BFF2-4A2F4F4A900B}" type="datetimeFigureOut">
              <a:rPr lang="ru-RU"/>
              <a:pPr>
                <a:defRPr/>
              </a:pPr>
              <a:t>23.04.2016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8345D-29BB-47B9-B93B-A1CD989B6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F981D-22FC-4BE1-9CDD-4764B83A9DD8}" type="datetimeFigureOut">
              <a:rPr lang="ru-RU"/>
              <a:pPr>
                <a:defRPr/>
              </a:pPr>
              <a:t>23.04.2016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755D1-48D1-4CD8-8AC2-03AFFFC19C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4898E90F-20CA-4B23-8DA3-6F09C1FDD5FA}" type="datetimeFigureOut">
              <a:rPr lang="ru-RU"/>
              <a:pPr>
                <a:defRPr/>
              </a:pPr>
              <a:t>23.04.2016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90728FF-5F77-40BD-8442-749FEC267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7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na_danilova_2000@bk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9%20&#1089;&#1088;&#1077;&#1076;&#1072;\Zara_armyanskij_duduk_Genocid_armyan_24_aprelya_1915_g._-_armyanskaya_narodnaya_pesnya_(xMusic.me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9%20&#1089;&#1088;&#1077;&#1076;&#1072;\Zara_armyanskij_duduk_Genocid_armyan_24_aprelya_1915_g._-_armyanskaya_narodnaya_pesnya_(xMusic.me).mp3" TargetMode="Externa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9%20&#1089;&#1088;&#1077;&#1076;&#1072;\Zara_armyanskij_duduk_Genocid_armyan_24_aprelya_1915_g._-_armyanskaya_narodnaya_pesnya_(xMusic.me).mp3" TargetMode="Externa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9%20&#1089;&#1088;&#1077;&#1076;&#1072;\Zara_armyanskij_duduk_Genocid_armyan_24_aprelya_1915_g._-_armyanskaya_narodnaya_pesnya_(xMusic.me)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9%20&#1089;&#1088;&#1077;&#1076;&#1072;\Zara_armyanskij_duduk_Genocid_armyan_24_aprelya_1915_g._-_armyanskaya_narodnaya_pesnya_(xMusic.me)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9%20&#1089;&#1088;&#1077;&#1076;&#1072;\Zara_armyanskij_duduk_Genocid_armyan_24_aprelya_1915_g._-_armyanskaya_narodnaya_pesnya_(xMusic.me).mp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9%20&#1089;&#1088;&#1077;&#1076;&#1072;\Zara_armyanskij_duduk_Genocid_armyan_24_aprelya_1915_g._-_armyanskaya_narodnaya_pesnya_(xMusic.me).mp3" TargetMode="Externa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9%20&#1089;&#1088;&#1077;&#1076;&#1072;\Zara_armyanskij_duduk_Genocid_armyan_24_aprelya_1915_g._-_armyanskaya_narodnaya_pesnya_(xMusic.me).mp3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9%20&#1089;&#1088;&#1077;&#1076;&#1072;\Zara_armyanskij_duduk_Genocid_armyan_24_aprelya_1915_g._-_armyanskaya_narodnaya_pesnya_(xMusic.me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9%20&#1089;&#1088;&#1077;&#1076;&#1072;\Zara_armyanskij_duduk_Genocid_armyan_24_aprelya_1915_g._-_armyanskaya_narodnaya_pesnya_(xMusic.me).mp3" TargetMode="Externa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9%20&#1089;&#1088;&#1077;&#1076;&#1072;\Zara_armyanskij_duduk_Genocid_armyan_24_aprelya_1915_g._-_armyanskaya_narodnaya_pesnya_(xMusic.me).mp3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2"/>
          <p:cNvSpPr txBox="1">
            <a:spLocks noChangeArrowheads="1"/>
          </p:cNvSpPr>
          <p:nvPr/>
        </p:nvSpPr>
        <p:spPr bwMode="auto">
          <a:xfrm>
            <a:off x="323850" y="476250"/>
            <a:ext cx="85693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 dirty="0">
                <a:latin typeface="Calibri" pitchFamily="34" charset="0"/>
              </a:rPr>
              <a:t> </a:t>
            </a:r>
            <a:r>
              <a:rPr lang="uk-UA" sz="3600" dirty="0">
                <a:solidFill>
                  <a:schemeClr val="bg1"/>
                </a:solidFill>
                <a:latin typeface="Calibri" pitchFamily="34" charset="0"/>
              </a:rPr>
              <a:t>МАН Історик-Юніор Дослідник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Calibri" pitchFamily="34" charset="0"/>
              </a:rPr>
              <a:t>Геноцид як феномен ХХ </a:t>
            </a:r>
            <a:r>
              <a:rPr lang="ru-RU" sz="3600" dirty="0" err="1">
                <a:solidFill>
                  <a:schemeClr val="bg1"/>
                </a:solidFill>
                <a:latin typeface="Calibri" pitchFamily="34" charset="0"/>
              </a:rPr>
              <a:t>сторіччя</a:t>
            </a:r>
            <a:endParaRPr lang="uk-UA" sz="36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Calibri" pitchFamily="34" charset="0"/>
              </a:rPr>
              <a:t>(НА МАТЕРІАЛАХ ГЕНОЦИДУ ВІРМЕН 1915-1923 РОКІВ) </a:t>
            </a:r>
          </a:p>
        </p:txBody>
      </p:sp>
      <p:pic>
        <p:nvPicPr>
          <p:cNvPr id="1433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349500"/>
            <a:ext cx="3106737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3790950" y="2996952"/>
            <a:ext cx="510222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dirty="0">
                <a:solidFill>
                  <a:schemeClr val="bg1"/>
                </a:solidFill>
              </a:rPr>
              <a:t>Данилова Анна</a:t>
            </a:r>
            <a:r>
              <a:rPr lang="ru-RU" sz="2400" dirty="0">
                <a:solidFill>
                  <a:schemeClr val="bg1"/>
                </a:solidFill>
              </a:rPr>
              <a:t> Руслан</a:t>
            </a:r>
            <a:r>
              <a:rPr lang="uk-UA" sz="2400" dirty="0">
                <a:solidFill>
                  <a:schemeClr val="bg1"/>
                </a:solidFill>
              </a:rPr>
              <a:t>і</a:t>
            </a:r>
            <a:r>
              <a:rPr lang="ru-RU" sz="2400" dirty="0" err="1">
                <a:solidFill>
                  <a:schemeClr val="bg1"/>
                </a:solidFill>
              </a:rPr>
              <a:t>вна</a:t>
            </a:r>
            <a:r>
              <a:rPr lang="uk-UA" sz="2400" dirty="0" smtClean="0">
                <a:solidFill>
                  <a:schemeClr val="bg1"/>
                </a:solidFill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uk-UA" sz="2400" dirty="0" smtClean="0">
                <a:solidFill>
                  <a:schemeClr val="bg1"/>
                </a:solidFill>
              </a:rPr>
              <a:t> учениця </a:t>
            </a:r>
            <a:r>
              <a:rPr lang="uk-UA" sz="2400" dirty="0">
                <a:solidFill>
                  <a:schemeClr val="bg1"/>
                </a:solidFill>
              </a:rPr>
              <a:t>9-Б класу </a:t>
            </a:r>
            <a:r>
              <a:rPr lang="uk-UA" sz="2400" dirty="0" smtClean="0">
                <a:solidFill>
                  <a:schemeClr val="bg1"/>
                </a:solidFill>
              </a:rPr>
              <a:t>Харківської</a:t>
            </a:r>
          </a:p>
          <a:p>
            <a:pPr>
              <a:lnSpc>
                <a:spcPct val="150000"/>
              </a:lnSpc>
            </a:pPr>
            <a:r>
              <a:rPr lang="uk-UA" sz="2400" dirty="0">
                <a:solidFill>
                  <a:schemeClr val="bg1"/>
                </a:solidFill>
              </a:rPr>
              <a:t>з</a:t>
            </a:r>
            <a:r>
              <a:rPr lang="uk-UA" sz="2400" dirty="0" smtClean="0">
                <a:solidFill>
                  <a:schemeClr val="bg1"/>
                </a:solidFill>
              </a:rPr>
              <a:t>агальноосвітньої школи № 111</a:t>
            </a:r>
          </a:p>
          <a:p>
            <a:pPr>
              <a:lnSpc>
                <a:spcPct val="150000"/>
              </a:lnSpc>
            </a:pPr>
            <a:r>
              <a:rPr lang="uk-UA" sz="2400" dirty="0" smtClean="0">
                <a:solidFill>
                  <a:schemeClr val="bg1"/>
                </a:solidFill>
              </a:rPr>
              <a:t>Харків</a:t>
            </a:r>
            <a:r>
              <a:rPr lang="uk-UA" sz="2400" dirty="0">
                <a:solidFill>
                  <a:schemeClr val="bg1"/>
                </a:solidFill>
              </a:rPr>
              <a:t>, вул. Бучми </a:t>
            </a:r>
            <a:r>
              <a:rPr lang="uk-UA" sz="2400" dirty="0" smtClean="0">
                <a:solidFill>
                  <a:schemeClr val="bg1"/>
                </a:solidFill>
              </a:rPr>
              <a:t>18, </a:t>
            </a:r>
            <a:r>
              <a:rPr lang="uk-UA" sz="2400" dirty="0">
                <a:solidFill>
                  <a:schemeClr val="bg1"/>
                </a:solidFill>
              </a:rPr>
              <a:t>кв. </a:t>
            </a:r>
            <a:r>
              <a:rPr lang="uk-UA" sz="2400" dirty="0" smtClean="0">
                <a:solidFill>
                  <a:schemeClr val="bg1"/>
                </a:solidFill>
              </a:rPr>
              <a:t>6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2400" dirty="0">
                <a:solidFill>
                  <a:schemeClr val="bg1"/>
                </a:solidFill>
              </a:rPr>
              <a:t> телефон: 0632484091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hlinkClick r:id="rId3"/>
              </a:rPr>
              <a:t>anna_da</a:t>
            </a:r>
            <a:r>
              <a:rPr lang="en-US" sz="2400" dirty="0">
                <a:solidFill>
                  <a:schemeClr val="bg1"/>
                </a:solidFill>
                <a:hlinkClick r:id="rId3"/>
              </a:rPr>
              <a:t>n</a:t>
            </a:r>
            <a:r>
              <a:rPr lang="en-US" sz="2400" dirty="0" smtClean="0">
                <a:solidFill>
                  <a:schemeClr val="bg1"/>
                </a:solidFill>
                <a:hlinkClick r:id="rId3"/>
              </a:rPr>
              <a:t>ilova_2000@bk.</a:t>
            </a:r>
            <a:r>
              <a:rPr lang="en-US" sz="2000" dirty="0" smtClean="0">
                <a:solidFill>
                  <a:schemeClr val="bg1"/>
                </a:solidFill>
                <a:hlinkClick r:id="rId3"/>
              </a:rPr>
              <a:t>ru</a:t>
            </a:r>
            <a:r>
              <a:rPr lang="ru-RU" sz="2000" dirty="0" smtClean="0"/>
              <a:t>   </a:t>
            </a:r>
            <a:endParaRPr lang="ru-RU" sz="2000" dirty="0"/>
          </a:p>
        </p:txBody>
      </p:sp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4159250" y="3886200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2238" y="476250"/>
            <a:ext cx="5132387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4965897" y="4394200"/>
            <a:ext cx="38163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err="1">
                <a:solidFill>
                  <a:schemeClr val="bg1"/>
                </a:solidFill>
                <a:latin typeface="+mj-lt"/>
              </a:rPr>
              <a:t>Притулок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для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біженців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+mj-lt"/>
              </a:rPr>
            </a:br>
            <a:r>
              <a:rPr lang="ru-RU" sz="2400" dirty="0">
                <a:solidFill>
                  <a:schemeClr val="bg1"/>
                </a:solidFill>
                <a:latin typeface="+mj-lt"/>
              </a:rPr>
              <a:t>у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Кизлярі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1916 р.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4579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550" y="1195388"/>
            <a:ext cx="4181475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174625" y="4394200"/>
            <a:ext cx="44640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err="1">
                <a:solidFill>
                  <a:schemeClr val="bg1"/>
                </a:solidFill>
                <a:latin typeface="+mj-lt"/>
              </a:rPr>
              <a:t>Сирітський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притулок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br>
              <a:rPr lang="ru-RU" sz="2400" dirty="0">
                <a:solidFill>
                  <a:schemeClr val="bg1"/>
                </a:solidFill>
                <a:latin typeface="+mj-lt"/>
              </a:rPr>
            </a:br>
            <a:r>
              <a:rPr lang="ru-RU" sz="2400" dirty="0" err="1">
                <a:solidFill>
                  <a:schemeClr val="bg1"/>
                </a:solidFill>
                <a:latin typeface="+mj-lt"/>
              </a:rPr>
              <a:t>Астраханського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br>
              <a:rPr lang="ru-RU" sz="2400" dirty="0">
                <a:solidFill>
                  <a:schemeClr val="bg1"/>
                </a:solidFill>
                <a:latin typeface="+mj-lt"/>
              </a:rPr>
            </a:br>
            <a:r>
              <a:rPr lang="ru-RU" sz="2400" dirty="0" err="1">
                <a:solidFill>
                  <a:schemeClr val="bg1"/>
                </a:solidFill>
                <a:latin typeface="+mj-lt"/>
              </a:rPr>
              <a:t>Вірменського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Товариства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 1916р.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4582" name="Zara_armyanskij_duduk_Genocid_armyan_24_aprelya_1915_g._-_armyanskaya_narodnaya_pesnya_(xMusic.me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779838" y="78930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576" y="5949280"/>
            <a:ext cx="8571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>
                <a:solidFill>
                  <a:schemeClr val="bg1"/>
                </a:solidFill>
              </a:rPr>
              <a:t>Щоб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врятуватися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вірмени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шукали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захисту</a:t>
            </a:r>
            <a:r>
              <a:rPr lang="ru-RU" sz="2400" dirty="0">
                <a:solidFill>
                  <a:schemeClr val="bg1"/>
                </a:solidFill>
              </a:rPr>
              <a:t> в </a:t>
            </a:r>
            <a:r>
              <a:rPr lang="ru-RU" sz="2400" dirty="0" err="1">
                <a:solidFill>
                  <a:schemeClr val="bg1"/>
                </a:solidFill>
              </a:rPr>
              <a:t>інших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країнах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891" fill="hold"/>
                                        <p:tgtEl>
                                          <p:spTgt spid="245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Zara_armyanskij_duduk_Genocid_armyan_24_aprelya_1915_g._-_armyanskaya_narodnaya_pesnya_(xMusic.me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40200" y="78216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-27384" y="-79654"/>
            <a:ext cx="878497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solidFill>
                  <a:schemeClr val="bg1"/>
                </a:solidFill>
              </a:rPr>
              <a:t>Свідчення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постраждалих</a:t>
            </a:r>
            <a:r>
              <a:rPr lang="ru-RU" sz="2400" dirty="0">
                <a:solidFill>
                  <a:schemeClr val="bg1"/>
                </a:solidFill>
              </a:rPr>
              <a:t>: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«Нашу </a:t>
            </a:r>
            <a:r>
              <a:rPr lang="ru-RU" sz="2400" dirty="0" err="1">
                <a:solidFill>
                  <a:schemeClr val="bg1"/>
                </a:solidFill>
              </a:rPr>
              <a:t>групу</a:t>
            </a:r>
            <a:r>
              <a:rPr lang="ru-RU" sz="2400" dirty="0">
                <a:solidFill>
                  <a:schemeClr val="bg1"/>
                </a:solidFill>
              </a:rPr>
              <a:t> погнали по </a:t>
            </a:r>
            <a:r>
              <a:rPr lang="ru-RU" sz="2400" dirty="0" err="1">
                <a:solidFill>
                  <a:schemeClr val="bg1"/>
                </a:solidFill>
              </a:rPr>
              <a:t>етапу</a:t>
            </a:r>
            <a:r>
              <a:rPr lang="ru-RU" sz="2400" dirty="0">
                <a:solidFill>
                  <a:schemeClr val="bg1"/>
                </a:solidFill>
              </a:rPr>
              <a:t> 14 </a:t>
            </a:r>
            <a:r>
              <a:rPr lang="ru-RU" sz="2400" dirty="0" err="1">
                <a:solidFill>
                  <a:schemeClr val="bg1"/>
                </a:solidFill>
              </a:rPr>
              <a:t>червня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під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конвоєм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із</a:t>
            </a:r>
            <a:r>
              <a:rPr lang="ru-RU" sz="2400" dirty="0">
                <a:solidFill>
                  <a:schemeClr val="bg1"/>
                </a:solidFill>
              </a:rPr>
              <a:t> 15 </a:t>
            </a:r>
            <a:r>
              <a:rPr lang="ru-RU" sz="2400" dirty="0" err="1">
                <a:solidFill>
                  <a:schemeClr val="bg1"/>
                </a:solidFill>
              </a:rPr>
              <a:t>жандармів</a:t>
            </a:r>
            <a:r>
              <a:rPr lang="ru-RU" sz="2400" dirty="0">
                <a:solidFill>
                  <a:schemeClr val="bg1"/>
                </a:solidFill>
              </a:rPr>
              <a:t>. Нас </a:t>
            </a:r>
            <a:r>
              <a:rPr lang="ru-RU" sz="2400" dirty="0" err="1">
                <a:solidFill>
                  <a:schemeClr val="bg1"/>
                </a:solidFill>
              </a:rPr>
              <a:t>було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чоловік</a:t>
            </a:r>
            <a:r>
              <a:rPr lang="ru-RU" sz="2400" dirty="0">
                <a:solidFill>
                  <a:schemeClr val="bg1"/>
                </a:solidFill>
              </a:rPr>
              <a:t> 400-500. </a:t>
            </a:r>
            <a:r>
              <a:rPr lang="ru-RU" sz="2400" dirty="0" smtClean="0">
                <a:solidFill>
                  <a:schemeClr val="bg1"/>
                </a:solidFill>
              </a:rPr>
              <a:t>Уже за </a:t>
            </a:r>
            <a:r>
              <a:rPr lang="ru-RU" sz="2400" dirty="0" err="1" smtClean="0">
                <a:solidFill>
                  <a:schemeClr val="bg1"/>
                </a:solidFill>
              </a:rPr>
              <a:t>дві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години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ходьби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міста</a:t>
            </a:r>
            <a:r>
              <a:rPr lang="ru-RU" sz="2400" dirty="0">
                <a:solidFill>
                  <a:schemeClr val="bg1"/>
                </a:solidFill>
              </a:rPr>
              <a:t> на нас стали </a:t>
            </a:r>
            <a:r>
              <a:rPr lang="ru-RU" sz="2400" dirty="0" err="1">
                <a:solidFill>
                  <a:schemeClr val="bg1"/>
                </a:solidFill>
              </a:rPr>
              <a:t>нападати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численні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зграї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сільських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жителів</a:t>
            </a:r>
            <a:r>
              <a:rPr lang="ru-RU" sz="2400" dirty="0">
                <a:solidFill>
                  <a:schemeClr val="bg1"/>
                </a:solidFill>
              </a:rPr>
              <a:t> і </a:t>
            </a:r>
            <a:r>
              <a:rPr lang="ru-RU" sz="2400" dirty="0" err="1">
                <a:solidFill>
                  <a:schemeClr val="bg1"/>
                </a:solidFill>
              </a:rPr>
              <a:t>бандитів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озброєних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мисливськими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рушницями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smtClean="0">
                <a:solidFill>
                  <a:schemeClr val="bg1"/>
                </a:solidFill>
              </a:rPr>
              <a:t>та </a:t>
            </a:r>
            <a:r>
              <a:rPr lang="ru-RU" sz="2400" dirty="0" err="1">
                <a:solidFill>
                  <a:schemeClr val="bg1"/>
                </a:solidFill>
              </a:rPr>
              <a:t>сокирами</a:t>
            </a:r>
            <a:r>
              <a:rPr lang="ru-RU" sz="2400" dirty="0">
                <a:solidFill>
                  <a:schemeClr val="bg1"/>
                </a:solidFill>
              </a:rPr>
              <a:t>. Вони забрали </a:t>
            </a:r>
            <a:r>
              <a:rPr lang="ru-RU" sz="2400" dirty="0" smtClean="0">
                <a:solidFill>
                  <a:schemeClr val="bg1"/>
                </a:solidFill>
              </a:rPr>
              <a:t>в </a:t>
            </a:r>
            <a:r>
              <a:rPr lang="ru-RU" sz="2400" dirty="0">
                <a:solidFill>
                  <a:schemeClr val="bg1"/>
                </a:solidFill>
              </a:rPr>
              <a:t>нас все,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було</a:t>
            </a:r>
            <a:r>
              <a:rPr lang="ru-RU" sz="2400" dirty="0">
                <a:solidFill>
                  <a:schemeClr val="bg1"/>
                </a:solidFill>
              </a:rPr>
              <a:t>. За </a:t>
            </a:r>
            <a:r>
              <a:rPr lang="ru-RU" sz="2400" dirty="0" err="1">
                <a:solidFill>
                  <a:schemeClr val="bg1"/>
                </a:solidFill>
              </a:rPr>
              <a:t>сім-вісім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днів</a:t>
            </a:r>
            <a:r>
              <a:rPr lang="ru-RU" sz="2400" dirty="0">
                <a:solidFill>
                  <a:schemeClr val="bg1"/>
                </a:solidFill>
              </a:rPr>
              <a:t> вони вбили </a:t>
            </a:r>
            <a:r>
              <a:rPr lang="ru-RU" sz="2400" dirty="0" err="1">
                <a:solidFill>
                  <a:schemeClr val="bg1"/>
                </a:solidFill>
              </a:rPr>
              <a:t>всіх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чоловіків</a:t>
            </a:r>
            <a:r>
              <a:rPr lang="ru-RU" sz="2400" dirty="0">
                <a:solidFill>
                  <a:schemeClr val="bg1"/>
                </a:solidFill>
              </a:rPr>
              <a:t> і </a:t>
            </a:r>
            <a:r>
              <a:rPr lang="ru-RU" sz="2400" dirty="0" err="1">
                <a:solidFill>
                  <a:schemeClr val="bg1"/>
                </a:solidFill>
              </a:rPr>
              <a:t>юнаків</a:t>
            </a:r>
            <a:r>
              <a:rPr lang="ru-RU" sz="2400" dirty="0">
                <a:solidFill>
                  <a:schemeClr val="bg1"/>
                </a:solidFill>
              </a:rPr>
              <a:t> старше 15 </a:t>
            </a:r>
            <a:r>
              <a:rPr lang="ru-RU" sz="2400" dirty="0" err="1">
                <a:solidFill>
                  <a:schemeClr val="bg1"/>
                </a:solidFill>
              </a:rPr>
              <a:t>років</a:t>
            </a:r>
            <a:r>
              <a:rPr lang="ru-RU" sz="2400" dirty="0">
                <a:solidFill>
                  <a:schemeClr val="bg1"/>
                </a:solidFill>
              </a:rPr>
              <a:t> — одного за </a:t>
            </a:r>
            <a:r>
              <a:rPr lang="ru-RU" sz="2400" dirty="0" err="1">
                <a:solidFill>
                  <a:schemeClr val="bg1"/>
                </a:solidFill>
              </a:rPr>
              <a:t>іншим</a:t>
            </a:r>
            <a:r>
              <a:rPr lang="ru-RU" sz="2400" dirty="0">
                <a:solidFill>
                  <a:schemeClr val="bg1"/>
                </a:solidFill>
              </a:rPr>
              <a:t>. Два </a:t>
            </a:r>
            <a:r>
              <a:rPr lang="ru-RU" sz="2400" dirty="0" err="1">
                <a:solidFill>
                  <a:schemeClr val="bg1"/>
                </a:solidFill>
              </a:rPr>
              <a:t>удари</a:t>
            </a:r>
            <a:r>
              <a:rPr lang="ru-RU" sz="2400" dirty="0">
                <a:solidFill>
                  <a:schemeClr val="bg1"/>
                </a:solidFill>
              </a:rPr>
              <a:t> прикладом — і </a:t>
            </a:r>
            <a:r>
              <a:rPr lang="ru-RU" sz="2400" dirty="0" err="1">
                <a:solidFill>
                  <a:schemeClr val="bg1"/>
                </a:solidFill>
              </a:rPr>
              <a:t>людина</a:t>
            </a:r>
            <a:r>
              <a:rPr lang="ru-RU" sz="2400" dirty="0">
                <a:solidFill>
                  <a:schemeClr val="bg1"/>
                </a:solidFill>
              </a:rPr>
              <a:t> мертва. </a:t>
            </a:r>
            <a:r>
              <a:rPr lang="ru-RU" sz="2400" dirty="0" err="1">
                <a:solidFill>
                  <a:schemeClr val="bg1"/>
                </a:solidFill>
              </a:rPr>
              <a:t>Бандити</a:t>
            </a:r>
            <a:r>
              <a:rPr lang="ru-RU" sz="2400" dirty="0">
                <a:solidFill>
                  <a:schemeClr val="bg1"/>
                </a:solidFill>
              </a:rPr>
              <a:t> похапали </a:t>
            </a:r>
            <a:r>
              <a:rPr lang="ru-RU" sz="2400" dirty="0" err="1">
                <a:solidFill>
                  <a:schemeClr val="bg1"/>
                </a:solidFill>
              </a:rPr>
              <a:t>всіх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привабливих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жінок</a:t>
            </a:r>
            <a:r>
              <a:rPr lang="ru-RU" sz="2400" dirty="0">
                <a:solidFill>
                  <a:schemeClr val="bg1"/>
                </a:solidFill>
              </a:rPr>
              <a:t> і </a:t>
            </a:r>
            <a:r>
              <a:rPr lang="ru-RU" sz="2400" dirty="0" err="1" smtClean="0">
                <a:solidFill>
                  <a:schemeClr val="bg1"/>
                </a:solidFill>
              </a:rPr>
              <a:t>дівчат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багатьох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відвезли</a:t>
            </a:r>
            <a:r>
              <a:rPr lang="ru-RU" sz="2400" dirty="0">
                <a:solidFill>
                  <a:schemeClr val="bg1"/>
                </a:solidFill>
              </a:rPr>
              <a:t> в гори на конях. Так </a:t>
            </a:r>
            <a:r>
              <a:rPr lang="ru-RU" sz="2400" dirty="0" err="1">
                <a:solidFill>
                  <a:schemeClr val="bg1"/>
                </a:solidFill>
              </a:rPr>
              <a:t>викрали</a:t>
            </a:r>
            <a:r>
              <a:rPr lang="ru-RU" sz="2400" dirty="0">
                <a:solidFill>
                  <a:schemeClr val="bg1"/>
                </a:solidFill>
              </a:rPr>
              <a:t> і мою сестру, яку </a:t>
            </a:r>
            <a:r>
              <a:rPr lang="ru-RU" sz="2400" dirty="0" err="1">
                <a:solidFill>
                  <a:schemeClr val="bg1"/>
                </a:solidFill>
              </a:rPr>
              <a:t>відірвали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її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однорічної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дитини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Ночувати</a:t>
            </a:r>
            <a:r>
              <a:rPr lang="ru-RU" sz="2400" dirty="0">
                <a:solidFill>
                  <a:schemeClr val="bg1"/>
                </a:solidFill>
              </a:rPr>
              <a:t> в селах нам не дозволяли, а </a:t>
            </a:r>
            <a:r>
              <a:rPr lang="ru-RU" sz="2400" dirty="0" err="1">
                <a:solidFill>
                  <a:schemeClr val="bg1"/>
                </a:solidFill>
              </a:rPr>
              <a:t>змушували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спати</a:t>
            </a:r>
            <a:r>
              <a:rPr lang="ru-RU" sz="2400" dirty="0">
                <a:solidFill>
                  <a:schemeClr val="bg1"/>
                </a:solidFill>
              </a:rPr>
              <a:t> на </a:t>
            </a:r>
            <a:r>
              <a:rPr lang="ru-RU" sz="2400" dirty="0" err="1">
                <a:solidFill>
                  <a:schemeClr val="bg1"/>
                </a:solidFill>
              </a:rPr>
              <a:t>голій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землі</a:t>
            </a:r>
            <a:r>
              <a:rPr lang="ru-RU" sz="2400" dirty="0">
                <a:solidFill>
                  <a:schemeClr val="bg1"/>
                </a:solidFill>
              </a:rPr>
              <a:t>. Я </a:t>
            </a:r>
            <a:r>
              <a:rPr lang="ru-RU" sz="2400" dirty="0" err="1">
                <a:solidFill>
                  <a:schemeClr val="bg1"/>
                </a:solidFill>
              </a:rPr>
              <a:t>бачила</a:t>
            </a:r>
            <a:r>
              <a:rPr lang="ru-RU" sz="2400" dirty="0">
                <a:solidFill>
                  <a:schemeClr val="bg1"/>
                </a:solidFill>
              </a:rPr>
              <a:t>, як люди </a:t>
            </a:r>
            <a:r>
              <a:rPr lang="ru-RU" sz="2400" dirty="0" err="1">
                <a:solidFill>
                  <a:schemeClr val="bg1"/>
                </a:solidFill>
              </a:rPr>
              <a:t>їли</a:t>
            </a:r>
            <a:r>
              <a:rPr lang="ru-RU" sz="2400" dirty="0">
                <a:solidFill>
                  <a:schemeClr val="bg1"/>
                </a:solidFill>
              </a:rPr>
              <a:t> траву, </a:t>
            </a:r>
            <a:r>
              <a:rPr lang="ru-RU" sz="2400" dirty="0" err="1">
                <a:solidFill>
                  <a:schemeClr val="bg1"/>
                </a:solidFill>
              </a:rPr>
              <a:t>щоб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у</a:t>
            </a:r>
            <a:r>
              <a:rPr lang="ru-RU" sz="2400" dirty="0" err="1" smtClean="0">
                <a:solidFill>
                  <a:schemeClr val="bg1"/>
                </a:solidFill>
              </a:rPr>
              <a:t>гамувати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голод. А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творили </a:t>
            </a:r>
            <a:r>
              <a:rPr lang="ru-RU" sz="2400" dirty="0" err="1">
                <a:solidFill>
                  <a:schemeClr val="bg1"/>
                </a:solidFill>
              </a:rPr>
              <a:t>жандарми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бандити</a:t>
            </a:r>
            <a:r>
              <a:rPr lang="ru-RU" sz="2400" dirty="0">
                <a:solidFill>
                  <a:schemeClr val="bg1"/>
                </a:solidFill>
              </a:rPr>
              <a:t> і </a:t>
            </a:r>
            <a:r>
              <a:rPr lang="ru-RU" sz="2400" dirty="0" err="1">
                <a:solidFill>
                  <a:schemeClr val="bg1"/>
                </a:solidFill>
              </a:rPr>
              <a:t>місцеві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жителі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під</a:t>
            </a:r>
            <a:r>
              <a:rPr lang="ru-RU" sz="2400" dirty="0">
                <a:solidFill>
                  <a:schemeClr val="bg1"/>
                </a:solidFill>
              </a:rPr>
              <a:t> покровом </a:t>
            </a:r>
            <a:r>
              <a:rPr lang="ru-RU" sz="2400" dirty="0" err="1">
                <a:solidFill>
                  <a:schemeClr val="bg1"/>
                </a:solidFill>
              </a:rPr>
              <a:t>темряви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взагалі</a:t>
            </a:r>
            <a:r>
              <a:rPr lang="ru-RU" sz="2400" dirty="0">
                <a:solidFill>
                  <a:schemeClr val="bg1"/>
                </a:solidFill>
              </a:rPr>
              <a:t> не </a:t>
            </a:r>
            <a:r>
              <a:rPr lang="ru-RU" sz="2400" dirty="0" err="1">
                <a:solidFill>
                  <a:schemeClr val="bg1"/>
                </a:solidFill>
              </a:rPr>
              <a:t>піддається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опису</a:t>
            </a:r>
            <a:r>
              <a:rPr lang="ru-RU" sz="2400" dirty="0">
                <a:solidFill>
                  <a:schemeClr val="bg1"/>
                </a:solidFill>
              </a:rPr>
              <a:t>» (</a:t>
            </a:r>
            <a:r>
              <a:rPr lang="ru-RU" sz="2400" dirty="0" err="1">
                <a:solidFill>
                  <a:schemeClr val="bg1"/>
                </a:solidFill>
              </a:rPr>
              <a:t>зі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спогадів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вірменської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вдови</a:t>
            </a:r>
            <a:r>
              <a:rPr lang="ru-RU" sz="2400" dirty="0">
                <a:solidFill>
                  <a:schemeClr val="bg1"/>
                </a:solidFill>
              </a:rPr>
              <a:t> з </a:t>
            </a:r>
            <a:r>
              <a:rPr lang="ru-RU" sz="2400" dirty="0" err="1">
                <a:solidFill>
                  <a:schemeClr val="bg1"/>
                </a:solidFill>
              </a:rPr>
              <a:t>містечка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Байбурт</a:t>
            </a:r>
            <a:r>
              <a:rPr lang="ru-RU" sz="2400" dirty="0">
                <a:solidFill>
                  <a:schemeClr val="bg1"/>
                </a:solidFill>
              </a:rPr>
              <a:t> на </a:t>
            </a:r>
            <a:r>
              <a:rPr lang="ru-RU" sz="2400" dirty="0" err="1">
                <a:solidFill>
                  <a:schemeClr val="bg1"/>
                </a:solidFill>
              </a:rPr>
              <a:t>північному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сході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Анатолії</a:t>
            </a:r>
            <a:r>
              <a:rPr lang="ru-RU" sz="24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00" y="5765847"/>
            <a:ext cx="1223888" cy="15760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891" fill="hold"/>
                                        <p:tgtEl>
                                          <p:spTgt spid="256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Zara_armyanskij_duduk_Genocid_armyan_24_aprelya_1915_g._-_armyanskaya_narodnaya_pesnya_(xMusic.me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6100" y="78216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36700"/>
            <a:ext cx="5334000" cy="378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6021288"/>
            <a:ext cx="3486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>
                <a:solidFill>
                  <a:schemeClr val="bg1"/>
                </a:solidFill>
              </a:rPr>
              <a:t>Вірменські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діти-біженці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891" fill="hold"/>
                                        <p:tgtEl>
                                          <p:spTgt spid="266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12845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solidFill>
                  <a:schemeClr val="bg1"/>
                </a:solidFill>
              </a:rPr>
              <a:t>Зі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свідчень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очевидців</a:t>
            </a:r>
            <a:r>
              <a:rPr lang="ru-RU" sz="2400" dirty="0" smtClean="0">
                <a:solidFill>
                  <a:schemeClr val="bg1"/>
                </a:solidFill>
              </a:rPr>
              <a:t>: </a:t>
            </a:r>
            <a:r>
              <a:rPr lang="ru-RU" sz="2400" dirty="0">
                <a:solidFill>
                  <a:schemeClr val="bg1"/>
                </a:solidFill>
              </a:rPr>
              <a:t>«В </a:t>
            </a:r>
            <a:r>
              <a:rPr lang="ru-RU" sz="2400" dirty="0" err="1">
                <a:solidFill>
                  <a:schemeClr val="bg1"/>
                </a:solidFill>
              </a:rPr>
              <a:t>Олександропольському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повіті</a:t>
            </a:r>
            <a:r>
              <a:rPr lang="ru-RU" sz="2400" dirty="0">
                <a:solidFill>
                  <a:schemeClr val="bg1"/>
                </a:solidFill>
              </a:rPr>
              <a:t> і </a:t>
            </a:r>
            <a:r>
              <a:rPr lang="ru-RU" sz="2400" dirty="0" err="1" smtClean="0">
                <a:solidFill>
                  <a:schemeClr val="bg1"/>
                </a:solidFill>
              </a:rPr>
              <a:t>Ахалкалакському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районі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вирізано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близько</a:t>
            </a:r>
            <a:r>
              <a:rPr lang="ru-RU" sz="2400" dirty="0" smtClean="0">
                <a:solidFill>
                  <a:schemeClr val="bg1"/>
                </a:solidFill>
              </a:rPr>
              <a:t> 30 селищ, </a:t>
            </a:r>
            <a:r>
              <a:rPr lang="ru-RU" sz="2400" dirty="0" err="1" smtClean="0">
                <a:solidFill>
                  <a:schemeClr val="bg1"/>
                </a:solidFill>
              </a:rPr>
              <a:t>частина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встигли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врятуватисяй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знаходяться</a:t>
            </a:r>
            <a:r>
              <a:rPr lang="ru-RU" sz="2400" dirty="0" smtClean="0">
                <a:solidFill>
                  <a:schemeClr val="bg1"/>
                </a:solidFill>
              </a:rPr>
              <a:t> в </a:t>
            </a:r>
            <a:r>
              <a:rPr lang="ru-RU" sz="2400" dirty="0" err="1" smtClean="0">
                <a:solidFill>
                  <a:schemeClr val="bg1"/>
                </a:solidFill>
              </a:rPr>
              <a:t>найтяжчому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становищі</a:t>
            </a:r>
            <a:r>
              <a:rPr lang="ru-RU" sz="2400" dirty="0" smtClean="0">
                <a:solidFill>
                  <a:schemeClr val="bg1"/>
                </a:solidFill>
              </a:rPr>
              <a:t>» В </a:t>
            </a:r>
            <a:r>
              <a:rPr lang="ru-RU" sz="2400" dirty="0" err="1" smtClean="0">
                <a:solidFill>
                  <a:schemeClr val="bg1"/>
                </a:solidFill>
              </a:rPr>
              <a:t>інших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повідомленнях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описувалося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положення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сіл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Александропольского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повіту</a:t>
            </a:r>
            <a:r>
              <a:rPr lang="ru-RU" sz="2400" dirty="0">
                <a:solidFill>
                  <a:schemeClr val="bg1"/>
                </a:solidFill>
              </a:rPr>
              <a:t>: «</a:t>
            </a:r>
            <a:r>
              <a:rPr lang="ru-RU" sz="2400" dirty="0" err="1">
                <a:solidFill>
                  <a:schemeClr val="bg1"/>
                </a:solidFill>
              </a:rPr>
              <a:t>Всі</a:t>
            </a:r>
            <a:r>
              <a:rPr lang="ru-RU" sz="2400" dirty="0">
                <a:solidFill>
                  <a:schemeClr val="bg1"/>
                </a:solidFill>
              </a:rPr>
              <a:t> села </a:t>
            </a:r>
            <a:r>
              <a:rPr lang="ru-RU" sz="2400" dirty="0" err="1">
                <a:solidFill>
                  <a:schemeClr val="bg1"/>
                </a:solidFill>
              </a:rPr>
              <a:t>пограбовані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немає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даху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ні</a:t>
            </a:r>
            <a:r>
              <a:rPr lang="ru-RU" sz="2400" dirty="0">
                <a:solidFill>
                  <a:schemeClr val="bg1"/>
                </a:solidFill>
              </a:rPr>
              <a:t> зерна, </a:t>
            </a:r>
            <a:r>
              <a:rPr lang="ru-RU" sz="2400" dirty="0" err="1">
                <a:solidFill>
                  <a:schemeClr val="bg1"/>
                </a:solidFill>
              </a:rPr>
              <a:t>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одягу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палива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Вулиці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сіл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переповнені</a:t>
            </a:r>
            <a:r>
              <a:rPr lang="ru-RU" sz="2400" dirty="0">
                <a:solidFill>
                  <a:schemeClr val="bg1"/>
                </a:solidFill>
              </a:rPr>
              <a:t> трупами. Все </a:t>
            </a:r>
            <a:r>
              <a:rPr lang="ru-RU" sz="2400" dirty="0" err="1">
                <a:solidFill>
                  <a:schemeClr val="bg1"/>
                </a:solidFill>
              </a:rPr>
              <a:t>це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доповнюють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ще</a:t>
            </a:r>
            <a:r>
              <a:rPr lang="ru-RU" sz="2400" dirty="0">
                <a:solidFill>
                  <a:schemeClr val="bg1"/>
                </a:solidFill>
              </a:rPr>
              <a:t> голод і холод, забирали </a:t>
            </a:r>
            <a:r>
              <a:rPr lang="ru-RU" sz="2400" dirty="0" err="1">
                <a:solidFill>
                  <a:schemeClr val="bg1"/>
                </a:solidFill>
              </a:rPr>
              <a:t>одні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жертви</a:t>
            </a:r>
            <a:r>
              <a:rPr lang="ru-RU" sz="2400" dirty="0">
                <a:solidFill>
                  <a:schemeClr val="bg1"/>
                </a:solidFill>
              </a:rPr>
              <a:t> за </a:t>
            </a:r>
            <a:r>
              <a:rPr lang="ru-RU" sz="2400" dirty="0" err="1">
                <a:solidFill>
                  <a:schemeClr val="bg1"/>
                </a:solidFill>
              </a:rPr>
              <a:t>іншими</a:t>
            </a:r>
            <a:r>
              <a:rPr lang="ru-RU" sz="2400" dirty="0">
                <a:solidFill>
                  <a:schemeClr val="bg1"/>
                </a:solidFill>
              </a:rPr>
              <a:t>... до </a:t>
            </a:r>
            <a:r>
              <a:rPr lang="ru-RU" sz="2400" dirty="0" err="1" smtClean="0">
                <a:solidFill>
                  <a:schemeClr val="bg1"/>
                </a:solidFill>
              </a:rPr>
              <a:t>месцеви</a:t>
            </a:r>
            <a:r>
              <a:rPr lang="ru-RU" sz="2400" dirty="0" smtClean="0">
                <a:solidFill>
                  <a:schemeClr val="bg1"/>
                </a:solidFill>
              </a:rPr>
              <a:t> жители </a:t>
            </a:r>
            <a:r>
              <a:rPr lang="ru-RU" sz="2400" dirty="0" err="1" smtClean="0">
                <a:solidFill>
                  <a:schemeClr val="bg1"/>
                </a:solidFill>
              </a:rPr>
              <a:t>насміхалися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над </a:t>
            </a:r>
            <a:r>
              <a:rPr lang="ru-RU" sz="2400" dirty="0" err="1">
                <a:solidFill>
                  <a:schemeClr val="bg1"/>
                </a:solidFill>
              </a:rPr>
              <a:t>своїми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полоненими</a:t>
            </a:r>
            <a:r>
              <a:rPr lang="ru-RU" sz="2400" dirty="0">
                <a:solidFill>
                  <a:schemeClr val="bg1"/>
                </a:solidFill>
              </a:rPr>
              <a:t> і </a:t>
            </a:r>
            <a:r>
              <a:rPr lang="ru-RU" sz="2400" dirty="0" err="1" smtClean="0">
                <a:solidFill>
                  <a:schemeClr val="bg1"/>
                </a:solidFill>
              </a:rPr>
              <a:t>намагалися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ще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більш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жорстокими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засобами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карати</a:t>
            </a:r>
            <a:r>
              <a:rPr lang="ru-RU" sz="2400" dirty="0">
                <a:solidFill>
                  <a:schemeClr val="bg1"/>
                </a:solidFill>
              </a:rPr>
              <a:t> народ, </a:t>
            </a:r>
            <a:r>
              <a:rPr lang="ru-RU" sz="2400" dirty="0" err="1">
                <a:solidFill>
                  <a:schemeClr val="bg1"/>
                </a:solidFill>
              </a:rPr>
              <a:t>радіючи</a:t>
            </a:r>
            <a:r>
              <a:rPr lang="ru-RU" sz="2400" dirty="0">
                <a:solidFill>
                  <a:schemeClr val="bg1"/>
                </a:solidFill>
              </a:rPr>
              <a:t> і </a:t>
            </a:r>
            <a:r>
              <a:rPr lang="ru-RU" sz="2400" dirty="0" err="1">
                <a:solidFill>
                  <a:schemeClr val="bg1"/>
                </a:solidFill>
              </a:rPr>
              <a:t>отримуючи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цього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задоволення</a:t>
            </a:r>
            <a:r>
              <a:rPr lang="ru-RU" sz="2400" dirty="0" smtClean="0">
                <a:solidFill>
                  <a:schemeClr val="bg1"/>
                </a:solidFill>
              </a:rPr>
              <a:t>....»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678963"/>
            <a:ext cx="3672408" cy="214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0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геноцид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7" y="692696"/>
            <a:ext cx="894066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323527" y="4948690"/>
            <a:ext cx="83047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solidFill>
                  <a:schemeClr val="bg1"/>
                </a:solidFill>
              </a:rPr>
              <a:t>Вірменський геноцид – це основна причина того, що на сьогоднішній день нація </a:t>
            </a:r>
            <a:r>
              <a:rPr lang="uk-UA" sz="2400" dirty="0" smtClean="0">
                <a:solidFill>
                  <a:schemeClr val="bg1"/>
                </a:solidFill>
              </a:rPr>
              <a:t>розкидана  </a:t>
            </a:r>
            <a:r>
              <a:rPr lang="uk-UA" sz="2400" dirty="0">
                <a:solidFill>
                  <a:schemeClr val="bg1"/>
                </a:solidFill>
              </a:rPr>
              <a:t>по всьому світу, так як люди, рятуючи своє життя, знайшли новий будинок за межами батьківщини – хто де.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3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3621" y="2924944"/>
            <a:ext cx="675049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Теодор </a:t>
            </a:r>
            <a:r>
              <a:rPr lang="ru-RU" sz="2400" dirty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Рузвельт (26 Президент США) </a:t>
            </a:r>
            <a:br>
              <a:rPr lang="ru-RU" sz="2400" dirty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400" dirty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«... </a:t>
            </a:r>
            <a:r>
              <a:rPr lang="ru-RU" sz="2400" dirty="0" err="1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Різанина</a:t>
            </a:r>
            <a:r>
              <a:rPr lang="ru-RU" sz="2400" dirty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вірмен</a:t>
            </a:r>
            <a:r>
              <a:rPr lang="ru-RU" sz="2400" dirty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 - </a:t>
            </a:r>
            <a:r>
              <a:rPr lang="ru-RU" sz="2400" dirty="0" err="1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найбільший</a:t>
            </a:r>
            <a:r>
              <a:rPr lang="ru-RU" sz="2400" dirty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злочин</a:t>
            </a:r>
            <a:r>
              <a:rPr lang="ru-RU" sz="2400" dirty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цієї</a:t>
            </a:r>
            <a:r>
              <a:rPr lang="ru-RU" sz="2400" dirty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війни</a:t>
            </a:r>
            <a:r>
              <a:rPr lang="ru-RU" sz="2400" dirty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, і, </a:t>
            </a:r>
            <a:r>
              <a:rPr lang="ru-RU" sz="2400" dirty="0" err="1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якщо</a:t>
            </a:r>
            <a:r>
              <a:rPr lang="ru-RU" sz="2400" dirty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 нам не </a:t>
            </a:r>
            <a:r>
              <a:rPr lang="ru-RU" sz="2400" dirty="0" err="1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вдасться</a:t>
            </a:r>
            <a:r>
              <a:rPr lang="ru-RU" sz="2400" dirty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виступити</a:t>
            </a:r>
            <a:r>
              <a:rPr lang="ru-RU" sz="2400" dirty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проти</a:t>
            </a:r>
            <a:r>
              <a:rPr lang="ru-RU" sz="2400" dirty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Туреччини</a:t>
            </a:r>
            <a:r>
              <a:rPr lang="ru-RU" sz="2400" dirty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, значить, ми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потураемо</a:t>
            </a:r>
            <a:r>
              <a:rPr lang="ru-RU" sz="2400" dirty="0" smtClean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їм</a:t>
            </a:r>
            <a:r>
              <a:rPr lang="ru-RU" sz="2400" dirty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 ... </a:t>
            </a:r>
            <a:r>
              <a:rPr lang="ru-RU" sz="2400" dirty="0" err="1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Невдача</a:t>
            </a:r>
            <a:r>
              <a:rPr lang="ru-RU" sz="2400" dirty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радикальної</a:t>
            </a:r>
            <a:r>
              <a:rPr lang="ru-RU" sz="2400" dirty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боротьби</a:t>
            </a:r>
            <a:r>
              <a:rPr lang="ru-RU" sz="2400" dirty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 з </a:t>
            </a:r>
            <a:r>
              <a:rPr lang="ru-RU" sz="2400" dirty="0" err="1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турецьким</a:t>
            </a:r>
            <a:r>
              <a:rPr lang="ru-RU" sz="2400" dirty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жахом</a:t>
            </a:r>
            <a:r>
              <a:rPr lang="ru-RU" sz="2400" dirty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означає</a:t>
            </a:r>
            <a:r>
              <a:rPr lang="ru-RU" sz="2400" dirty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що</a:t>
            </a:r>
            <a:r>
              <a:rPr lang="ru-RU" sz="2400" dirty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всі</a:t>
            </a:r>
            <a:r>
              <a:rPr lang="ru-RU" sz="2400" dirty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розмови</a:t>
            </a:r>
            <a:r>
              <a:rPr lang="ru-RU" sz="2400" dirty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 про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майбутній</a:t>
            </a:r>
            <a:r>
              <a:rPr lang="ru-RU" sz="2400" dirty="0" smtClean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мир у </a:t>
            </a:r>
            <a:r>
              <a:rPr lang="ru-RU" sz="2400" dirty="0" err="1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всьому</a:t>
            </a:r>
            <a:r>
              <a:rPr lang="ru-RU" sz="2400" dirty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світі</a:t>
            </a:r>
            <a:r>
              <a:rPr lang="ru-RU" sz="2400" dirty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–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нісенітниця</a:t>
            </a:r>
            <a:r>
              <a:rPr lang="ru-RU" sz="2400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»</a:t>
            </a:r>
            <a:endParaRPr lang="ru-RU" sz="2400" dirty="0"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404664"/>
            <a:ext cx="67504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Визнання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геноциду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вірмен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-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формальний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акт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держави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що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констатує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той факт,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що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в 1915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році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владою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Османської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імперії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на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контрольованих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нею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територіях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+mj-lt"/>
              </a:rPr>
              <a:t>було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+mj-lt"/>
              </a:rPr>
              <a:t>організовнао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і </a:t>
            </a:r>
            <a:r>
              <a:rPr lang="ru-RU" sz="2400" b="1" dirty="0" err="1" smtClean="0">
                <a:solidFill>
                  <a:schemeClr val="bg1"/>
                </a:solidFill>
                <a:latin typeface="+mj-lt"/>
              </a:rPr>
              <a:t>здійснено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геноцид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вірменського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населення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. Геноцид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вірмен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визнали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21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незалежна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держава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31" y="1484784"/>
            <a:ext cx="204654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29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333375"/>
            <a:ext cx="8642350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latin typeface="+mj-lt"/>
              </a:rPr>
              <a:t> </a:t>
            </a:r>
            <a:r>
              <a:rPr lang="uk-UA" altLang="ru-RU" sz="2400" i="1" dirty="0">
                <a:solidFill>
                  <a:srgbClr val="FFFF00"/>
                </a:solidFill>
                <a:latin typeface="+mj-lt"/>
              </a:rPr>
              <a:t>АКТУАЛЬНІСТЬ ТЕМИ</a:t>
            </a:r>
            <a:r>
              <a:rPr lang="uk-UA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uk-UA" sz="2400" dirty="0">
                <a:latin typeface="+mj-lt"/>
              </a:rPr>
              <a:t>:  </a:t>
            </a:r>
            <a:r>
              <a:rPr lang="uk-UA" sz="2400" dirty="0">
                <a:solidFill>
                  <a:schemeClr val="bg1"/>
                </a:solidFill>
                <a:latin typeface="+mj-lt"/>
              </a:rPr>
              <a:t>Я обрала саме цю </a:t>
            </a:r>
            <a:r>
              <a:rPr lang="uk-UA" sz="2400" dirty="0" smtClean="0">
                <a:solidFill>
                  <a:schemeClr val="bg1"/>
                </a:solidFill>
                <a:latin typeface="+mj-lt"/>
              </a:rPr>
              <a:t>тему, </a:t>
            </a:r>
            <a:r>
              <a:rPr lang="uk-UA" sz="2400" dirty="0">
                <a:solidFill>
                  <a:schemeClr val="bg1"/>
                </a:solidFill>
                <a:latin typeface="+mj-lt"/>
              </a:rPr>
              <a:t>оскільки вона є надзвичайно важливою для всього людства. Загибель однієї людини – трагедія, а масове знищення народу, незалежно від віку, статі, місця проживання могло призвести до повного </a:t>
            </a:r>
            <a:r>
              <a:rPr lang="uk-UA" sz="2400" dirty="0" smtClean="0">
                <a:solidFill>
                  <a:schemeClr val="bg1"/>
                </a:solidFill>
                <a:latin typeface="+mj-lt"/>
              </a:rPr>
              <a:t>знищення. </a:t>
            </a:r>
            <a:r>
              <a:rPr lang="uk-UA" sz="2400" dirty="0">
                <a:solidFill>
                  <a:schemeClr val="bg1"/>
                </a:solidFill>
                <a:latin typeface="+mj-lt"/>
              </a:rPr>
              <a:t>Досі не зрозумілі причини, які призвели до </a:t>
            </a:r>
            <a:r>
              <a:rPr lang="uk-UA" sz="2400" dirty="0" smtClean="0">
                <a:solidFill>
                  <a:schemeClr val="bg1"/>
                </a:solidFill>
                <a:latin typeface="+mj-lt"/>
              </a:rPr>
              <a:t>цього народу. . </a:t>
            </a:r>
            <a:r>
              <a:rPr lang="uk-UA" sz="2400" dirty="0">
                <a:solidFill>
                  <a:schemeClr val="bg1"/>
                </a:solidFill>
                <a:latin typeface="+mj-lt"/>
              </a:rPr>
              <a:t/>
            </a:r>
            <a:br>
              <a:rPr lang="uk-UA" sz="2400" dirty="0">
                <a:solidFill>
                  <a:schemeClr val="bg1"/>
                </a:solidFill>
                <a:latin typeface="+mj-lt"/>
              </a:rPr>
            </a:br>
            <a:r>
              <a:rPr lang="uk-UA" sz="2400" dirty="0">
                <a:solidFill>
                  <a:schemeClr val="bg1"/>
                </a:solidFill>
                <a:latin typeface="+mj-lt"/>
              </a:rPr>
              <a:t>   Щорічно світовою вірменською діаспорою відзначається День пам'яті жертв геноциду </a:t>
            </a:r>
            <a:r>
              <a:rPr lang="uk-UA" sz="2400" dirty="0" smtClean="0">
                <a:solidFill>
                  <a:schemeClr val="bg1"/>
                </a:solidFill>
                <a:latin typeface="+mj-lt"/>
              </a:rPr>
              <a:t>народу</a:t>
            </a:r>
            <a:r>
              <a:rPr lang="uk-UA" sz="2400" dirty="0">
                <a:solidFill>
                  <a:schemeClr val="bg1"/>
                </a:solidFill>
                <a:latin typeface="+mj-lt"/>
              </a:rPr>
              <a:t>, що не має </a:t>
            </a:r>
            <a:r>
              <a:rPr lang="uk-UA" sz="2400" dirty="0" smtClean="0">
                <a:solidFill>
                  <a:schemeClr val="bg1"/>
                </a:solidFill>
                <a:latin typeface="+mj-lt"/>
              </a:rPr>
              <a:t>подібних </a:t>
            </a:r>
            <a:r>
              <a:rPr lang="uk-UA" sz="2400" dirty="0">
                <a:solidFill>
                  <a:schemeClr val="bg1"/>
                </a:solidFill>
                <a:latin typeface="+mj-lt"/>
              </a:rPr>
              <a:t>прецедентів в </a:t>
            </a:r>
            <a:r>
              <a:rPr lang="uk-UA" sz="2400" dirty="0" smtClean="0">
                <a:solidFill>
                  <a:schemeClr val="bg1"/>
                </a:solidFill>
                <a:latin typeface="+mj-lt"/>
              </a:rPr>
              <a:t>історі</a:t>
            </a:r>
            <a:r>
              <a:rPr lang="uk-UA" sz="2400" dirty="0" smtClean="0">
                <a:solidFill>
                  <a:schemeClr val="bg1"/>
                </a:solidFill>
                <a:latin typeface="+mj-lt"/>
              </a:rPr>
              <a:t>ї </a:t>
            </a:r>
            <a:r>
              <a:rPr lang="uk-UA" sz="2400" dirty="0" smtClean="0">
                <a:solidFill>
                  <a:schemeClr val="bg1"/>
                </a:solidFill>
                <a:latin typeface="+mj-lt"/>
              </a:rPr>
              <a:t>за  </a:t>
            </a:r>
            <a:r>
              <a:rPr lang="uk-UA" sz="2400" dirty="0">
                <a:solidFill>
                  <a:schemeClr val="bg1"/>
                </a:solidFill>
                <a:latin typeface="+mj-lt"/>
              </a:rPr>
              <a:t>своїми обсягами, жахливістю і наслідками</a:t>
            </a:r>
            <a:r>
              <a:rPr lang="uk-UA" sz="2800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0000"/>
                </a:solidFill>
                <a:latin typeface="Lucida Sans" pitchFamily="18"/>
                <a:ea typeface="Arial Unicode MS" pitchFamily="2"/>
                <a:cs typeface="Mangal" pitchFamily="2"/>
              </a:rPr>
              <a:t>. </a:t>
            </a:r>
            <a:r>
              <a:rPr lang="ru-RU" sz="2800" dirty="0">
                <a:solidFill>
                  <a:srgbClr val="000000"/>
                </a:solidFill>
                <a:latin typeface="Lucida Sans" pitchFamily="18"/>
                <a:ea typeface="Arial Unicode MS" pitchFamily="2"/>
                <a:cs typeface="Mangal" pitchFamily="2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Lucida Sans" pitchFamily="18"/>
                <a:ea typeface="Arial Unicode MS" pitchFamily="2"/>
                <a:cs typeface="Mangal" pitchFamily="2"/>
              </a:rPr>
            </a:br>
            <a:r>
              <a:rPr lang="ru-RU" sz="2800" dirty="0">
                <a:solidFill>
                  <a:srgbClr val="000000"/>
                </a:solidFill>
                <a:latin typeface="Lucida Sans" pitchFamily="18"/>
                <a:ea typeface="Arial Unicode MS" pitchFamily="2"/>
                <a:cs typeface="Mangal" pitchFamily="2"/>
              </a:rPr>
              <a:t>   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363" name="Zara_armyanskij_duduk_Genocid_armyan_24_aprelya_1915_g._-_armyanskaya_narodnaya_pesnya_(xMusic.me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659563" y="7750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3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3" y="1052513"/>
            <a:ext cx="5322887" cy="37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260350"/>
            <a:ext cx="3024188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0750" y="4149725"/>
            <a:ext cx="648493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179512" y="692150"/>
            <a:ext cx="53476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Музей – інститут </a:t>
            </a:r>
            <a:r>
              <a:rPr lang="uk-UA" sz="2400" dirty="0" smtClean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Геноциду вірмен </a:t>
            </a:r>
            <a:r>
              <a:rPr lang="uk-UA" sz="2400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Єреван</a:t>
            </a:r>
          </a:p>
        </p:txBody>
      </p:sp>
      <p:pic>
        <p:nvPicPr>
          <p:cNvPr id="17416" name="Zara_armyanskij_duduk_Genocid_armyan_24_aprelya_1915_g._-_armyanskaya_narodnaya_pesnya_(xMusic.me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787900" y="78216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891" fill="hold"/>
                                        <p:tgtEl>
                                          <p:spTgt spid="174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1"/>
          <p:cNvSpPr>
            <a:spLocks noChangeArrowheads="1"/>
          </p:cNvSpPr>
          <p:nvPr/>
        </p:nvSpPr>
        <p:spPr bwMode="auto">
          <a:xfrm>
            <a:off x="179513" y="58738"/>
            <a:ext cx="8424738" cy="1634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+mj-lt"/>
              </a:rPr>
              <a:t>Геноцид </a:t>
            </a:r>
            <a:r>
              <a:rPr lang="uk-UA" sz="2400" dirty="0" smtClean="0">
                <a:solidFill>
                  <a:schemeClr val="bg1"/>
                </a:solidFill>
                <a:latin typeface="+mj-lt"/>
              </a:rPr>
              <a:t>вірменського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народу… 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Ця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страшна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подія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відбувалася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в 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1915-1923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рр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. 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Майже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1,5 млн.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вірмен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знищилив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ті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часи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 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османсьі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турки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. </a:t>
            </a:r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 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Політика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геноциду і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дії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  <a:latin typeface="Book Antiqua" pitchFamily="18"/>
                <a:ea typeface="Arial Unicode MS" pitchFamily="2"/>
                <a:cs typeface="Mangal" pitchFamily="2"/>
              </a:rPr>
              <a:t>вчинен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і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стосовно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вірменського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народу,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беруть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свій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початок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відтоді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, коли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тюркські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племена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вторглися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з Далекого 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Сходу,</a:t>
            </a:r>
            <a:r>
              <a:rPr lang="uk-UA" sz="2400" dirty="0" smtClean="0">
                <a:solidFill>
                  <a:schemeClr val="bg1"/>
                </a:solidFill>
                <a:latin typeface="+mj-lt"/>
              </a:rPr>
              <a:t> п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ід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час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утворення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Османської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імперії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Її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правителі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розділили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народи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цього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регіону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на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частини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: "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правовірних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" (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магометан) 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і "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гявуров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" (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невірних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чи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іновірців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). " В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Османській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імперії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здавна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вірмен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-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християн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називали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«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зімми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» (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другорядні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громадяни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),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їх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обмежували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в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цивільних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правах (не дозволяли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носити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зброю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позбаляли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права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свідчення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в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суді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зобов'язували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платити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більш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високі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податки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Кривавий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режим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Османської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Туреччини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був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нестерпним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як для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вірменів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,  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так и  для  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інших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народів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Побиття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грабунки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насильство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здійсновані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стосовно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вірмен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турецькими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правителями, 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і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релігійна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ворожість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тривали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протягом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п'яти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століть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. </a:t>
            </a:r>
            <a:endParaRPr lang="ru-RU" sz="2400" dirty="0" smtClean="0">
              <a:solidFill>
                <a:schemeClr val="bg1"/>
              </a:solidFill>
              <a:latin typeface="+mj-lt"/>
            </a:endParaRPr>
          </a:p>
          <a:p>
            <a:pPr algn="just"/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defRPr sz="1800"/>
            </a:pPr>
            <a:endParaRPr lang="ru-RU" sz="2400" dirty="0">
              <a:solidFill>
                <a:srgbClr val="FFFFFF"/>
              </a:solidFill>
              <a:latin typeface="Book Antiqua" pitchFamily="18"/>
              <a:ea typeface="Arial Unicode MS" pitchFamily="2"/>
              <a:cs typeface="Mangal" pitchFamily="2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defRPr sz="1800"/>
            </a:pPr>
            <a:endParaRPr lang="ru-RU" sz="2400" dirty="0">
              <a:solidFill>
                <a:srgbClr val="FFFFFF"/>
              </a:solidFill>
              <a:latin typeface="Book Antiqua" pitchFamily="18"/>
              <a:ea typeface="Arial Unicode MS" pitchFamily="2"/>
              <a:cs typeface="Mangal" pitchFamily="2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defRPr sz="1800"/>
            </a:pPr>
            <a:endParaRPr lang="ru-RU" sz="2400" dirty="0">
              <a:solidFill>
                <a:srgbClr val="FFFFFF"/>
              </a:solidFill>
              <a:latin typeface="Book Antiqua" pitchFamily="18"/>
              <a:ea typeface="Arial Unicode MS" pitchFamily="2"/>
              <a:cs typeface="Mangal" pitchFamily="2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defRPr sz="1800"/>
            </a:pPr>
            <a:endParaRPr lang="ru-RU" sz="2400" dirty="0">
              <a:solidFill>
                <a:srgbClr val="FFFFFF"/>
              </a:solidFill>
              <a:latin typeface="Book Antiqua" pitchFamily="18"/>
              <a:ea typeface="Arial Unicode MS" pitchFamily="2"/>
              <a:cs typeface="Mangal" pitchFamily="2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defRPr sz="1800"/>
            </a:pPr>
            <a:endParaRPr lang="ru-RU" sz="2400" dirty="0">
              <a:solidFill>
                <a:srgbClr val="FFFFFF"/>
              </a:solidFill>
              <a:latin typeface="Book Antiqua" pitchFamily="18"/>
              <a:ea typeface="Arial Unicode MS" pitchFamily="2"/>
              <a:cs typeface="Mangal" pitchFamily="2"/>
            </a:endParaRPr>
          </a:p>
          <a:p>
            <a:pPr algn="just"/>
            <a:endParaRPr lang="en-US" sz="2400" dirty="0">
              <a:solidFill>
                <a:schemeClr val="bg1"/>
              </a:solidFill>
            </a:endParaRPr>
          </a:p>
          <a:p>
            <a:pPr algn="just"/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У 19 </a:t>
            </a:r>
            <a:r>
              <a:rPr lang="ru-RU" sz="2400" dirty="0" err="1"/>
              <a:t>столітті</a:t>
            </a:r>
            <a:r>
              <a:rPr lang="ru-RU" sz="2400" dirty="0"/>
              <a:t> для </a:t>
            </a:r>
            <a:r>
              <a:rPr lang="ru-RU" sz="2400" dirty="0" err="1"/>
              <a:t>насильницької</a:t>
            </a:r>
            <a:r>
              <a:rPr lang="ru-RU" sz="2400" dirty="0"/>
              <a:t> </a:t>
            </a:r>
            <a:r>
              <a:rPr lang="ru-RU" sz="2400" dirty="0" err="1"/>
              <a:t>асиміляції</a:t>
            </a:r>
            <a:r>
              <a:rPr lang="ru-RU" sz="2400" dirty="0"/>
              <a:t> нетурецких </a:t>
            </a:r>
            <a:r>
              <a:rPr lang="ru-RU" sz="2400" dirty="0" err="1"/>
              <a:t>народів</a:t>
            </a:r>
            <a:r>
              <a:rPr lang="ru-RU" sz="2400" dirty="0"/>
              <a:t> </a:t>
            </a:r>
            <a:r>
              <a:rPr lang="ru-RU" sz="2400" dirty="0" err="1"/>
              <a:t>проводилися</a:t>
            </a:r>
            <a:r>
              <a:rPr lang="ru-RU" sz="2400" dirty="0"/>
              <a:t> </a:t>
            </a:r>
            <a:r>
              <a:rPr lang="ru-RU" sz="2400" dirty="0" err="1"/>
              <a:t>депортації</a:t>
            </a:r>
            <a:r>
              <a:rPr lang="ru-RU" sz="2400" dirty="0"/>
              <a:t>, </a:t>
            </a:r>
            <a:r>
              <a:rPr lang="ru-RU" sz="2400" dirty="0" err="1"/>
              <a:t>різанини</a:t>
            </a:r>
            <a:r>
              <a:rPr lang="ru-RU" sz="2400" dirty="0"/>
              <a:t>, раз не </a:t>
            </a:r>
            <a:r>
              <a:rPr lang="ru-RU" sz="2400" dirty="0" err="1"/>
              <a:t>вдається</a:t>
            </a:r>
            <a:r>
              <a:rPr lang="ru-RU" sz="2400" dirty="0"/>
              <a:t>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зробити</a:t>
            </a:r>
            <a:r>
              <a:rPr lang="ru-RU" sz="2400" dirty="0"/>
              <a:t> </a:t>
            </a:r>
            <a:r>
              <a:rPr lang="ru-RU" sz="2400" dirty="0" err="1"/>
              <a:t>мирнім</a:t>
            </a:r>
            <a:r>
              <a:rPr lang="ru-RU" sz="2400" dirty="0"/>
              <a:t> шляхом, значить треба </a:t>
            </a:r>
            <a:r>
              <a:rPr lang="ru-RU" sz="2400" dirty="0" err="1"/>
              <a:t>використовувати</a:t>
            </a:r>
            <a:r>
              <a:rPr lang="ru-RU" sz="2400" dirty="0"/>
              <a:t> </a:t>
            </a:r>
            <a:r>
              <a:rPr lang="ru-RU" sz="2400" dirty="0" err="1"/>
              <a:t>зброю</a:t>
            </a:r>
            <a:r>
              <a:rPr lang="ru-RU" sz="2400" dirty="0"/>
              <a:t>... </a:t>
            </a:r>
          </a:p>
        </p:txBody>
      </p:sp>
      <p:pic>
        <p:nvPicPr>
          <p:cNvPr id="18437" name="Zara_armyanskij_duduk_Genocid_armyan_24_aprelya_1915_g._-_armyanskaya_narodnaya_pesnya_(xMusic.me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7538" y="78930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891" fill="hold"/>
                                        <p:tgtEl>
                                          <p:spTgt spid="184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Zara_armyanskij_duduk_Genocid_armyan_24_aprelya_1915_g._-_armyanskaya_narodnaya_pesnya_(xMusic.me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82534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51520" y="-3126642"/>
            <a:ext cx="88924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-1464647"/>
            <a:ext cx="835292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algn="just"/>
            <a:r>
              <a:rPr lang="ru-RU" sz="2400" dirty="0" err="1">
                <a:solidFill>
                  <a:schemeClr val="bg1"/>
                </a:solidFill>
                <a:latin typeface="+mj-lt"/>
              </a:rPr>
              <a:t>Під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час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Першої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світової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війни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османські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війська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складалися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з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представників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підлеглих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османським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султанам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народів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вірмен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в тому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числі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У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січні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1915 р.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османські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війська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зазнали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жорстокої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поразки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від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російської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армії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під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Сарикамишем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і турками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всі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вірмени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були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оголошені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зрадниками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,  з ними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вирішено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було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розправитися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фізичним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знищенням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і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депортацією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у 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тому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числі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переміщенням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цивільного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населення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в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умови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що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призводять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до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неминучої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загибелі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Геноцид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вірменів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почався,і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его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було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здійснено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у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кілька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етапів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. </a:t>
            </a:r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pPr algn="just"/>
            <a:endParaRPr lang="en-US" sz="2400" dirty="0" smtClean="0">
              <a:latin typeface="+mj-lt"/>
            </a:endParaRPr>
          </a:p>
          <a:p>
            <a:pPr algn="just"/>
            <a:endParaRPr lang="ru-RU" sz="2400" dirty="0" smtClean="0">
              <a:latin typeface="+mj-lt"/>
            </a:endParaRPr>
          </a:p>
          <a:p>
            <a:pPr algn="just"/>
            <a:r>
              <a:rPr lang="ru-RU" sz="2400" dirty="0" smtClean="0">
                <a:latin typeface="+mj-lt"/>
              </a:rPr>
              <a:t/>
            </a:r>
            <a:br>
              <a:rPr lang="ru-RU" sz="2400" dirty="0" smtClean="0">
                <a:latin typeface="+mj-lt"/>
              </a:rPr>
            </a:br>
            <a:r>
              <a:rPr lang="ru-RU" sz="2400" dirty="0" smtClean="0">
                <a:latin typeface="+mj-lt"/>
              </a:rPr>
              <a:t> </a:t>
            </a:r>
            <a:endParaRPr lang="ru-RU" sz="24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870576"/>
            <a:ext cx="4055939" cy="298742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891" fill="hold"/>
                                        <p:tgtEl>
                                          <p:spTgt spid="194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5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2"/>
          <p:cNvSpPr txBox="1">
            <a:spLocks noChangeArrowheads="1"/>
          </p:cNvSpPr>
          <p:nvPr/>
        </p:nvSpPr>
        <p:spPr bwMode="auto">
          <a:xfrm>
            <a:off x="755650" y="6207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2" name="Прямоугольник 3"/>
          <p:cNvSpPr>
            <a:spLocks noChangeArrowheads="1"/>
          </p:cNvSpPr>
          <p:nvPr/>
        </p:nvSpPr>
        <p:spPr bwMode="auto">
          <a:xfrm>
            <a:off x="323850" y="76200"/>
            <a:ext cx="8588375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Calibri" pitchFamily="34" charset="0"/>
              </a:rPr>
              <a:t> </a:t>
            </a:r>
            <a:br>
              <a:rPr lang="ru-RU" dirty="0">
                <a:latin typeface="Calibri" pitchFamily="34" charset="0"/>
              </a:rPr>
            </a:br>
            <a:r>
              <a:rPr lang="ru-RU" sz="2400" dirty="0" err="1">
                <a:solidFill>
                  <a:schemeClr val="bg1"/>
                </a:solidFill>
                <a:latin typeface="+mj-lt"/>
              </a:rPr>
              <a:t>Перші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побиття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західних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вірмен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які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жили у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східній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частині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Туреччини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сталися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наприкінці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1914-го — на початку 1915 року.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Спочатку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вони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організовувалися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приховано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: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власті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під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приводом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мобілізації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в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армію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і 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набору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робітників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для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дорожньо-будівельних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робіт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збирали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дорослих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чоловіків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–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вірмен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Їх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потайки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знищували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водночас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руйнувалися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сотні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вірменських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сіл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у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прикордонних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районах.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Після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знищення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більшої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частини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вірменського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населення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здатного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до опору, з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весни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1915 року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влада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молодотурків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приступила до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неприкритої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загальної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різанини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беззахисних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жителів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Етнічну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«зачистку» оформили як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депортацію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західновірменського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населення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в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пустелі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Сирії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та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Месопотамії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Хоча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насправді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впродовж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1915–1916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років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було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вбито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близько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півтора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мільйона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вірмен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, а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загалом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з 1894-го по 1923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рік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терор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забрав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життя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понад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двох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мільйон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осіб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. </a:t>
            </a:r>
          </a:p>
        </p:txBody>
      </p:sp>
      <p:pic>
        <p:nvPicPr>
          <p:cNvPr id="20483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5445125"/>
            <a:ext cx="213995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Zara_armyanskij_duduk_Genocid_armyan_24_aprelya_1915_g._-_armyanskaya_narodnaya_pesnya_(xMusic.me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396413" y="81819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891" fill="hold"/>
                                        <p:tgtEl>
                                          <p:spTgt spid="204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60350"/>
            <a:ext cx="4032250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476250"/>
            <a:ext cx="4176712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Zara_armyanskij_duduk_Genocid_armyan_24_aprelya_1915_g._-_armyanskaya_narodnaya_pesnya_(xMusic.me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492500" y="78216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95287" y="3995738"/>
            <a:ext cx="84978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400" dirty="0" err="1">
                <a:solidFill>
                  <a:schemeClr val="bg1"/>
                </a:solidFill>
              </a:rPr>
              <a:t>Вірмени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вмирали</a:t>
            </a:r>
            <a:r>
              <a:rPr lang="ru-RU" sz="2400" dirty="0">
                <a:solidFill>
                  <a:schemeClr val="bg1"/>
                </a:solidFill>
              </a:rPr>
              <a:t> сотнями </a:t>
            </a:r>
            <a:r>
              <a:rPr lang="ru-RU" sz="2400" dirty="0" err="1">
                <a:solidFill>
                  <a:schemeClr val="bg1"/>
                </a:solidFill>
              </a:rPr>
              <a:t>від</a:t>
            </a:r>
            <a:r>
              <a:rPr lang="ru-RU" sz="2400" dirty="0">
                <a:solidFill>
                  <a:schemeClr val="bg1"/>
                </a:solidFill>
              </a:rPr>
              <a:t> голоду та </a:t>
            </a:r>
            <a:r>
              <a:rPr lang="ru-RU" sz="2400" dirty="0" err="1">
                <a:solidFill>
                  <a:schemeClr val="bg1"/>
                </a:solidFill>
              </a:rPr>
              <a:t>спраги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Навіть</a:t>
            </a:r>
            <a:r>
              <a:rPr lang="ru-RU" sz="2400" dirty="0">
                <a:solidFill>
                  <a:schemeClr val="bg1"/>
                </a:solidFill>
              </a:rPr>
              <a:t> коли вони </a:t>
            </a:r>
            <a:r>
              <a:rPr lang="ru-RU" sz="2400" dirty="0" err="1">
                <a:solidFill>
                  <a:schemeClr val="bg1"/>
                </a:solidFill>
              </a:rPr>
              <a:t>підходили</a:t>
            </a:r>
            <a:r>
              <a:rPr lang="ru-RU" sz="2400" dirty="0">
                <a:solidFill>
                  <a:schemeClr val="bg1"/>
                </a:solidFill>
              </a:rPr>
              <a:t> до </a:t>
            </a:r>
            <a:r>
              <a:rPr lang="ru-RU" sz="2400" dirty="0" err="1">
                <a:solidFill>
                  <a:schemeClr val="bg1"/>
                </a:solidFill>
              </a:rPr>
              <a:t>річок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жандарми</a:t>
            </a:r>
            <a:r>
              <a:rPr lang="ru-RU" sz="2400" dirty="0">
                <a:solidFill>
                  <a:schemeClr val="bg1"/>
                </a:solidFill>
              </a:rPr>
              <a:t> не дозволяли </a:t>
            </a:r>
            <a:r>
              <a:rPr lang="ru-RU" sz="2400" dirty="0" err="1">
                <a:solidFill>
                  <a:schemeClr val="bg1"/>
                </a:solidFill>
              </a:rPr>
              <a:t>їм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пити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тільки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для того, </a:t>
            </a:r>
            <a:r>
              <a:rPr lang="ru-RU" sz="2400" dirty="0" err="1">
                <a:solidFill>
                  <a:schemeClr val="bg1"/>
                </a:solidFill>
              </a:rPr>
              <a:t>щоб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помучити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їх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Гарячі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сонячні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промені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пустелі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обпалювали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їх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напівоголені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тіла</a:t>
            </a:r>
            <a:r>
              <a:rPr lang="ru-RU" sz="2400" dirty="0">
                <a:solidFill>
                  <a:schemeClr val="bg1"/>
                </a:solidFill>
              </a:rPr>
              <a:t>, а </a:t>
            </a:r>
            <a:r>
              <a:rPr lang="ru-RU" sz="2400" dirty="0" err="1">
                <a:solidFill>
                  <a:schemeClr val="bg1"/>
                </a:solidFill>
              </a:rPr>
              <a:t>їх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босі</a:t>
            </a:r>
            <a:r>
              <a:rPr lang="ru-RU" sz="2400" dirty="0">
                <a:solidFill>
                  <a:schemeClr val="bg1"/>
                </a:solidFill>
              </a:rPr>
              <a:t> ноги так </a:t>
            </a:r>
            <a:r>
              <a:rPr lang="ru-RU" sz="2400" dirty="0" err="1">
                <a:solidFill>
                  <a:schemeClr val="bg1"/>
                </a:solidFill>
              </a:rPr>
              <a:t>боліли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гарячого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піску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пустелі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тисячі</a:t>
            </a:r>
            <a:r>
              <a:rPr lang="ru-RU" sz="2400" dirty="0">
                <a:solidFill>
                  <a:schemeClr val="bg1"/>
                </a:solidFill>
              </a:rPr>
              <a:t> людей падали і </a:t>
            </a:r>
            <a:r>
              <a:rPr lang="ru-RU" sz="2400" dirty="0" err="1">
                <a:solidFill>
                  <a:schemeClr val="bg1"/>
                </a:solidFill>
              </a:rPr>
              <a:t>вмирали</a:t>
            </a:r>
            <a:r>
              <a:rPr lang="ru-RU" sz="2400" dirty="0">
                <a:solidFill>
                  <a:schemeClr val="bg1"/>
                </a:solidFill>
              </a:rPr>
              <a:t> на </a:t>
            </a:r>
            <a:r>
              <a:rPr lang="ru-RU" sz="2400" dirty="0" err="1">
                <a:solidFill>
                  <a:schemeClr val="bg1"/>
                </a:solidFill>
              </a:rPr>
              <a:t>місці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або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були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вбиті</a:t>
            </a:r>
            <a:r>
              <a:rPr lang="ru-RU" sz="2400" dirty="0">
                <a:solidFill>
                  <a:schemeClr val="bg1"/>
                </a:solidFill>
              </a:rPr>
              <a:t> там, де вони впали.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891" fill="hold"/>
                                        <p:tgtEl>
                                          <p:spTgt spid="215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0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Zara_armyanskij_duduk_Genocid_armyan_24_aprelya_1915_g._-_armyanskaya_narodnaya_pesnya_(xMusic.me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51275" y="76771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864096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solidFill>
                  <a:schemeClr val="bg1"/>
                </a:solidFill>
              </a:rPr>
              <a:t>К</a:t>
            </a:r>
            <a:r>
              <a:rPr lang="ru-RU" sz="2400" dirty="0" err="1" smtClean="0">
                <a:solidFill>
                  <a:schemeClr val="bg1"/>
                </a:solidFill>
              </a:rPr>
              <a:t>онцентраційні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табори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для </a:t>
            </a:r>
            <a:r>
              <a:rPr lang="ru-RU" sz="2400" dirty="0" err="1">
                <a:solidFill>
                  <a:schemeClr val="bg1"/>
                </a:solidFill>
              </a:rPr>
              <a:t>депортованих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врімен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були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>
                <a:solidFill>
                  <a:schemeClr val="bg1"/>
                </a:solidFill>
              </a:rPr>
              <a:t>створені </a:t>
            </a:r>
            <a:r>
              <a:rPr lang="uk-UA" sz="2400" dirty="0" smtClean="0">
                <a:solidFill>
                  <a:schemeClr val="bg1"/>
                </a:solidFill>
              </a:rPr>
              <a:t>турецькою владою </a:t>
            </a:r>
            <a:r>
              <a:rPr lang="uk-UA" sz="2400" dirty="0">
                <a:solidFill>
                  <a:schemeClr val="bg1"/>
                </a:solidFill>
              </a:rPr>
              <a:t>в </a:t>
            </a:r>
            <a:r>
              <a:rPr lang="uk-UA" sz="2400" dirty="0" smtClean="0">
                <a:solidFill>
                  <a:schemeClr val="bg1"/>
                </a:solidFill>
              </a:rPr>
              <a:t>1915 р. на шляху прямування караванів депортованих вірмен в Сирію й  Месопотамію. </a:t>
            </a:r>
            <a:r>
              <a:rPr lang="uk-UA" sz="2400" dirty="0" smtClean="0">
                <a:solidFill>
                  <a:schemeClr val="bg1"/>
                </a:solidFill>
              </a:rPr>
              <a:t>У </a:t>
            </a:r>
            <a:r>
              <a:rPr lang="uk-UA" sz="2400" dirty="0">
                <a:solidFill>
                  <a:schemeClr val="bg1"/>
                </a:solidFill>
              </a:rPr>
              <a:t>цих таборах накопичилася значна кількість депортованого населення, яке містилося під відкритим </a:t>
            </a:r>
            <a:r>
              <a:rPr lang="uk-UA" sz="2400" dirty="0" smtClean="0">
                <a:solidFill>
                  <a:schemeClr val="bg1"/>
                </a:solidFill>
              </a:rPr>
              <a:t>небом, його </a:t>
            </a:r>
            <a:r>
              <a:rPr lang="uk-UA" sz="2400" dirty="0">
                <a:solidFill>
                  <a:schemeClr val="bg1"/>
                </a:solidFill>
              </a:rPr>
              <a:t>позбавляли води і їжі. Голод і епідемії стали причиною високої смертності, особливо серед дітей. За свідченням різних </a:t>
            </a:r>
            <a:r>
              <a:rPr lang="uk-UA" sz="2400" dirty="0" smtClean="0">
                <a:solidFill>
                  <a:schemeClr val="bg1"/>
                </a:solidFill>
              </a:rPr>
              <a:t>джерел у </a:t>
            </a:r>
            <a:r>
              <a:rPr lang="uk-UA" sz="2400" dirty="0">
                <a:solidFill>
                  <a:schemeClr val="bg1"/>
                </a:solidFill>
              </a:rPr>
              <a:t>деяких </a:t>
            </a:r>
            <a:r>
              <a:rPr lang="uk-UA" sz="2400" dirty="0" smtClean="0">
                <a:solidFill>
                  <a:schemeClr val="bg1"/>
                </a:solidFill>
              </a:rPr>
              <a:t>таборах з десятків тисяч депортованих   залишалися  </a:t>
            </a:r>
            <a:r>
              <a:rPr lang="uk-UA" sz="2400" dirty="0">
                <a:solidFill>
                  <a:schemeClr val="bg1"/>
                </a:solidFill>
              </a:rPr>
              <a:t>в живих кілька тисяч чи сотень людей. У березні 1916 </a:t>
            </a:r>
            <a:r>
              <a:rPr lang="uk-UA" sz="2400" dirty="0" smtClean="0">
                <a:solidFill>
                  <a:schemeClr val="bg1"/>
                </a:solidFill>
              </a:rPr>
              <a:t>р турецький </a:t>
            </a:r>
            <a:r>
              <a:rPr lang="uk-UA" sz="2400" dirty="0">
                <a:solidFill>
                  <a:schemeClr val="bg1"/>
                </a:solidFill>
              </a:rPr>
              <a:t>уряд </a:t>
            </a:r>
            <a:r>
              <a:rPr lang="uk-UA" sz="2400" dirty="0" smtClean="0">
                <a:solidFill>
                  <a:schemeClr val="bg1"/>
                </a:solidFill>
              </a:rPr>
              <a:t>вирішив  знищити всіх </a:t>
            </a:r>
            <a:r>
              <a:rPr lang="uk-UA" sz="2400" dirty="0" err="1" smtClean="0">
                <a:solidFill>
                  <a:schemeClr val="bg1"/>
                </a:solidFill>
              </a:rPr>
              <a:t>депорторованих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вірмен, </a:t>
            </a:r>
            <a:r>
              <a:rPr lang="uk-UA" sz="2400" dirty="0" smtClean="0">
                <a:solidFill>
                  <a:schemeClr val="bg1"/>
                </a:solidFill>
              </a:rPr>
              <a:t>що залишилися </a:t>
            </a:r>
            <a:r>
              <a:rPr lang="uk-UA" sz="2400" dirty="0" err="1" smtClean="0">
                <a:solidFill>
                  <a:schemeClr val="bg1"/>
                </a:solidFill>
              </a:rPr>
              <a:t>залишилися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>
                <a:solidFill>
                  <a:schemeClr val="bg1"/>
                </a:solidFill>
              </a:rPr>
              <a:t>в </a:t>
            </a:r>
            <a:r>
              <a:rPr lang="uk-UA" sz="2400" dirty="0" smtClean="0">
                <a:solidFill>
                  <a:schemeClr val="bg1"/>
                </a:solidFill>
              </a:rPr>
              <a:t>живих ( </a:t>
            </a:r>
            <a:r>
              <a:rPr lang="uk-UA" sz="2400" dirty="0">
                <a:solidFill>
                  <a:schemeClr val="bg1"/>
                </a:solidFill>
              </a:rPr>
              <a:t>жінок, </a:t>
            </a:r>
            <a:r>
              <a:rPr lang="uk-UA" sz="2400" dirty="0" smtClean="0">
                <a:solidFill>
                  <a:schemeClr val="bg1"/>
                </a:solidFill>
              </a:rPr>
              <a:t>стариків </a:t>
            </a:r>
            <a:r>
              <a:rPr lang="uk-UA" sz="2400" dirty="0">
                <a:solidFill>
                  <a:schemeClr val="bg1"/>
                </a:solidFill>
              </a:rPr>
              <a:t>і </a:t>
            </a:r>
            <a:r>
              <a:rPr lang="uk-UA" sz="2400" dirty="0" smtClean="0">
                <a:solidFill>
                  <a:schemeClr val="bg1"/>
                </a:solidFill>
              </a:rPr>
              <a:t>дітей) </a:t>
            </a:r>
            <a:r>
              <a:rPr lang="uk-UA" sz="2400" dirty="0">
                <a:solidFill>
                  <a:schemeClr val="bg1"/>
                </a:solidFill>
              </a:rPr>
              <a:t>заганяли в печери і спалювали живцем. До кінця </a:t>
            </a:r>
            <a:r>
              <a:rPr lang="uk-UA" sz="2400" dirty="0" smtClean="0">
                <a:solidFill>
                  <a:schemeClr val="bg1"/>
                </a:solidFill>
              </a:rPr>
              <a:t>1916 року  табори </a:t>
            </a:r>
            <a:r>
              <a:rPr lang="uk-UA" sz="2400" dirty="0">
                <a:solidFill>
                  <a:schemeClr val="bg1"/>
                </a:solidFill>
              </a:rPr>
              <a:t>вздовж Євфрату перестали існувати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498002" y="5013177"/>
            <a:ext cx="3645998" cy="18623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891" fill="hold"/>
                                        <p:tgtEl>
                                          <p:spTgt spid="225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3" y="1124744"/>
            <a:ext cx="9144000" cy="53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Zara_armyanskij_duduk_Genocid_armyan_24_aprelya_1915_g._-_armyanskaya_narodnaya_pesnya_(xMusic.me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84663" y="7750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891" fill="hold"/>
                                        <p:tgtEl>
                                          <p:spTgt spid="235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5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2861</TotalTime>
  <Words>747</Words>
  <Application>Microsoft Office PowerPoint</Application>
  <PresentationFormat>Экран (4:3)</PresentationFormat>
  <Paragraphs>73</Paragraphs>
  <Slides>15</Slides>
  <Notes>1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User</cp:lastModifiedBy>
  <cp:revision>54</cp:revision>
  <dcterms:created xsi:type="dcterms:W3CDTF">2016-04-17T11:13:01Z</dcterms:created>
  <dcterms:modified xsi:type="dcterms:W3CDTF">2016-04-23T22:21:11Z</dcterms:modified>
</cp:coreProperties>
</file>