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7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0160-B290-4E56-980B-210187C51F88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7D706-2267-43B0-BB83-8C0E49A11A4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4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D706-2267-43B0-BB83-8C0E49A11A4D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D706-2267-43B0-BB83-8C0E49A11A4D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D41ABB-8109-4022-A143-14C92F4EA0EF}" type="datetimeFigureOut">
              <a:rPr lang="uk-UA" smtClean="0"/>
              <a:pPr/>
              <a:t>18.04.2016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3A7509-CBB9-4428-A8E6-AEF38B18DC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852"/>
            <a:ext cx="7720686" cy="63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692776"/>
            <a:ext cx="7406640" cy="147218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Шлях світового геноциду в історії людства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83" y="4581128"/>
            <a:ext cx="3975336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Робота учня 10 класу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Миколаївського морського ліцею ім. проф. А. Александрова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Гриженку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Іллі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Олександрович</a:t>
            </a:r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Керівник : Соколова Олена Павлівна (вчитель історії)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4285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b="1" dirty="0" smtClean="0">
                <a:solidFill>
                  <a:schemeClr val="bg1"/>
                </a:solidFill>
              </a:rPr>
              <a:t>Всеукраїнський комплексний інтерактивний конкурс   </a:t>
            </a:r>
            <a:br>
              <a:rPr lang="uk-UA" altLang="uk-UA" b="1" dirty="0" smtClean="0">
                <a:solidFill>
                  <a:schemeClr val="bg1"/>
                </a:solidFill>
              </a:rPr>
            </a:br>
            <a:r>
              <a:rPr lang="uk-UA" altLang="uk-UA" b="1" dirty="0" smtClean="0">
                <a:solidFill>
                  <a:schemeClr val="bg1"/>
                </a:solidFill>
              </a:rPr>
              <a:t>                         “МАН – Юніор Дослідник 2016”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6321" y="1484784"/>
            <a:ext cx="3907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«Геноцид як феномен ХХ сторіччя»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78131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Расово-етнічний геноцид у Східній Європі та </a:t>
            </a:r>
            <a:r>
              <a:rPr lang="uk-UA" sz="3600" b="1" dirty="0" smtClean="0"/>
              <a:t>СРСР.</a:t>
            </a:r>
            <a:endParaRPr lang="uk-UA" sz="3600" b="1" dirty="0"/>
          </a:p>
        </p:txBody>
      </p:sp>
      <p:pic>
        <p:nvPicPr>
          <p:cNvPr id="1026" name="Picture 2" descr="http://www.counter-propaganda.com/paveiksliukai/Hitler_tr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80" y="1124743"/>
            <a:ext cx="1829051" cy="2512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597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Адольф Гітлер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990899"/>
            <a:ext cx="376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Знищення слов'янського населення Східної Європи та СРСР</a:t>
            </a:r>
            <a:endParaRPr lang="uk-UA" dirty="0"/>
          </a:p>
        </p:txBody>
      </p:sp>
      <p:pic>
        <p:nvPicPr>
          <p:cNvPr id="1032" name="Picture 8" descr="http://www.ljplus.ru/img4/s/h/shaon/2947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872480"/>
            <a:ext cx="2000264" cy="2595344"/>
          </a:xfrm>
          <a:prstGeom prst="rect">
            <a:avLst/>
          </a:prstGeom>
          <a:noFill/>
        </p:spPr>
      </p:pic>
      <p:pic>
        <p:nvPicPr>
          <p:cNvPr id="1034" name="Picture 10" descr="http://www.warmech.ru/karateli/f_lag_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772" y="1124742"/>
            <a:ext cx="1953711" cy="182835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98426" y="289076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Геноцид євреїв (частковий випадок Голокосту) 1933-1939 рр.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5720891" y="607218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Наслідок геноциду євреїв у СРСР.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215042" y="3500438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жертв:</a:t>
            </a:r>
            <a:br>
              <a:rPr lang="uk-UA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 12 млн. осіб</a:t>
            </a:r>
            <a:endParaRPr lang="uk-UA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098492"/>
            <a:ext cx="311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Геноцид </a:t>
            </a:r>
            <a:r>
              <a:rPr lang="uk-UA" dirty="0" err="1" smtClean="0"/>
              <a:t>ромів</a:t>
            </a:r>
            <a:r>
              <a:rPr lang="ru-RU" dirty="0" smtClean="0"/>
              <a:t> </a:t>
            </a:r>
            <a:r>
              <a:rPr lang="ru-RU" dirty="0"/>
              <a:t>1935–1945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9" y="4051967"/>
            <a:ext cx="2857500" cy="20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13014"/>
            <a:ext cx="302433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0"/>
            <a:ext cx="7498080" cy="1143000"/>
          </a:xfrm>
        </p:spPr>
        <p:txBody>
          <a:bodyPr/>
          <a:lstStyle/>
          <a:p>
            <a:r>
              <a:rPr lang="uk-UA" dirty="0" smtClean="0"/>
              <a:t>Геноцид у </a:t>
            </a:r>
            <a:r>
              <a:rPr lang="uk-UA" dirty="0" smtClean="0"/>
              <a:t>Руанді.</a:t>
            </a:r>
            <a:endParaRPr lang="uk-UA" dirty="0"/>
          </a:p>
        </p:txBody>
      </p:sp>
      <p:pic>
        <p:nvPicPr>
          <p:cNvPr id="30722" name="Picture 2" descr="http://poradu.pp.ua/uploads/posts/2015-07/genocid-v-ruand-rzanina-v-ruand-storya_4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63" y="927250"/>
            <a:ext cx="2786082" cy="1806974"/>
          </a:xfrm>
          <a:prstGeom prst="rect">
            <a:avLst/>
          </a:prstGeom>
          <a:noFill/>
        </p:spPr>
      </p:pic>
      <p:pic>
        <p:nvPicPr>
          <p:cNvPr id="30724" name="Picture 4" descr="http://orthodoxy.org.ua/sites/default/files/pictures/ruan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2714644" cy="1794953"/>
          </a:xfrm>
          <a:prstGeom prst="rect">
            <a:avLst/>
          </a:prstGeom>
          <a:noFill/>
        </p:spPr>
      </p:pic>
      <p:pic>
        <p:nvPicPr>
          <p:cNvPr id="30726" name="Picture 6" descr="https://upload.wikimedia.org/wikipedia/commons/thumb/9/9b/Rwanda-demography.png/250px-Rwanda-demograph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6710"/>
            <a:ext cx="2571768" cy="1512200"/>
          </a:xfrm>
          <a:prstGeom prst="rect">
            <a:avLst/>
          </a:prstGeom>
          <a:noFill/>
        </p:spPr>
      </p:pic>
      <p:pic>
        <p:nvPicPr>
          <p:cNvPr id="30728" name="Picture 8" descr="http://www.e-news.su/uploads/posts/2015-04/1429831020_ruanda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285992"/>
            <a:ext cx="2415381" cy="16001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78605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Наслідки винищення </a:t>
            </a:r>
            <a:r>
              <a:rPr lang="uk-UA" dirty="0" err="1" smtClean="0"/>
              <a:t>тутсі</a:t>
            </a:r>
            <a:r>
              <a:rPr lang="uk-UA" dirty="0" smtClean="0"/>
              <a:t> 1944р.</a:t>
            </a:r>
            <a:endParaRPr lang="uk-UA" dirty="0"/>
          </a:p>
        </p:txBody>
      </p:sp>
      <p:pic>
        <p:nvPicPr>
          <p:cNvPr id="30730" name="Picture 10" descr="https://upload.wikimedia.org/wikipedia/commons/thumb/7/73/Juv%C3%A9nal_Habyarimana_%28Andrews_Air_Force_Base%2C_Maryland%2C_USA_-_1980%29.jpg/1280px-Juv%C3%A9nal_Habyarimana_%28Andrews_Air_Force_Base%2C_Maryland%2C_USA_-_1980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643446"/>
            <a:ext cx="3070185" cy="19716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72330" y="14285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Військова сила нової влади у Руанді.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242886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Винищення етнічної меншини.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5000636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Жувеналь</a:t>
            </a:r>
            <a:r>
              <a:rPr lang="uk-UA" dirty="0" smtClean="0"/>
              <a:t> </a:t>
            </a:r>
            <a:r>
              <a:rPr lang="uk-UA" dirty="0" err="1" smtClean="0"/>
              <a:t>Габ’ярінама</a:t>
            </a:r>
            <a:r>
              <a:rPr lang="uk-UA" dirty="0" smtClean="0"/>
              <a:t> – представник </a:t>
            </a:r>
            <a:br>
              <a:rPr lang="uk-UA" dirty="0" smtClean="0"/>
            </a:br>
            <a:r>
              <a:rPr lang="uk-UA" dirty="0" smtClean="0"/>
              <a:t>“ нової влади ”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072074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Графік кількості населення Руанди за 1961 -2003 рр.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3214686"/>
            <a:ext cx="314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жертв : 800 тис. осіб за 100 діб</a:t>
            </a:r>
            <a:endParaRPr lang="uk-UA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Чи існує механізм покарання міжнародних злочинців?</a:t>
            </a:r>
            <a:endParaRPr lang="uk-U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34" y="1217464"/>
            <a:ext cx="2832083" cy="226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513995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Ратифікація конвенції про геноцид , ООН, жовтень 1950 р.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242609" y="1688100"/>
            <a:ext cx="290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Нюрнберзький процес</a:t>
            </a:r>
          </a:p>
        </p:txBody>
      </p:sp>
      <p:pic>
        <p:nvPicPr>
          <p:cNvPr id="31749" name="Picture 5" descr="http://www.mty.itesm.mx/dinf/dsai/lb/derechos_humanos/princip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3" y="4162438"/>
            <a:ext cx="2000264" cy="20002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6159254"/>
            <a:ext cx="341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Всесвітня декларація прав людини 1948 р.</a:t>
            </a:r>
            <a:endParaRPr lang="uk-UA" dirty="0"/>
          </a:p>
        </p:txBody>
      </p:sp>
      <p:pic>
        <p:nvPicPr>
          <p:cNvPr id="31751" name="Picture 7" descr="http://profspilka.kiev.ua/uploads/posts/2012-12/1355129012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5986" y="5107796"/>
            <a:ext cx="2375694" cy="13746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25986" y="6211669"/>
            <a:ext cx="236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“ Миру – мир!”</a:t>
            </a:r>
            <a:endParaRPr lang="uk-UA" dirty="0"/>
          </a:p>
        </p:txBody>
      </p:sp>
      <p:pic>
        <p:nvPicPr>
          <p:cNvPr id="14" name="Рисунок 13" descr="Rwanda_genocide_wanted_poster_2-20-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833" y="3979555"/>
            <a:ext cx="2467685" cy="22080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3710" y="6211238"/>
            <a:ext cx="3170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Розшук винуватців геноциду у Руанді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1214422"/>
            <a:ext cx="242889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/>
              <a:t>... будь-які з наступних дій, здійснюваних з наміром повністю або частково знищити національну, етнічну, расову чи релігійну групу як таку:</a:t>
            </a:r>
          </a:p>
          <a:p>
            <a:r>
              <a:rPr lang="uk-UA" sz="1300" dirty="0" smtClean="0"/>
              <a:t>(</a:t>
            </a:r>
            <a:r>
              <a:rPr lang="en-US" sz="1300" dirty="0" smtClean="0"/>
              <a:t>a) </a:t>
            </a:r>
            <a:r>
              <a:rPr lang="uk-UA" sz="1300" dirty="0" smtClean="0"/>
              <a:t>вбивство членів цієї групи;</a:t>
            </a:r>
            <a:br>
              <a:rPr lang="uk-UA" sz="1300" dirty="0" smtClean="0"/>
            </a:br>
            <a:r>
              <a:rPr lang="uk-UA" sz="1300" dirty="0" smtClean="0"/>
              <a:t>(</a:t>
            </a:r>
            <a:r>
              <a:rPr lang="en-US" sz="1300" dirty="0" smtClean="0"/>
              <a:t>b) </a:t>
            </a:r>
            <a:r>
              <a:rPr lang="uk-UA" sz="1300" dirty="0" smtClean="0"/>
              <a:t>нанесення тяжких тілесних або психічних ушкоджень членам такої групи;…..</a:t>
            </a:r>
          </a:p>
          <a:p>
            <a:r>
              <a:rPr lang="uk-UA" sz="1300" dirty="0" smtClean="0"/>
              <a:t> </a:t>
            </a:r>
          </a:p>
          <a:p>
            <a:r>
              <a:rPr lang="uk-UA" sz="1300" dirty="0" smtClean="0"/>
              <a:t>Злочини, передбачені  Конвенцією : </a:t>
            </a:r>
            <a:br>
              <a:rPr lang="uk-UA" sz="1300" dirty="0" smtClean="0"/>
            </a:br>
            <a:r>
              <a:rPr lang="uk-UA" sz="1300" dirty="0" smtClean="0"/>
              <a:t>(</a:t>
            </a:r>
            <a:r>
              <a:rPr lang="en-US" sz="1300" dirty="0" smtClean="0"/>
              <a:t>a) </a:t>
            </a:r>
            <a:r>
              <a:rPr lang="uk-UA" sz="1300" dirty="0" smtClean="0"/>
              <a:t>геноцид;</a:t>
            </a:r>
            <a:br>
              <a:rPr lang="uk-UA" sz="1300" dirty="0" smtClean="0"/>
            </a:br>
            <a:r>
              <a:rPr lang="uk-UA" sz="1300" dirty="0" smtClean="0"/>
              <a:t>(</a:t>
            </a:r>
            <a:r>
              <a:rPr lang="en-US" sz="1300" dirty="0" smtClean="0"/>
              <a:t>b) </a:t>
            </a:r>
            <a:r>
              <a:rPr lang="uk-UA" sz="1300" dirty="0" smtClean="0"/>
              <a:t>змова з метою здійснення геноциду;</a:t>
            </a:r>
            <a:br>
              <a:rPr lang="uk-UA" sz="1300" dirty="0" smtClean="0"/>
            </a:br>
            <a:r>
              <a:rPr lang="uk-UA" sz="1300" dirty="0" smtClean="0"/>
              <a:t>(</a:t>
            </a:r>
            <a:r>
              <a:rPr lang="en-US" sz="1300" dirty="0" smtClean="0"/>
              <a:t>c) </a:t>
            </a:r>
            <a:r>
              <a:rPr lang="uk-UA" sz="1300" dirty="0" smtClean="0"/>
              <a:t>пряме і публічне підбурювання до здійснення геноциду; …</a:t>
            </a:r>
            <a:endParaRPr lang="uk-UA" sz="1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556841" cy="143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76" y="2011149"/>
            <a:ext cx="1518727" cy="18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52320" y="2547174"/>
            <a:ext cx="1476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Токійський судовий процес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98080" cy="1143000"/>
          </a:xfrm>
        </p:spPr>
        <p:txBody>
          <a:bodyPr/>
          <a:lstStyle/>
          <a:p>
            <a:pPr algn="ctr"/>
            <a:r>
              <a:rPr lang="uk-UA" dirty="0" smtClean="0"/>
              <a:t>Пам’ять про жертв </a:t>
            </a:r>
            <a:r>
              <a:rPr lang="uk-UA" dirty="0" smtClean="0"/>
              <a:t>геноциду.</a:t>
            </a:r>
            <a:endParaRPr lang="uk-UA" dirty="0"/>
          </a:p>
        </p:txBody>
      </p:sp>
      <p:pic>
        <p:nvPicPr>
          <p:cNvPr id="33794" name="Picture 2" descr="http://infokava.com/uploads/posts/2015-04/1429122719_genoc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929845" cy="1954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328498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24 квітня – день пам’яті жертв вірменського геноциду 1915 р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222735" y="3071810"/>
            <a:ext cx="410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День пам'яті жертв голодомору та політичних репресій</a:t>
            </a:r>
            <a:r>
              <a:rPr lang="ru-RU" dirty="0"/>
              <a:t>.</a:t>
            </a:r>
            <a:r>
              <a:rPr lang="uk-UA" dirty="0" smtClean="0"/>
              <a:t> </a:t>
            </a:r>
            <a:r>
              <a:rPr lang="uk-UA" dirty="0"/>
              <a:t>В</a:t>
            </a:r>
            <a:r>
              <a:rPr lang="uk-UA" dirty="0" smtClean="0"/>
              <a:t>ідзначається кожної четвертої суботи листопада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3798" name="Picture 6" descr="https://i.ytimg.com/vi/bnRyRpLoGnw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1942"/>
            <a:ext cx="3071834" cy="17279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0685" y="5895975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27 січня – день пам’яті жертв Голокосту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078286"/>
            <a:ext cx="3690538" cy="19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1881" y="6021287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 </a:t>
            </a:r>
            <a:r>
              <a:rPr lang="uk-UA" dirty="0" smtClean="0"/>
              <a:t>серпня</a:t>
            </a:r>
            <a:r>
              <a:rPr lang="ru-RU" dirty="0" smtClean="0"/>
              <a:t> </a:t>
            </a:r>
            <a:r>
              <a:rPr lang="ru-RU" dirty="0"/>
              <a:t>-  </a:t>
            </a:r>
            <a:r>
              <a:rPr lang="uk-UA" dirty="0" smtClean="0"/>
              <a:t>Міжнародний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день </a:t>
            </a:r>
            <a:r>
              <a:rPr lang="uk-UA" dirty="0" smtClean="0"/>
              <a:t>голокосту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046151"/>
            <a:ext cx="3690538" cy="18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Чи потрібна пам’ять про жертв геноциду?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573" y="5589240"/>
            <a:ext cx="7406640" cy="1176536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Передусім, неможна забути, якщо ми хочемо жити і заповідати життя своїм нащадкам, якщо хочемо вірити, що проклали життя у майбутнє.</a:t>
            </a:r>
          </a:p>
          <a:p>
            <a:r>
              <a:rPr lang="uk-UA" sz="2000" dirty="0" smtClean="0"/>
              <a:t>                                                    </a:t>
            </a:r>
            <a:r>
              <a:rPr lang="uk-UA" sz="2000" dirty="0" err="1" smtClean="0"/>
              <a:t>Динур</a:t>
            </a:r>
            <a:r>
              <a:rPr lang="uk-UA" sz="2000" dirty="0" smtClean="0"/>
              <a:t> </a:t>
            </a:r>
            <a:r>
              <a:rPr lang="uk-UA" sz="2000" dirty="0" err="1" smtClean="0"/>
              <a:t>Бен-Ціон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3912" y="1772816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Міжнародна протидія злочинності стала однією з найактуальніших проблем сучасності. У Доповіді створеної за дорученням Генерального Секретаря ООН зазначені шість блоків загроз, якими світ повинен займатися в наступному десятилітті. Один із цих блоків пов'язаний з міжнародною злочинністю – “ геноцид та інші масові звірства ”.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87" y="3711808"/>
            <a:ext cx="6896100" cy="17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Кожен випадок геноциду по-своєму жахливий, але правдою також є те, що їх можна згрупувати в просторі і в часі за подібними ознаками, характерними для таких смертоносних подій упродовж історії. Важливим завданням людства є не втратити пам’ять про жертв геноциду, адже уникнення колишніх помилок – завдання історичної науки.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92080" y="908720"/>
            <a:ext cx="3657600" cy="4663440"/>
          </a:xfrm>
        </p:spPr>
        <p:txBody>
          <a:bodyPr/>
          <a:lstStyle/>
          <a:p>
            <a:pPr marL="82296" indent="0" algn="ctr"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Автор проекту – Гриженку Ілля Олександрович,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учень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10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класу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Миколаївського морського ліцею імені проф. Александрова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ILYA.ИЛЬЯ-ПК.000\Desktop\DSCN43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з’ясувати походження та значення терміну “ геноцид </a:t>
            </a:r>
            <a:r>
              <a:rPr lang="uk-UA" dirty="0" smtClean="0"/>
              <a:t>”;</a:t>
            </a:r>
            <a:endParaRPr lang="uk-UA" dirty="0" smtClean="0"/>
          </a:p>
          <a:p>
            <a:r>
              <a:rPr lang="uk-UA" dirty="0" smtClean="0"/>
              <a:t>охарактеризувати причини виникнення </a:t>
            </a:r>
            <a:r>
              <a:rPr lang="uk-UA" dirty="0" smtClean="0"/>
              <a:t>геноциду;</a:t>
            </a:r>
            <a:endParaRPr lang="uk-UA" dirty="0" smtClean="0"/>
          </a:p>
          <a:p>
            <a:r>
              <a:rPr lang="uk-UA" dirty="0" smtClean="0"/>
              <a:t>дати оцінку сучасним явищам </a:t>
            </a:r>
            <a:r>
              <a:rPr lang="uk-UA" dirty="0" smtClean="0"/>
              <a:t>геноциду.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emkin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5026" b="15026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827584" y="4305334"/>
            <a:ext cx="4519618" cy="170023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Вперше термін “ геноцид ” використав польський юрист Рафаель Лемкін, давши визначення систематизованого знищення європейських євреїв, поєднавши </a:t>
            </a:r>
            <a:r>
              <a:rPr lang="en-US" b="1" dirty="0" err="1" smtClean="0">
                <a:solidFill>
                  <a:schemeClr val="tx1"/>
                </a:solidFill>
              </a:rPr>
              <a:t>genos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uk-UA" b="1" dirty="0" smtClean="0">
                <a:solidFill>
                  <a:schemeClr val="tx1"/>
                </a:solidFill>
              </a:rPr>
              <a:t>грец. - рід, плем’я) та </a:t>
            </a:r>
            <a:r>
              <a:rPr lang="en-US" b="1" dirty="0" err="1" smtClean="0">
                <a:solidFill>
                  <a:schemeClr val="tx1"/>
                </a:solidFill>
              </a:rPr>
              <a:t>caedo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ru-RU" b="1" dirty="0" smtClean="0">
                <a:solidFill>
                  <a:schemeClr val="tx1"/>
                </a:solidFill>
              </a:rPr>
              <a:t>лат. – </a:t>
            </a:r>
            <a:r>
              <a:rPr lang="uk-UA" b="1" dirty="0" smtClean="0">
                <a:solidFill>
                  <a:schemeClr val="tx1"/>
                </a:solidFill>
              </a:rPr>
              <a:t>вбивати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r>
              <a:rPr lang="uk-UA" b="1" dirty="0" smtClean="0">
                <a:solidFill>
                  <a:schemeClr val="tx1"/>
                </a:solidFill>
              </a:rPr>
              <a:t>  у 1944 </a:t>
            </a:r>
            <a:r>
              <a:rPr lang="uk-UA" b="1" dirty="0" smtClean="0">
                <a:solidFill>
                  <a:schemeClr val="tx1"/>
                </a:solidFill>
              </a:rPr>
              <a:t>році.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95800a5-a9edf0d-lemki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507" y="2071678"/>
            <a:ext cx="3533493" cy="2286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0478" y="450912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Картка </a:t>
            </a:r>
            <a:r>
              <a:rPr lang="uk-UA" b="1" dirty="0" err="1" smtClean="0">
                <a:solidFill>
                  <a:schemeClr val="bg1"/>
                </a:solidFill>
              </a:rPr>
              <a:t>Лемкіна</a:t>
            </a:r>
            <a:r>
              <a:rPr lang="uk-UA" b="1" dirty="0" smtClean="0">
                <a:solidFill>
                  <a:schemeClr val="bg1"/>
                </a:solidFill>
              </a:rPr>
              <a:t> часів роботи в Об'єднаних Націях(вгорі)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00760" y="-357214"/>
            <a:ext cx="2743200" cy="1981200"/>
          </a:xfrm>
        </p:spPr>
        <p:txBody>
          <a:bodyPr/>
          <a:lstStyle/>
          <a:p>
            <a:pPr algn="ctr"/>
            <a:r>
              <a:rPr lang="uk-UA" sz="3200" u="sng" dirty="0" smtClean="0"/>
              <a:t>Походження терміну </a:t>
            </a:r>
            <a:br>
              <a:rPr lang="uk-UA" sz="3200" u="sng" dirty="0" smtClean="0"/>
            </a:br>
            <a:r>
              <a:rPr lang="uk-UA" sz="3200" u="sng" dirty="0" smtClean="0"/>
              <a:t>“ геноцид ”</a:t>
            </a:r>
            <a:endParaRPr lang="uk-UA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-214338"/>
            <a:ext cx="2743200" cy="1981200"/>
          </a:xfrm>
        </p:spPr>
        <p:txBody>
          <a:bodyPr/>
          <a:lstStyle/>
          <a:p>
            <a:pPr algn="ctr"/>
            <a:r>
              <a:rPr lang="uk-UA" u="sng" dirty="0" smtClean="0"/>
              <a:t>“ Геноцид існував ще задовго до того, як Лемкін дав цьому визначення ” – вважають історики.</a:t>
            </a:r>
            <a:endParaRPr lang="uk-UA" u="sng" dirty="0"/>
          </a:p>
        </p:txBody>
      </p:sp>
      <p:pic>
        <p:nvPicPr>
          <p:cNvPr id="9218" name="Picture 2" descr="http://his.img.pravda.com/images/doc/6/c/6c633b6-james-tissot,-the-taking-of-jeric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851" y="1916832"/>
            <a:ext cx="3143272" cy="38208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04143" y="594928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Штурм Єрихона – Старий Заповіт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1384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Третя Пунічна війна , руйнування Карфагена римлянами 146 р. до н.е.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44196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Проголошення людського життя найвищою </a:t>
            </a:r>
            <a:r>
              <a:rPr lang="uk-UA" dirty="0" smtClean="0"/>
              <a:t>цінністю.</a:t>
            </a:r>
            <a:endParaRPr lang="uk-UA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57290" y="2214554"/>
            <a:ext cx="4071966" cy="292895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Людина народжена вільною...</a:t>
            </a:r>
          </a:p>
          <a:p>
            <a:r>
              <a:rPr lang="uk-UA" dirty="0" smtClean="0"/>
              <a:t>Поки народ, який змушений коритися,</a:t>
            </a:r>
            <a:r>
              <a:rPr lang="en-US" dirty="0" smtClean="0"/>
              <a:t> </a:t>
            </a:r>
            <a:r>
              <a:rPr lang="uk-UA" dirty="0" smtClean="0"/>
              <a:t>скоряється, він діє добре, але як тільки,</a:t>
            </a:r>
            <a:r>
              <a:rPr lang="en-US" dirty="0" smtClean="0"/>
              <a:t> </a:t>
            </a:r>
            <a:r>
              <a:rPr lang="uk-UA" dirty="0" smtClean="0"/>
              <a:t>маючи можливість скинути ярмо, народ</a:t>
            </a:r>
            <a:r>
              <a:rPr lang="en-US" dirty="0" smtClean="0"/>
              <a:t> </a:t>
            </a:r>
            <a:r>
              <a:rPr lang="uk-UA" dirty="0" smtClean="0"/>
              <a:t>скидає його, він діє краще...</a:t>
            </a:r>
          </a:p>
          <a:p>
            <a:r>
              <a:rPr lang="uk-UA" dirty="0" smtClean="0"/>
              <a:t>Ж.-Ж. Руссо «Про суспільний договір»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550070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Вперше про утвердження людського життя у якості найвищої цінності заговорили митці доби Просвітництва</a:t>
            </a:r>
            <a:r>
              <a:rPr lang="uk-UA" dirty="0"/>
              <a:t>.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" name="Рисунок 9" descr="Jean-Jacques_Rousseau_(painted_portrait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857364"/>
            <a:ext cx="2256057" cy="3143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1146" y="50944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Жан-Жак Руссо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85728"/>
            <a:ext cx="2743200" cy="1981200"/>
          </a:xfrm>
        </p:spPr>
        <p:txBody>
          <a:bodyPr/>
          <a:lstStyle/>
          <a:p>
            <a:pPr algn="ctr"/>
            <a:r>
              <a:rPr lang="uk-UA" u="sng" dirty="0" smtClean="0"/>
              <a:t>Перша законодавчо закріплена</a:t>
            </a:r>
            <a:r>
              <a:rPr lang="ru-RU" u="sng" dirty="0" smtClean="0"/>
              <a:t> форма </a:t>
            </a:r>
            <a:r>
              <a:rPr lang="uk-UA" u="sng" dirty="0" smtClean="0"/>
              <a:t>утвердження цінності людського життя </a:t>
            </a:r>
            <a:endParaRPr lang="uk-UA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Декларація вперше на законодавчому рівні закріпила принцип формальної рівності всіх громадян перед законом, заклала основи універсальної концепції прав людини.</a:t>
            </a:r>
            <a:endParaRPr lang="uk-UA" sz="1600" b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2.bp.blogspot.com/--ociSrxhF3w/TV1wZ81vZHI/AAAAAAAADfU/EluEvNKxF2o/s1600/declaration17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387" b="2038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8194" name="Picture 2" descr="https://upload.wikimedia.org/wikipedia/commons/thumb/4/4e/Prise_de_la_Bastille.jpg/300px-Prise_de_la_Basti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636912"/>
            <a:ext cx="3252979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8967" y="5530350"/>
            <a:ext cx="342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Велика французька революція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2611" y="172430"/>
            <a:ext cx="4849374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Різновиди геноциду </a:t>
            </a:r>
            <a:br>
              <a:rPr lang="uk-UA" dirty="0" smtClean="0"/>
            </a:br>
            <a:r>
              <a:rPr lang="uk-UA" dirty="0" smtClean="0"/>
              <a:t>ХХ- поч. ХХІ століття.</a:t>
            </a:r>
            <a:endParaRPr lang="uk-UA" dirty="0"/>
          </a:p>
        </p:txBody>
      </p:sp>
      <p:pic>
        <p:nvPicPr>
          <p:cNvPr id="8" name="Рисунок 7" descr="8b61d11-h-1941-42-nevidomo-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96752"/>
            <a:ext cx="4000488" cy="1851232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0" y="150524"/>
            <a:ext cx="3333750" cy="2897460"/>
          </a:xfrm>
          <a:prstGeom prst="rect">
            <a:avLst/>
          </a:prstGeom>
        </p:spPr>
      </p:pic>
      <p:pic>
        <p:nvPicPr>
          <p:cNvPr id="10" name="Рисунок 9" descr="post_0030_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714752"/>
            <a:ext cx="4104457" cy="2304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860" y="6021289"/>
            <a:ext cx="450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Геноцид в Руанді 1994 р. Жертви: </a:t>
            </a:r>
            <a:r>
              <a:rPr lang="uk-UA" sz="1600" b="1" dirty="0" err="1" smtClean="0"/>
              <a:t>тутсі</a:t>
            </a:r>
            <a:endParaRPr lang="uk-UA" sz="1600" b="1" dirty="0" smtClean="0"/>
          </a:p>
          <a:p>
            <a:pPr algn="ctr"/>
            <a:r>
              <a:rPr lang="uk-UA" sz="1600" b="1" dirty="0" smtClean="0"/>
              <a:t>Характер: етнічний</a:t>
            </a:r>
            <a:r>
              <a:rPr lang="ru-RU" sz="1600" b="1" dirty="0" smtClean="0"/>
              <a:t>.</a:t>
            </a:r>
            <a:r>
              <a:rPr lang="uk-UA" sz="1600" b="1" dirty="0" smtClean="0"/>
              <a:t> </a:t>
            </a:r>
            <a:endParaRPr lang="uk-UA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026077"/>
            <a:ext cx="4788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           </a:t>
            </a:r>
            <a:r>
              <a:rPr lang="uk-UA" sz="1600" b="1" dirty="0" smtClean="0"/>
              <a:t>Голодомор  1932-1933 </a:t>
            </a:r>
            <a:r>
              <a:rPr lang="uk-UA" sz="1600" b="1" dirty="0" err="1" smtClean="0"/>
              <a:t>рр</a:t>
            </a:r>
            <a:r>
              <a:rPr lang="uk-UA" sz="1600" b="1" dirty="0" smtClean="0"/>
              <a:t> </a:t>
            </a:r>
            <a:r>
              <a:rPr lang="uk-UA" sz="1600" b="1" dirty="0" smtClean="0"/>
              <a:t>.. </a:t>
            </a:r>
            <a:r>
              <a:rPr lang="uk-UA" sz="1600" b="1" dirty="0" smtClean="0"/>
              <a:t>Жертви: українці </a:t>
            </a:r>
            <a:r>
              <a:rPr lang="ru-RU" sz="1600" b="1" dirty="0" smtClean="0"/>
              <a:t>СРСР </a:t>
            </a:r>
            <a:r>
              <a:rPr lang="ru-RU" sz="1600" b="1" dirty="0"/>
              <a:t>(в УРСР та РРФСР</a:t>
            </a:r>
            <a:r>
              <a:rPr lang="ru-RU" sz="1600" b="1" dirty="0" smtClean="0"/>
              <a:t>). </a:t>
            </a:r>
            <a:r>
              <a:rPr lang="ru-RU" sz="1600" b="1" dirty="0" smtClean="0"/>
              <a:t>Характер: </a:t>
            </a:r>
            <a:r>
              <a:rPr lang="uk-UA" sz="1600" b="1" dirty="0" smtClean="0"/>
              <a:t>етнічний</a:t>
            </a:r>
            <a:r>
              <a:rPr lang="ru-RU" sz="1600" b="1" dirty="0" smtClean="0"/>
              <a:t>.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uk-U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305078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Голокост 1933-1945 рр. Жертви: </a:t>
            </a:r>
            <a:r>
              <a:rPr lang="uk-UA" sz="1600" b="1" dirty="0" smtClean="0"/>
              <a:t>євреї.</a:t>
            </a:r>
            <a:endParaRPr lang="uk-UA" sz="1600" b="1" dirty="0" smtClean="0"/>
          </a:p>
          <a:p>
            <a:pPr algn="ctr"/>
            <a:r>
              <a:rPr lang="uk-UA" sz="1600" b="1" dirty="0"/>
              <a:t>Характер: </a:t>
            </a:r>
            <a:r>
              <a:rPr lang="uk-UA" sz="1600" b="1" dirty="0" smtClean="0"/>
              <a:t>расово-етнічний.</a:t>
            </a:r>
            <a:endParaRPr lang="uk-UA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4558"/>
            <a:ext cx="311392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5790615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Corbel" panose="020B0503020204020204" pitchFamily="34" charset="0"/>
              </a:rPr>
              <a:t>Геноцид в </a:t>
            </a:r>
            <a:r>
              <a:rPr lang="uk-UA" sz="1600" b="1" dirty="0" err="1" smtClean="0">
                <a:latin typeface="Corbel" panose="020B0503020204020204" pitchFamily="34" charset="0"/>
              </a:rPr>
              <a:t>Дарфурі</a:t>
            </a:r>
            <a:r>
              <a:rPr lang="uk-UA" sz="1600" b="1" dirty="0" smtClean="0">
                <a:latin typeface="Corbel" panose="020B0503020204020204" pitchFamily="34" charset="0"/>
              </a:rPr>
              <a:t> 2003 р. Жертви: осіле африканське населення </a:t>
            </a:r>
            <a:r>
              <a:rPr lang="uk-UA" sz="1600" b="1" dirty="0" err="1" smtClean="0">
                <a:latin typeface="Corbel" panose="020B0503020204020204" pitchFamily="34" charset="0"/>
              </a:rPr>
              <a:t>Дарфура</a:t>
            </a:r>
            <a:r>
              <a:rPr lang="uk-UA" sz="1600" b="1" dirty="0" smtClean="0">
                <a:latin typeface="Corbel" panose="020B0503020204020204" pitchFamily="34" charset="0"/>
              </a:rPr>
              <a:t> (провінція на заході Судану) </a:t>
            </a:r>
          </a:p>
          <a:p>
            <a:pPr algn="ctr"/>
            <a:r>
              <a:rPr lang="uk-UA" sz="1600" b="1" dirty="0" smtClean="0">
                <a:latin typeface="Corbel" panose="020B0503020204020204" pitchFamily="34" charset="0"/>
              </a:rPr>
              <a:t>Характер: </a:t>
            </a:r>
            <a:r>
              <a:rPr lang="uk-UA" sz="1600" b="1" dirty="0" err="1" smtClean="0">
                <a:latin typeface="Corbel" panose="020B0503020204020204" pitchFamily="34" charset="0"/>
              </a:rPr>
              <a:t>етно-політичний</a:t>
            </a:r>
            <a:r>
              <a:rPr lang="uk-UA" sz="1600" b="1" dirty="0" smtClean="0">
                <a:latin typeface="Corbel" panose="020B0503020204020204" pitchFamily="34" charset="0"/>
              </a:rPr>
              <a:t>.</a:t>
            </a:r>
            <a:endParaRPr lang="uk-UA" sz="1600"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42900"/>
            <a:ext cx="788548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Етнічний геноцид у </a:t>
            </a:r>
            <a:r>
              <a:rPr lang="uk-UA" sz="3600" b="1" dirty="0" smtClean="0"/>
              <a:t>СРСР.</a:t>
            </a:r>
            <a:endParaRPr lang="uk-UA" sz="3600" b="1" dirty="0"/>
          </a:p>
        </p:txBody>
      </p:sp>
      <p:pic>
        <p:nvPicPr>
          <p:cNvPr id="3" name="Рисунок 2" descr="sta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1826735" cy="2714620"/>
          </a:xfrm>
          <a:prstGeom prst="rect">
            <a:avLst/>
          </a:prstGeom>
        </p:spPr>
      </p:pic>
      <p:pic>
        <p:nvPicPr>
          <p:cNvPr id="4" name="Рисунок 3" descr="e4425105f923a412543bfc2c61e09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14290"/>
            <a:ext cx="1942207" cy="2920612"/>
          </a:xfrm>
          <a:prstGeom prst="rect">
            <a:avLst/>
          </a:prstGeom>
        </p:spPr>
      </p:pic>
      <p:pic>
        <p:nvPicPr>
          <p:cNvPr id="5" name="Рисунок 4" descr="dptt002_1000x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491" y="3998808"/>
            <a:ext cx="3369219" cy="2247901"/>
          </a:xfrm>
          <a:prstGeom prst="rect">
            <a:avLst/>
          </a:prstGeom>
        </p:spPr>
      </p:pic>
      <p:pic>
        <p:nvPicPr>
          <p:cNvPr id="6" name="Рисунок 5" descr="14454f2-10717729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62" y="2734716"/>
            <a:ext cx="2571768" cy="3076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8793" y="3181649"/>
            <a:ext cx="242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Геноцид українських селян 1932 -1933 рр.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63579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Депортація кримських татар 1944р.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5896293"/>
            <a:ext cx="343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Наказ Сталіна на розстріл 10 тис. засуджених від 19.11.1932</a:t>
            </a:r>
            <a:r>
              <a:rPr lang="en-US" dirty="0" smtClean="0"/>
              <a:t> </a:t>
            </a:r>
            <a:r>
              <a:rPr lang="uk-UA" dirty="0" smtClean="0"/>
              <a:t>р.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64331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Й.В. Сталін</a:t>
            </a:r>
            <a:endParaRPr lang="uk-UA" b="1" dirty="0"/>
          </a:p>
        </p:txBody>
      </p:sp>
      <p:pic>
        <p:nvPicPr>
          <p:cNvPr id="3074" name="Picture 2" descr="http://his.img.pravda.com/images/doc/7/4/740dcbb-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7864" y="714356"/>
            <a:ext cx="2420125" cy="15811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93223" y="2295505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“ Сталінські репресії “ ордер 1940 р. 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214818"/>
            <a:ext cx="164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жертв: </a:t>
            </a:r>
            <a:b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1,5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осіб</a:t>
            </a:r>
            <a:endParaRPr lang="uk-UA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480</TotalTime>
  <Words>690</Words>
  <Application>Microsoft Office PowerPoint</Application>
  <PresentationFormat>Экран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Шлях світового геноциду в історії людства</vt:lpstr>
      <vt:lpstr>Презентация PowerPoint</vt:lpstr>
      <vt:lpstr>Мета:</vt:lpstr>
      <vt:lpstr>Походження терміну  “ геноцид ”</vt:lpstr>
      <vt:lpstr>“ Геноцид існував ще задовго до того, як Лемкін дав цьому визначення ” – вважають історики.</vt:lpstr>
      <vt:lpstr>Проголошення людського життя найвищою цінністю.</vt:lpstr>
      <vt:lpstr>Перша законодавчо закріплена форма утвердження цінності людського життя </vt:lpstr>
      <vt:lpstr>Різновиди геноциду  ХХ- поч. ХХІ століття.</vt:lpstr>
      <vt:lpstr>Етнічний геноцид у СРСР.</vt:lpstr>
      <vt:lpstr>Расово-етнічний геноцид у Східній Європі та СРСР.</vt:lpstr>
      <vt:lpstr>Геноцид у Руанді.</vt:lpstr>
      <vt:lpstr>Чи існує механізм покарання міжнародних злочинців?</vt:lpstr>
      <vt:lpstr>Пам’ять про жертв геноциду.</vt:lpstr>
      <vt:lpstr>Чи потрібна пам’ять про жертв геноциду?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Геноцид як феномен ХХ ст.</dc:title>
  <dc:creator>Grizhenku</dc:creator>
  <cp:lastModifiedBy>Admin</cp:lastModifiedBy>
  <cp:revision>60</cp:revision>
  <dcterms:created xsi:type="dcterms:W3CDTF">2016-03-23T16:11:06Z</dcterms:created>
  <dcterms:modified xsi:type="dcterms:W3CDTF">2016-04-18T12:34:49Z</dcterms:modified>
</cp:coreProperties>
</file>