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57" r:id="rId4"/>
    <p:sldId id="265" r:id="rId5"/>
    <p:sldId id="258" r:id="rId6"/>
    <p:sldId id="264" r:id="rId7"/>
    <p:sldId id="267" r:id="rId8"/>
    <p:sldId id="272" r:id="rId9"/>
    <p:sldId id="266" r:id="rId10"/>
    <p:sldId id="273" r:id="rId11"/>
    <p:sldId id="259" r:id="rId12"/>
    <p:sldId id="260" r:id="rId13"/>
    <p:sldId id="268" r:id="rId14"/>
    <p:sldId id="271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62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D8A67-DF49-4D42-87F0-CB20E7723916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87459-4825-4EC2-98BE-5244FCDE2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1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87459-4825-4EC2-98BE-5244FCDE259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exandra\Desktop\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" y="-961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029604" cy="3214710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Всеукраїнський комплексний інтерактивний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конкурс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Історик-Юніор 2016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Геноцид як феномен ХХ 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сторіччя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</a:rPr>
              <a:t>Винищення єврейського населення на території Миколаївської області під час Другої світової війни.</a:t>
            </a:r>
            <a:endParaRPr lang="uk-UA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077072"/>
            <a:ext cx="8280920" cy="2498026"/>
          </a:xfrm>
        </p:spPr>
        <p:txBody>
          <a:bodyPr>
            <a:normAutofit lnSpcReduction="10000"/>
          </a:bodyPr>
          <a:lstStyle/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Робота учениц</a:t>
            </a:r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10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класу </a:t>
            </a:r>
          </a:p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Миколаївського морського ліцею</a:t>
            </a:r>
          </a:p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ім.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проф.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М.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Александрова</a:t>
            </a:r>
          </a:p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Гребінь Олександр</a:t>
            </a:r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Сергіївн</a:t>
            </a:r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и</a:t>
            </a:r>
            <a:endParaRPr lang="uk-UA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Керівник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Соколова Олена Павлівна</a:t>
            </a:r>
          </a:p>
          <a:p>
            <a:pPr lvl="2" algn="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(вчитель історії)</a:t>
            </a:r>
          </a:p>
          <a:p>
            <a:pPr lvl="2" algn="r"/>
            <a:endParaRPr lang="uk-UA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60648"/>
            <a:ext cx="41402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068960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en-US" dirty="0" smtClean="0"/>
              <a:t>       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По Березнегуватській сільській раді розстріляно 111 чоловік. З них 100 чоловік єврейської національності.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Розстріл єврейського населення почався 14 вересня 1941р. о 7 годині ранку. Людей роздягали до нижньої білизни і партіями по 20 чоловік підводили до ярів і розстрілювали. За словами очевидця Василя Тицького, «деяких дітей кати наколювали на багнет і через голову кидали в яр. Інших живцем закидали трупами розстріляних».  Усього було знищено 1975 чоловік 93% єврейського населення Березнегуватського району.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exandra\Desktop\ccb951ce81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5786446" cy="5715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У ході дослідження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теми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Голокосту в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роки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Другої Світової війни  мені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стало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зрозуміло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що н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е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можна залишати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без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пам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яті та уваги таку катастрофу, як вбивство людей-намагання нацистів позбутись цілого народу.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    Ми маємо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</a:rPr>
              <a:t>пам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</a:rPr>
              <a:t>ятати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ці трагічні події для єврейського народу та передавати пам’ять про них наступним поколінням.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Alexandra\Desktop\ce0ce33-ph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892" y="720992"/>
            <a:ext cx="3253466" cy="2127266"/>
          </a:xfrm>
          <a:prstGeom prst="rect">
            <a:avLst/>
          </a:prstGeom>
          <a:noFill/>
        </p:spPr>
      </p:pic>
      <p:pic>
        <p:nvPicPr>
          <p:cNvPr id="3076" name="Picture 4" descr="C:\Users\Alexandra\Desktop\Holocaust_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5210" y="3429000"/>
            <a:ext cx="3286148" cy="2328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0745" y="404664"/>
            <a:ext cx="5148064" cy="58326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i="1" dirty="0" smtClean="0"/>
              <a:t>    </a:t>
            </a:r>
            <a:endParaRPr lang="en-US" sz="2800" i="1" dirty="0" smtClean="0"/>
          </a:p>
          <a:p>
            <a:pPr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В першу чергу, щоб застерегти людство від схожих подій. На той час всі народи та нації потерпіли багато втрат. Євреїв виділяють з загальної статистики загиблих у Другій світовій війні. Але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як казав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письменник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Е.Візель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”Не всі жертви нацизму були євреями. Але всі євреї були жертвами нацизму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3" name="Picture 3" descr="C:\Users\Alexandra\Desktop\загруж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1" y="218727"/>
            <a:ext cx="3844616" cy="2879751"/>
          </a:xfrm>
          <a:prstGeom prst="rect">
            <a:avLst/>
          </a:prstGeom>
          <a:noFill/>
        </p:spPr>
      </p:pic>
      <p:pic>
        <p:nvPicPr>
          <p:cNvPr id="5124" name="Picture 4" descr="C:\Users\Alexandra\Desktop\thumbnail-20120127135627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82" y="3460671"/>
            <a:ext cx="3750466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836712"/>
            <a:ext cx="5220072" cy="483373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tx2"/>
                </a:solidFill>
              </a:rPr>
              <a:t>   </a:t>
            </a:r>
            <a:r>
              <a:rPr lang="uk-UA" i="1" dirty="0" smtClean="0">
                <a:solidFill>
                  <a:schemeClr val="tx2"/>
                </a:solidFill>
              </a:rPr>
              <a:t>       </a:t>
            </a:r>
            <a:r>
              <a:rPr lang="uk-UA" sz="3500" b="1" i="1" dirty="0" smtClean="0">
                <a:solidFill>
                  <a:schemeClr val="tx2">
                    <a:lumMod val="50000"/>
                  </a:schemeClr>
                </a:solidFill>
              </a:rPr>
              <a:t>Згідно </a:t>
            </a:r>
            <a:r>
              <a:rPr lang="uk-UA" sz="3500" b="1" i="1" dirty="0" smtClean="0">
                <a:solidFill>
                  <a:schemeClr val="tx2">
                    <a:lumMod val="50000"/>
                  </a:schemeClr>
                </a:solidFill>
              </a:rPr>
              <a:t>з даними перепису населення 1939р. в Миколаївській області проживали 44269 євреїв, у тому числі в Миколаєві 25280, що складало понад 15% жителів міста. Звичайно, що за швидких темпів німецької окупації багатьом з них не пощастило евакуюватися.</a:t>
            </a:r>
            <a:endParaRPr lang="ru-RU" sz="35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3500" b="1" i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uk-UA" sz="3500" b="1" i="1" dirty="0" smtClean="0">
                <a:solidFill>
                  <a:schemeClr val="tx2">
                    <a:lumMod val="50000"/>
                  </a:schemeClr>
                </a:solidFill>
              </a:rPr>
              <a:t>    Миколаїв </a:t>
            </a:r>
            <a:r>
              <a:rPr lang="uk-UA" sz="3500" b="1" i="1" dirty="0" smtClean="0">
                <a:solidFill>
                  <a:schemeClr val="tx2">
                    <a:lumMod val="50000"/>
                  </a:schemeClr>
                </a:solidFill>
              </a:rPr>
              <a:t>був захоплений фашистами 17 серпня 1941р. Почалося масове страчення єврейського населення.</a:t>
            </a:r>
            <a:endParaRPr lang="ru-RU" sz="35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/>
        </p:blipFill>
        <p:spPr bwMode="auto">
          <a:xfrm>
            <a:off x="683568" y="836712"/>
            <a:ext cx="307268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363" y="44624"/>
            <a:ext cx="4614866" cy="6858000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3300" b="1" cap="all" dirty="0" smtClean="0">
                <a:solidFill>
                  <a:srgbClr val="FFC000"/>
                </a:solidFill>
              </a:rPr>
              <a:t>   В МОГИЛУ, У ТРУНУ НАРОД ПОКЛАЛИ...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В могилу, у труну народ поклали.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І цвях забили у живих.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Слізьми кривавими ридали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І проклинали всіх святих.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Очами лютими горіли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І </a:t>
            </a:r>
            <a:r>
              <a:rPr lang="uk-UA" sz="3600" b="1" i="1" dirty="0" err="1" smtClean="0">
                <a:solidFill>
                  <a:srgbClr val="002060"/>
                </a:solidFill>
              </a:rPr>
              <a:t>блекотали</a:t>
            </a:r>
            <a:r>
              <a:rPr lang="uk-UA" sz="3600" b="1" i="1" dirty="0" smtClean="0">
                <a:solidFill>
                  <a:srgbClr val="002060"/>
                </a:solidFill>
              </a:rPr>
              <a:t> про дурню.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</a:t>
            </a:r>
            <a:r>
              <a:rPr lang="uk-UA" sz="3600" b="1" i="1" dirty="0" err="1" smtClean="0">
                <a:solidFill>
                  <a:srgbClr val="002060"/>
                </a:solidFill>
              </a:rPr>
              <a:t>Здолать</a:t>
            </a:r>
            <a:r>
              <a:rPr lang="uk-UA" sz="3600" b="1" i="1" dirty="0" smtClean="0">
                <a:solidFill>
                  <a:srgbClr val="002060"/>
                </a:solidFill>
              </a:rPr>
              <a:t> безсмертних ви хотіли,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Не знали долю ж ви свою.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В </a:t>
            </a:r>
            <a:r>
              <a:rPr lang="uk-UA" sz="3600" b="1" i="1" dirty="0" err="1" smtClean="0">
                <a:solidFill>
                  <a:srgbClr val="002060"/>
                </a:solidFill>
              </a:rPr>
              <a:t>огненом</a:t>
            </a:r>
            <a:r>
              <a:rPr lang="uk-UA" sz="3600" b="1" i="1" dirty="0" smtClean="0">
                <a:solidFill>
                  <a:srgbClr val="002060"/>
                </a:solidFill>
              </a:rPr>
              <a:t> пеклі із чортами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 До скону душ не помрете.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Ви пам`ятаєте возами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Було, людей живих прете.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У яму з трупами скидали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Ще й без одежі, просто так.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А всі довкола, всі, мовчали.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Розкаже правду тільки прах.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Та знайте - зараз скрізь лунає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Болюче слово «ГЕНОЦИД».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 І кожен, </a:t>
            </a:r>
            <a:r>
              <a:rPr lang="uk-UA" sz="3600" b="1" i="1" dirty="0" err="1" smtClean="0">
                <a:solidFill>
                  <a:srgbClr val="002060"/>
                </a:solidFill>
              </a:rPr>
              <a:t>кожен</a:t>
            </a:r>
            <a:r>
              <a:rPr lang="uk-UA" sz="3600" b="1" i="1" dirty="0" smtClean="0">
                <a:solidFill>
                  <a:srgbClr val="002060"/>
                </a:solidFill>
              </a:rPr>
              <a:t>, правду знає, </a:t>
            </a:r>
          </a:p>
          <a:p>
            <a:pPr algn="just" fontAlgn="ctr">
              <a:buNone/>
            </a:pPr>
            <a:r>
              <a:rPr lang="uk-UA" sz="3600" b="1" i="1" dirty="0" smtClean="0">
                <a:solidFill>
                  <a:srgbClr val="002060"/>
                </a:solidFill>
              </a:rPr>
              <a:t>     Чий демон за усім стоїть. 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051" name="Picture 3" descr="C:\Users\Alexandra\Desktop\28171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75347"/>
            <a:ext cx="3384376" cy="238261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17" y="692696"/>
            <a:ext cx="216024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559027"/>
            <a:ext cx="2051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Пам'ять про Голокост необхідна, </a:t>
            </a:r>
          </a:p>
          <a:p>
            <a:pPr algn="ctr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   щоб наші діти ніколи не були жертвами, катами або байдужими спостерігачами. І. Бауер</a:t>
            </a:r>
          </a:p>
          <a:p>
            <a:pPr algn="ctr"/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Висновок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58204" cy="4697427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sz="3600" i="1" dirty="0" smtClean="0"/>
              <a:t>  </a:t>
            </a:r>
            <a:r>
              <a:rPr lang="uk-UA" sz="3600" i="1" dirty="0" smtClean="0"/>
              <a:t>   </a:t>
            </a:r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</a:rPr>
              <a:t>Ця </a:t>
            </a:r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</a:rPr>
              <a:t>тема важка з моральної точки зору. Я вважаю, що люди повинні знати про це, зберігати </a:t>
            </a:r>
            <a:r>
              <a:rPr lang="uk-UA" sz="3600" b="1" i="1" dirty="0" err="1" smtClean="0">
                <a:solidFill>
                  <a:schemeClr val="tx2">
                    <a:lumMod val="50000"/>
                  </a:schemeClr>
                </a:solidFill>
              </a:rPr>
              <a:t>пам</a:t>
            </a:r>
            <a:r>
              <a:rPr lang="en-US" sz="3600" b="1" i="1" dirty="0" smtClean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</a:rPr>
              <a:t>ять та передавати  наступним поколінням. Адже,донесення цього до юних сердець допоможе зберегти людяність у суспільстві.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1" y="0"/>
            <a:ext cx="9144000" cy="6974632"/>
          </a:xfrm>
          <a:prstGeom prst="rect">
            <a:avLst/>
          </a:prstGeom>
          <a:noFill/>
        </p:spPr>
      </p:pic>
      <p:pic>
        <p:nvPicPr>
          <p:cNvPr id="2" name="Picture 2" descr="C:\Users\Admin\Desktop\20160414_142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1000"/>
            <a:ext cx="36720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1700808"/>
            <a:ext cx="3563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Автор проекту 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Гребінь Олександра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учениця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10 класу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Миколаївського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морського ліцею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 імені  проф.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 М.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Александрова.</a:t>
            </a:r>
            <a:endParaRPr lang="uk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0"/>
            <a:ext cx="35719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Мета роботи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71546"/>
            <a:ext cx="7992888" cy="494974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1.  Дізнатися,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чи є голокост складовою геноциду.</a:t>
            </a:r>
            <a:endParaRPr lang="en-US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2. Дослідити факти винищення євреїв на Миколаївщині під час Другої світової війни.</a:t>
            </a:r>
          </a:p>
          <a:p>
            <a:pPr>
              <a:buNone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прикладі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сел,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Миколаївщини, розглянути історичні умови Голокосту.</a:t>
            </a:r>
            <a:endParaRPr lang="uk-UA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60648"/>
            <a:ext cx="8858280" cy="65527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Геноцид</a:t>
            </a:r>
            <a:r>
              <a:rPr lang="uk-UA" sz="9600" i="1" dirty="0" smtClean="0">
                <a:solidFill>
                  <a:schemeClr val="tx2">
                    <a:lumMod val="50000"/>
                  </a:schemeClr>
                </a:solidFill>
              </a:rPr>
              <a:t>-цілеспрямовані дії з метою знищення частково або повністю окремих груп населення чи цілих народів за </a:t>
            </a:r>
            <a:r>
              <a:rPr lang="uk-UA" sz="9600" i="1" dirty="0">
                <a:solidFill>
                  <a:schemeClr val="tx2">
                    <a:lumMod val="50000"/>
                  </a:schemeClr>
                </a:solidFill>
              </a:rPr>
              <a:t>національними</a:t>
            </a:r>
            <a:r>
              <a:rPr lang="uk-UA" sz="9600" i="1" dirty="0" smtClean="0">
                <a:solidFill>
                  <a:schemeClr val="tx2">
                    <a:lumMod val="50000"/>
                  </a:schemeClr>
                </a:solidFill>
              </a:rPr>
              <a:t>, етнічними, расовими або релігійними мотивами.</a:t>
            </a:r>
          </a:p>
          <a:p>
            <a:pPr>
              <a:buNone/>
            </a:pPr>
            <a:r>
              <a:rPr lang="uk-UA" sz="9600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          </a:t>
            </a:r>
            <a:r>
              <a:rPr lang="ru-RU" sz="9600" b="1" i="1" dirty="0" smtClean="0">
                <a:solidFill>
                  <a:schemeClr val="tx2">
                    <a:lumMod val="50000"/>
                  </a:schemeClr>
                </a:solidFill>
              </a:rPr>
              <a:t>Бухенвальд </a:t>
            </a:r>
            <a:r>
              <a:rPr lang="uk-UA" sz="9600" b="1" i="1" dirty="0" smtClean="0">
                <a:solidFill>
                  <a:schemeClr val="tx2">
                    <a:lumMod val="50000"/>
                  </a:schemeClr>
                </a:solidFill>
              </a:rPr>
              <a:t>Німеччина</a:t>
            </a:r>
          </a:p>
          <a:p>
            <a:pPr>
              <a:buNone/>
            </a:pPr>
            <a:r>
              <a:rPr lang="uk-UA" sz="8000" b="1" i="1" dirty="0" smtClean="0">
                <a:solidFill>
                  <a:schemeClr val="tx2">
                    <a:lumMod val="50000"/>
                  </a:schemeClr>
                </a:solidFill>
              </a:rPr>
              <a:t>Арка - вхід </a:t>
            </a:r>
            <a:r>
              <a:rPr lang="uk-UA" sz="8000" b="1" i="1" dirty="0">
                <a:solidFill>
                  <a:schemeClr val="tx2">
                    <a:lumMod val="50000"/>
                  </a:schemeClr>
                </a:solidFill>
              </a:rPr>
              <a:t>в табір , напис на якій свідчить , </a:t>
            </a:r>
            <a:endParaRPr lang="uk-UA" sz="8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8000" b="1" i="1" dirty="0" smtClean="0">
                <a:solidFill>
                  <a:schemeClr val="tx2">
                    <a:lumMod val="50000"/>
                  </a:schemeClr>
                </a:solidFill>
              </a:rPr>
              <a:t>що </a:t>
            </a:r>
            <a:r>
              <a:rPr lang="uk-UA" sz="8000" b="1" i="1" dirty="0">
                <a:solidFill>
                  <a:schemeClr val="tx2">
                    <a:lumMod val="50000"/>
                  </a:schemeClr>
                </a:solidFill>
              </a:rPr>
              <a:t>в період фашистської окупації в </a:t>
            </a:r>
            <a:endParaRPr lang="uk-UA" sz="8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8000" b="1" i="1" dirty="0" smtClean="0">
                <a:solidFill>
                  <a:schemeClr val="tx2">
                    <a:lumMod val="50000"/>
                  </a:schemeClr>
                </a:solidFill>
              </a:rPr>
              <a:t>«Шталаг» -  Миколаїв, було знищено</a:t>
            </a:r>
          </a:p>
          <a:p>
            <a:pPr>
              <a:buNone/>
            </a:pPr>
            <a:r>
              <a:rPr lang="uk-UA" sz="80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8000" b="1" i="1" dirty="0">
                <a:solidFill>
                  <a:schemeClr val="tx2">
                    <a:lumMod val="50000"/>
                  </a:schemeClr>
                </a:solidFill>
              </a:rPr>
              <a:t>понад тридцять </a:t>
            </a:r>
            <a:r>
              <a:rPr lang="uk-UA" sz="8000" b="1" i="1" dirty="0" smtClean="0">
                <a:solidFill>
                  <a:schemeClr val="tx2">
                    <a:lumMod val="50000"/>
                  </a:schemeClr>
                </a:solidFill>
              </a:rPr>
              <a:t>тисяч </a:t>
            </a:r>
            <a:r>
              <a:rPr lang="uk-UA" sz="8000" b="1" i="1" dirty="0">
                <a:solidFill>
                  <a:schemeClr val="tx2">
                    <a:lumMod val="50000"/>
                  </a:schemeClr>
                </a:solidFill>
              </a:rPr>
              <a:t>людей .</a:t>
            </a:r>
            <a:endParaRPr lang="uk-UA" sz="8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uk-UA" sz="6200" b="1" i="1" dirty="0"/>
          </a:p>
          <a:p>
            <a:pPr>
              <a:buNone/>
            </a:pPr>
            <a:endParaRPr lang="uk-UA" sz="6200" i="1" dirty="0" smtClean="0"/>
          </a:p>
          <a:p>
            <a:pPr>
              <a:buNone/>
            </a:pPr>
            <a:endParaRPr lang="ru-RU" sz="3600" b="1" i="1" dirty="0" smtClean="0"/>
          </a:p>
          <a:p>
            <a:pPr lvl="2" algn="r">
              <a:buNone/>
            </a:pPr>
            <a:r>
              <a:rPr lang="uk-UA" sz="2600" b="1" i="1" dirty="0" smtClean="0"/>
              <a:t>                                       </a:t>
            </a:r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r>
              <a:rPr lang="uk-UA" sz="2600" b="1" i="1" dirty="0" smtClean="0"/>
              <a:t> </a:t>
            </a:r>
          </a:p>
          <a:p>
            <a:pPr lvl="2" algn="r">
              <a:buNone/>
            </a:pPr>
            <a:endParaRPr lang="uk-UA" sz="2600" b="1" i="1" dirty="0" smtClean="0"/>
          </a:p>
          <a:p>
            <a:pPr lvl="2" algn="r">
              <a:buNone/>
            </a:pPr>
            <a:endParaRPr lang="uk-UA" sz="5000" b="1" i="1" dirty="0"/>
          </a:p>
          <a:p>
            <a:pPr lvl="2" algn="r">
              <a:buNone/>
            </a:pPr>
            <a:endParaRPr lang="uk-UA" sz="5000" b="1" i="1" dirty="0" smtClean="0"/>
          </a:p>
          <a:p>
            <a:pPr lvl="2" algn="r">
              <a:buNone/>
            </a:pPr>
            <a:endParaRPr lang="uk-UA" sz="5000" b="1" i="1" dirty="0" smtClean="0"/>
          </a:p>
          <a:p>
            <a:pPr lvl="2" algn="r">
              <a:buNone/>
            </a:pPr>
            <a:endParaRPr lang="uk-UA" sz="5000" b="1" i="1" dirty="0"/>
          </a:p>
          <a:p>
            <a:pPr lvl="2" algn="r">
              <a:buNone/>
            </a:pPr>
            <a:r>
              <a:rPr lang="uk-UA" sz="8000" b="1" i="1" dirty="0" smtClean="0"/>
              <a:t> </a:t>
            </a:r>
            <a:r>
              <a:rPr lang="en-US" sz="8000" b="1" i="1" dirty="0" smtClean="0">
                <a:solidFill>
                  <a:srgbClr val="C00000"/>
                </a:solidFill>
              </a:rPr>
              <a:t>“</a:t>
            </a:r>
            <a:r>
              <a:rPr lang="ru-RU" sz="8000" b="1" i="1" dirty="0" smtClean="0">
                <a:solidFill>
                  <a:srgbClr val="C00000"/>
                </a:solidFill>
              </a:rPr>
              <a:t>Нет геноцида против  </a:t>
            </a:r>
          </a:p>
          <a:p>
            <a:pPr lvl="2" algn="r">
              <a:buNone/>
            </a:pPr>
            <a:r>
              <a:rPr lang="en-US" sz="8000" b="1" i="1" dirty="0" smtClean="0">
                <a:solidFill>
                  <a:srgbClr val="C00000"/>
                </a:solidFill>
              </a:rPr>
              <a:t>“</a:t>
            </a:r>
            <a:r>
              <a:rPr lang="uk-UA" sz="8000" b="1" i="1" dirty="0" smtClean="0">
                <a:solidFill>
                  <a:srgbClr val="C00000"/>
                </a:solidFill>
              </a:rPr>
              <a:t>кого-то</a:t>
            </a:r>
            <a:r>
              <a:rPr lang="en-US" sz="8000" b="1" i="1" dirty="0" smtClean="0">
                <a:solidFill>
                  <a:srgbClr val="C00000"/>
                </a:solidFill>
              </a:rPr>
              <a:t>”</a:t>
            </a:r>
            <a:r>
              <a:rPr lang="uk-UA" sz="8000" b="1" i="1" dirty="0" smtClean="0">
                <a:solidFill>
                  <a:srgbClr val="C00000"/>
                </a:solidFill>
              </a:rPr>
              <a:t>,геноцид </a:t>
            </a:r>
            <a:r>
              <a:rPr lang="ru-RU" sz="8000" b="1" i="1" dirty="0" smtClean="0">
                <a:solidFill>
                  <a:srgbClr val="C00000"/>
                </a:solidFill>
              </a:rPr>
              <a:t>всегда против всех</a:t>
            </a:r>
            <a:r>
              <a:rPr lang="en-US" sz="8000" b="1" i="1" dirty="0" smtClean="0">
                <a:solidFill>
                  <a:srgbClr val="C00000"/>
                </a:solidFill>
              </a:rPr>
              <a:t>”</a:t>
            </a:r>
            <a:r>
              <a:rPr lang="uk-UA" sz="8000" b="1" i="1" dirty="0" smtClean="0">
                <a:solidFill>
                  <a:srgbClr val="C00000"/>
                </a:solidFill>
              </a:rPr>
              <a:t>.</a:t>
            </a:r>
          </a:p>
          <a:p>
            <a:pPr lvl="2" algn="r">
              <a:buNone/>
            </a:pPr>
            <a:r>
              <a:rPr lang="uk-UA" sz="8000" b="1" i="1" dirty="0" smtClean="0">
                <a:solidFill>
                  <a:srgbClr val="C00000"/>
                </a:solidFill>
              </a:rPr>
              <a:t>М.</a:t>
            </a:r>
            <a:r>
              <a:rPr lang="uk-UA" sz="8000" b="1" i="1" dirty="0" err="1" smtClean="0">
                <a:solidFill>
                  <a:srgbClr val="C00000"/>
                </a:solidFill>
              </a:rPr>
              <a:t>Гефтер</a:t>
            </a:r>
            <a:endParaRPr lang="uk-UA" sz="8000" b="1" i="1" dirty="0" smtClean="0">
              <a:solidFill>
                <a:srgbClr val="C00000"/>
              </a:solidFill>
            </a:endParaRPr>
          </a:p>
          <a:p>
            <a:pPr lvl="2" algn="r">
              <a:buNone/>
            </a:pPr>
            <a:r>
              <a:rPr lang="uk-UA" sz="8000" b="1" i="1" dirty="0" smtClean="0">
                <a:solidFill>
                  <a:srgbClr val="C00000"/>
                </a:solidFill>
              </a:rPr>
              <a:t>               </a:t>
            </a:r>
            <a:endParaRPr lang="ru-RU" sz="80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8000" b="1" i="1" dirty="0" smtClean="0"/>
          </a:p>
          <a:p>
            <a:pPr>
              <a:buNone/>
            </a:pPr>
            <a:endParaRPr lang="ru-RU" sz="3600" i="1" dirty="0" smtClean="0"/>
          </a:p>
          <a:p>
            <a:pPr>
              <a:buNone/>
            </a:pPr>
            <a:endParaRPr lang="ru-RU" sz="3600" i="1" dirty="0" smtClean="0"/>
          </a:p>
          <a:p>
            <a:pPr>
              <a:buNone/>
            </a:pPr>
            <a:endParaRPr lang="ru-RU" sz="3600" i="1" dirty="0"/>
          </a:p>
        </p:txBody>
      </p:sp>
      <p:pic>
        <p:nvPicPr>
          <p:cNvPr id="4100" name="Picture 4" descr="C:\Users\Alexandra\Desktop\2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081" y="2274158"/>
            <a:ext cx="3998248" cy="30963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12812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358246" cy="6572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i="1" dirty="0" smtClean="0"/>
              <a:t>   </a:t>
            </a:r>
            <a:r>
              <a:rPr lang="uk-UA" b="1" i="1" dirty="0" smtClean="0">
                <a:solidFill>
                  <a:srgbClr val="C00000"/>
                </a:solidFill>
              </a:rPr>
              <a:t>Голокост в Україні</a:t>
            </a:r>
            <a:r>
              <a:rPr lang="uk-UA" i="1" dirty="0" smtClean="0">
                <a:solidFill>
                  <a:srgbClr val="C00000"/>
                </a:solidFill>
              </a:rPr>
              <a:t> 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— систематичне винищення  євреїв на українських територіях, окупованих нацистською Німеччиною в 1941–1944 роках.</a:t>
            </a:r>
          </a:p>
          <a:p>
            <a:pPr>
              <a:buNone/>
            </a:pP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   (геноцид єврейського народу в часи Другої світової війни - загинуло до 6 мільйонів осіб).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5122" name="Picture 2" descr="C:\Users\Alexandra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20" y="3429000"/>
            <a:ext cx="3888432" cy="298372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429000"/>
            <a:ext cx="3856931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429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i="1" dirty="0" smtClean="0"/>
              <a:t>   </a:t>
            </a:r>
          </a:p>
          <a:p>
            <a:pPr>
              <a:buNone/>
            </a:pP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 На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Півдні України, на відміну від інших захоплених регіонів, окупанти майже не створювали гетто, як місця концентрації євреїв. Стратегічний курс був взятий на термінове знищення євреїв безпосередньо після початку окупації.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На Миколаївщині гетто були створені лише подекуди в північних регіонах: Кривому Озері, Мостовому,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</a:rPr>
              <a:t>Голті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(Первомайську). Але й вони проіснували недовгий час.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Alexandra\Desktop\6GV291lv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49039"/>
            <a:ext cx="3214680" cy="287178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0" y="3849039"/>
            <a:ext cx="4104456" cy="251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andra\Desktop\ccb951ce81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89"/>
            <a:ext cx="9144000" cy="678942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71392" y="936198"/>
            <a:ext cx="5365104" cy="5685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i="1" dirty="0" smtClean="0"/>
              <a:t>   </a:t>
            </a:r>
            <a:r>
              <a:rPr lang="uk-UA" sz="2800" i="1" dirty="0" smtClean="0"/>
              <a:t> 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12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серпня 1941р. в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село Добре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ввійшли німці. Усі єврейські родини зігнали у загони для худоби на околиці села і біля виритих окопів розстрілювали. Сільський лікар Штефан власноруч труїв дітей, змащуючи їм губи отрутою, та скидав в окопи. Дані про кількість жертв серед єврейського населення від 560 до 638 чоловік. В акті надзвичайної комісії про злодіяння фашистів в роки окупації повідомляють про розстріл 869 чоловік.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1809"/>
            <a:ext cx="362406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90849"/>
            <a:ext cx="8081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Трагедія </a:t>
            </a:r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села Добре Баштанського Району 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052736"/>
            <a:ext cx="2483346" cy="21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2540" y="3230613"/>
            <a:ext cx="2483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2">
                    <a:lumMod val="50000"/>
                  </a:schemeClr>
                </a:solidFill>
              </a:rPr>
              <a:t>Румунські солдати вартують </a:t>
            </a:r>
            <a:r>
              <a:rPr lang="uk-UA" sz="1400" b="1" dirty="0" err="1" smtClean="0">
                <a:solidFill>
                  <a:schemeClr val="tx2">
                    <a:lumMod val="50000"/>
                  </a:schemeClr>
                </a:solidFill>
              </a:rPr>
              <a:t>євреїв</a:t>
            </a:r>
            <a:r>
              <a:rPr lang="uk-UA" sz="1400" b="1" dirty="0" smtClean="0">
                <a:solidFill>
                  <a:schemeClr val="tx2">
                    <a:lumMod val="50000"/>
                  </a:schemeClr>
                </a:solidFill>
              </a:rPr>
              <a:t> перед </a:t>
            </a:r>
            <a:r>
              <a:rPr lang="uk-UA" sz="1400" b="1" dirty="0" err="1" smtClean="0">
                <a:solidFill>
                  <a:schemeClr val="tx2">
                    <a:lumMod val="50000"/>
                  </a:schemeClr>
                </a:solidFill>
              </a:rPr>
              <a:t>етапуванням</a:t>
            </a:r>
            <a:r>
              <a:rPr lang="uk-UA" sz="1400" b="1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uk-UA" sz="1400" b="1" dirty="0" err="1" smtClean="0">
                <a:solidFill>
                  <a:schemeClr val="tx2">
                    <a:lumMod val="50000"/>
                  </a:schemeClr>
                </a:solidFill>
              </a:rPr>
              <a:t>Трансністрії</a:t>
            </a:r>
            <a:r>
              <a:rPr lang="uk-UA" sz="1400" b="1" dirty="0" smtClean="0">
                <a:solidFill>
                  <a:schemeClr val="tx2">
                    <a:lumMod val="50000"/>
                  </a:schemeClr>
                </a:solidFill>
              </a:rPr>
              <a:t>, берег Дністра в </a:t>
            </a:r>
            <a:r>
              <a:rPr lang="uk-UA" sz="1400" b="1" dirty="0" err="1" smtClean="0">
                <a:solidFill>
                  <a:schemeClr val="tx2">
                    <a:lumMod val="50000"/>
                  </a:schemeClr>
                </a:solidFill>
              </a:rPr>
              <a:t>Бессарабіі</a:t>
            </a:r>
            <a:r>
              <a:rPr lang="ru-RU" sz="1400" b="1" dirty="0" smtClean="0"/>
              <a:t>̈</a:t>
            </a:r>
            <a:endParaRPr lang="ru-RU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" y="-655396"/>
            <a:ext cx="9132500" cy="751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</a:rPr>
              <a:t>Трагедія села Єфінгар (нині Плющевка) Баштанського району.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52565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Німці увійшли в село 10 серпня 1941 року. Рівно через  місяць поліцаї на чолі з начальником жандармерії Е. Руденко  під керівництвом фашистських окупантів зігнали всіх євреїв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в школу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і звідти погнали їх в піщаний кар'єр, за декілька кілометрів від села.</a:t>
            </a:r>
          </a:p>
          <a:p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Там було розстріляно всіх жителів: жінок, дітей, людей похилого віку. </a:t>
            </a:r>
          </a:p>
          <a:p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За деякими даними число жертв становить 519 чоловік. За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підрахунками  співробітників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музею в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</a:rPr>
              <a:t>Плющевці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кількість загиблих 755 чоловік.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42900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387280" cy="266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67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lexandra\Desktop\9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2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929718" cy="56436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i="1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uk-UA" sz="3600" b="1" i="1" dirty="0" smtClean="0"/>
              <a:t>5 серпня 1941р. гітлерівці захопили Арбузинку, окупували весь район. Очевидці згадували: «…Коли німці ввійшли на територію села Благодатне, вони почали знущатися з мирних жителів. Їх били, саджали у в’язницю, гестапо. Розстріляли 19 чоловік єврейської національності і двох чоловік російської національності».</a:t>
            </a:r>
            <a:endParaRPr lang="ru-RU" sz="3600" b="1" i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816</Words>
  <Application>Microsoft Office PowerPoint</Application>
  <PresentationFormat>Экран (4:3)</PresentationFormat>
  <Paragraphs>93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Всеукраїнський комплексний інтерактивний конкурс”Історик-Юніор 2016”  «Геноцид як феномен ХХ сторіччя» Винищення єврейського населення на території Миколаївської області під час Другої світової війни.</vt:lpstr>
      <vt:lpstr>Презентация PowerPoint</vt:lpstr>
      <vt:lpstr>Мета роботи:</vt:lpstr>
      <vt:lpstr>Презентация PowerPoint</vt:lpstr>
      <vt:lpstr>Презентация PowerPoint</vt:lpstr>
      <vt:lpstr>Презентация PowerPoint</vt:lpstr>
      <vt:lpstr>Презентация PowerPoint</vt:lpstr>
      <vt:lpstr>Трагедія села Єфінгар (нині Плющевка) Баштанського району.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Винищення єврейського населення на території Миколаївської області під час Другої світової війни</dc:title>
  <dc:creator>Alexandra Greben</dc:creator>
  <cp:lastModifiedBy>Admin</cp:lastModifiedBy>
  <cp:revision>66</cp:revision>
  <dcterms:created xsi:type="dcterms:W3CDTF">2016-04-06T08:23:38Z</dcterms:created>
  <dcterms:modified xsi:type="dcterms:W3CDTF">2016-04-18T12:57:11Z</dcterms:modified>
</cp:coreProperties>
</file>