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7" r:id="rId11"/>
    <p:sldId id="271" r:id="rId12"/>
    <p:sldId id="273" r:id="rId13"/>
    <p:sldId id="272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6" d="100"/>
          <a:sy n="66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60514700200896"/>
          <c:y val="7.7355822897984886E-2"/>
          <c:w val="0.89026172056096431"/>
          <c:h val="0.6641995135461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Лист1!$A$2:$A$22</c:f>
              <c:strCache>
                <c:ptCount val="21"/>
                <c:pt idx="0">
                  <c:v>м.Чигирин</c:v>
                </c:pt>
                <c:pt idx="1">
                  <c:v>с.Боровиця</c:v>
                </c:pt>
                <c:pt idx="2">
                  <c:v>с.Галаганівка</c:v>
                </c:pt>
                <c:pt idx="3">
                  <c:v>с.Головківка</c:v>
                </c:pt>
                <c:pt idx="4">
                  <c:v>с.Знам'ятниця</c:v>
                </c:pt>
                <c:pt idx="5">
                  <c:v>с Іванівка</c:v>
                </c:pt>
                <c:pt idx="6">
                  <c:v>с.Красносілля</c:v>
                </c:pt>
                <c:pt idx="7">
                  <c:v>с.Матвіївка</c:v>
                </c:pt>
                <c:pt idx="8">
                  <c:v>с.Медведівка</c:v>
                </c:pt>
                <c:pt idx="9">
                  <c:v>с.Мельники</c:v>
                </c:pt>
                <c:pt idx="10">
                  <c:v>с.Новоселиця</c:v>
                </c:pt>
                <c:pt idx="11">
                  <c:v>с.Суботів</c:v>
                </c:pt>
                <c:pt idx="12">
                  <c:v>с.Тіньки</c:v>
                </c:pt>
                <c:pt idx="13">
                  <c:v>с.Топилівка</c:v>
                </c:pt>
                <c:pt idx="14">
                  <c:v>с. Трушівці</c:v>
                </c:pt>
                <c:pt idx="15">
                  <c:v>с.Худоліївка</c:v>
                </c:pt>
                <c:pt idx="16">
                  <c:v>с.Вершаці</c:v>
                </c:pt>
                <c:pt idx="17">
                  <c:v>територія с.Рацеве</c:v>
                </c:pt>
                <c:pt idx="18">
                  <c:v>с.Адамівка</c:v>
                </c:pt>
                <c:pt idx="19">
                  <c:v>с.Стецівка</c:v>
                </c:pt>
                <c:pt idx="20">
                  <c:v>Всього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4500</c:v>
                </c:pt>
                <c:pt idx="1">
                  <c:v>350</c:v>
                </c:pt>
                <c:pt idx="2">
                  <c:v>40</c:v>
                </c:pt>
                <c:pt idx="3">
                  <c:v>500</c:v>
                </c:pt>
                <c:pt idx="4">
                  <c:v>28</c:v>
                </c:pt>
                <c:pt idx="5">
                  <c:v>60</c:v>
                </c:pt>
                <c:pt idx="6">
                  <c:v>130</c:v>
                </c:pt>
                <c:pt idx="7">
                  <c:v>45</c:v>
                </c:pt>
                <c:pt idx="8">
                  <c:v>200</c:v>
                </c:pt>
                <c:pt idx="9">
                  <c:v>300</c:v>
                </c:pt>
                <c:pt idx="10">
                  <c:v>0</c:v>
                </c:pt>
                <c:pt idx="11">
                  <c:v>0</c:v>
                </c:pt>
                <c:pt idx="12">
                  <c:v>500</c:v>
                </c:pt>
                <c:pt idx="13">
                  <c:v>50</c:v>
                </c:pt>
                <c:pt idx="14">
                  <c:v>500</c:v>
                </c:pt>
                <c:pt idx="15">
                  <c:v>200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80</c:v>
                </c:pt>
                <c:pt idx="20">
                  <c:v>7483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76403456"/>
        <c:axId val="76401664"/>
      </c:barChart>
      <c:valAx>
        <c:axId val="76401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6403456"/>
        <c:crosses val="autoZero"/>
        <c:crossBetween val="between"/>
      </c:valAx>
      <c:catAx>
        <c:axId val="76403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180000"/>
          <a:lstStyle/>
          <a:p>
            <a:pPr>
              <a:defRPr i="1">
                <a:latin typeface="+mn-lt"/>
              </a:defRPr>
            </a:pPr>
            <a:endParaRPr lang="ru-RU"/>
          </a:p>
        </c:txPr>
        <c:crossAx val="76401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9BA0D5-29EB-4E22-B666-377FFDEBB4F6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6DE108-61C4-48E7-8CFC-55BFDF813B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068943" y="-99392"/>
            <a:ext cx="345589" cy="86816"/>
          </a:xfrm>
        </p:spPr>
        <p:txBody>
          <a:bodyPr>
            <a:normAutofit fontScale="25000" lnSpcReduction="20000"/>
          </a:bodyPr>
          <a:lstStyle/>
          <a:p>
            <a:pPr marL="21600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1"/>
            <a:ext cx="8424936" cy="4176465"/>
          </a:xfrm>
        </p:spPr>
        <p:txBody>
          <a:bodyPr/>
          <a:lstStyle/>
          <a:p>
            <a:r>
              <a:rPr lang="uk-UA" sz="1600" dirty="0"/>
              <a:t>Всеукраїнський інтерактивний конкурс «</a:t>
            </a:r>
            <a:r>
              <a:rPr lang="uk-UA" sz="1600" dirty="0" err="1"/>
              <a:t>МАН-Юніор</a:t>
            </a:r>
            <a:r>
              <a:rPr lang="uk-UA" sz="1600" dirty="0"/>
              <a:t> Дослідник»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Номінація «Історик»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Геноцид як феномен ХХ </a:t>
            </a:r>
            <a:r>
              <a:rPr lang="ru-RU" sz="1600" dirty="0" err="1" smtClean="0"/>
              <a:t>сторіччя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Голодомор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1932-1933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Чигиринщині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394725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/>
            <a:r>
              <a:rPr lang="uk-UA" dirty="0" smtClean="0"/>
              <a:t>Роботу виконала:</a:t>
            </a:r>
          </a:p>
          <a:p>
            <a:pPr marL="216000"/>
            <a:r>
              <a:rPr lang="uk-UA" dirty="0" smtClean="0"/>
              <a:t>Добровольська Марія Андріївна</a:t>
            </a:r>
          </a:p>
          <a:p>
            <a:pPr marL="216000"/>
            <a:r>
              <a:rPr lang="uk-UA" dirty="0" smtClean="0"/>
              <a:t>Учениця 7-Б класу </a:t>
            </a:r>
          </a:p>
          <a:p>
            <a:pPr marL="216000"/>
            <a:r>
              <a:rPr lang="uk-UA" dirty="0" smtClean="0"/>
              <a:t>Чигиринського НВК</a:t>
            </a:r>
            <a:br>
              <a:rPr lang="uk-UA" dirty="0" smtClean="0"/>
            </a:br>
            <a:r>
              <a:rPr lang="uk-UA" dirty="0" smtClean="0"/>
              <a:t>І-ІІІ ступенів №2</a:t>
            </a:r>
          </a:p>
          <a:p>
            <a:pPr marL="216000"/>
            <a:r>
              <a:rPr lang="uk-UA" dirty="0" smtClean="0"/>
              <a:t>Черкаська область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94725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/>
            <a:r>
              <a:rPr lang="uk-UA" dirty="0" smtClean="0"/>
              <a:t>Науковий керівник:</a:t>
            </a:r>
          </a:p>
          <a:p>
            <a:r>
              <a:rPr lang="uk-UA" dirty="0" smtClean="0"/>
              <a:t>    вчитель історії та основ</a:t>
            </a:r>
          </a:p>
          <a:p>
            <a:r>
              <a:rPr lang="uk-UA" dirty="0"/>
              <a:t> </a:t>
            </a:r>
            <a:r>
              <a:rPr lang="uk-UA" dirty="0" smtClean="0"/>
              <a:t>   правознавства Чигиринського </a:t>
            </a:r>
            <a:r>
              <a:rPr lang="uk-UA" dirty="0"/>
              <a:t> </a:t>
            </a:r>
            <a:r>
              <a:rPr lang="uk-UA" dirty="0" smtClean="0"/>
              <a:t>            </a:t>
            </a:r>
          </a:p>
          <a:p>
            <a:r>
              <a:rPr lang="uk-UA" dirty="0"/>
              <a:t> </a:t>
            </a:r>
            <a:r>
              <a:rPr lang="uk-UA" dirty="0" smtClean="0"/>
              <a:t>   НВК  І-ІІІ ступенів №2</a:t>
            </a:r>
          </a:p>
          <a:p>
            <a:r>
              <a:rPr lang="uk-UA" dirty="0"/>
              <a:t> </a:t>
            </a:r>
            <a:r>
              <a:rPr lang="uk-UA" dirty="0" smtClean="0"/>
              <a:t>   Кравченко Олег Андрійович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9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412776"/>
          </a:xfrm>
        </p:spPr>
        <p:txBody>
          <a:bodyPr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Чигиринщина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ятає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і вшановує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pic>
        <p:nvPicPr>
          <p:cNvPr id="3074" name="Picture 2" descr="IMGP0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6"/>
            <a:ext cx="2952328" cy="28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GP0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8479"/>
            <a:ext cx="2952328" cy="28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93296"/>
            <a:ext cx="2693618" cy="2867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50" y="980728"/>
            <a:ext cx="3283046" cy="576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269361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709"/>
            <a:ext cx="7924800" cy="854968"/>
          </a:xfrm>
        </p:spPr>
        <p:txBody>
          <a:bodyPr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Вшануймо в скорботі померлих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Зобр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3880"/>
            <a:ext cx="2736304" cy="30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Grp="1" noChangeArrowheads="1"/>
          </p:cNvSpPr>
          <p:nvPr/>
        </p:nvSpPr>
        <p:spPr bwMode="auto">
          <a:xfrm>
            <a:off x="4729692" y="1188338"/>
            <a:ext cx="41770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/>
          </a:p>
        </p:txBody>
      </p:sp>
      <p:pic>
        <p:nvPicPr>
          <p:cNvPr id="9" name="Picture 4" descr="Зобр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92294"/>
            <a:ext cx="27567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Зобр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02" y="824551"/>
            <a:ext cx="2993860" cy="29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Зобр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7301"/>
            <a:ext cx="4104456" cy="29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03" y="3857300"/>
            <a:ext cx="4541259" cy="290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1170384"/>
          </a:xfrm>
        </p:spPr>
        <p:txBody>
          <a:bodyPr/>
          <a:lstStyle/>
          <a:p>
            <a:pPr algn="ctr"/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Поминальні заходи у Чигиринському НВК І-ІІІ ступенів №2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3" descr="Зобр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139"/>
            <a:ext cx="2594794" cy="31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Зобр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024336" cy="31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Зобр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024336" cy="24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Зобр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72163"/>
            <a:ext cx="2880320" cy="31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Зобр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9071"/>
            <a:ext cx="2594794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Зобр0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880320" cy="24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850" y="-315416"/>
            <a:ext cx="7924800" cy="1143000"/>
          </a:xfrm>
        </p:spPr>
        <p:txBody>
          <a:bodyPr/>
          <a:lstStyle/>
          <a:p>
            <a:pPr algn="ctr"/>
            <a:r>
              <a:rPr lang="uk-UA" b="1" dirty="0" smtClean="0"/>
              <a:t>Запали</a:t>
            </a:r>
            <a:r>
              <a:rPr lang="uk-UA" b="1" i="1" dirty="0" smtClean="0"/>
              <a:t> </a:t>
            </a:r>
            <a:r>
              <a:rPr lang="uk-UA" b="1" dirty="0" smtClean="0"/>
              <a:t>свічку</a:t>
            </a:r>
            <a:r>
              <a:rPr lang="uk-UA" b="1" i="1" dirty="0" smtClean="0"/>
              <a:t> </a:t>
            </a:r>
            <a:r>
              <a:rPr lang="uk-UA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smtClean="0"/>
              <a:t>яті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70" y="836712"/>
            <a:ext cx="4334726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716016" cy="3238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70" y="4581128"/>
            <a:ext cx="433472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6" y="3643714"/>
            <a:ext cx="4534319" cy="30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9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811016" cy="2351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952328" cy="23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6"/>
            <a:ext cx="9144000" cy="6873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73216"/>
            <a:ext cx="7924800" cy="1143000"/>
          </a:xfrm>
        </p:spPr>
        <p:txBody>
          <a:bodyPr anchor="ctr"/>
          <a:lstStyle/>
          <a:p>
            <a:pPr algn="ctr"/>
            <a:r>
              <a:rPr lang="uk-U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Дякую за </a:t>
            </a:r>
            <a:r>
              <a:rPr lang="uk-UA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uk-U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8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20744" cy="122413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uk-UA" sz="18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  можливе? Чи таке можливе? Чи в таке повірить чоловік?  Щоб  родючі  Українські  ниви  народили  тридцять третій рік…</a:t>
            </a:r>
            <a:endParaRPr lang="ru-RU" sz="1800" b="1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2658"/>
            <a:ext cx="5294231" cy="445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11" y="3140967"/>
            <a:ext cx="3142208" cy="293788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" y="1922658"/>
            <a:ext cx="2625618" cy="4234031"/>
          </a:xfrm>
        </p:spPr>
      </p:pic>
    </p:spTree>
    <p:extLst>
      <p:ext uri="{BB962C8B-B14F-4D97-AF65-F5344CB8AC3E}">
        <p14:creationId xmlns:p14="http://schemas.microsoft.com/office/powerpoint/2010/main" val="39930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96744" cy="1008112"/>
          </a:xfrm>
        </p:spPr>
        <p:txBody>
          <a:bodyPr/>
          <a:lstStyle/>
          <a:p>
            <a:pPr algn="ctr"/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на якій зображено питома вага кожної області в загальнореспубліканському обсязі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5472608"/>
          </a:xfrm>
        </p:spPr>
      </p:pic>
    </p:spTree>
    <p:extLst>
      <p:ext uri="{BB962C8B-B14F-4D97-AF65-F5344CB8AC3E}">
        <p14:creationId xmlns:p14="http://schemas.microsoft.com/office/powerpoint/2010/main" val="163607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7924800" cy="1143000"/>
          </a:xfrm>
        </p:spPr>
        <p:txBody>
          <a:bodyPr/>
          <a:lstStyle/>
          <a:p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полі висохли криниці,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ніхто не сіяв, не орав,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голодний рік, мов чорна птиця,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 краєм змореним літав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(народна творчість 1932-1933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27" y="1844239"/>
            <a:ext cx="5436992" cy="479251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7" y="4218542"/>
            <a:ext cx="2948194" cy="25769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3372115" cy="40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655" y="116632"/>
            <a:ext cx="4896544" cy="1440160"/>
          </a:xfrm>
        </p:spPr>
        <p:txBody>
          <a:bodyPr/>
          <a:lstStyle/>
          <a:p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…Голодомор, небачене страхіття,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 холод навіває край роки,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 серце кригою до сліз стискає.</a:t>
            </a:r>
            <a:b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Й скорботу розливає навкруги…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600400" cy="2376264"/>
          </a:xfrm>
          <a:ln w="18415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032448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12568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56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Голодні будні…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301192" y="7029399"/>
            <a:ext cx="147936" cy="1254175"/>
          </a:xfrm>
        </p:spPr>
        <p:txBody>
          <a:bodyPr/>
          <a:lstStyle/>
          <a:p>
            <a:endParaRPr lang="ru-RU"/>
          </a:p>
        </p:txBody>
      </p:sp>
      <p:pic>
        <p:nvPicPr>
          <p:cNvPr id="3076" name="Picture 4" descr="8982_350golodo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6" y="3787985"/>
            <a:ext cx="4158728" cy="28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496-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1166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9383"/>
            <a:ext cx="4106032" cy="26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9383"/>
            <a:ext cx="4176464" cy="26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1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980728"/>
          </a:xfrm>
        </p:spPr>
        <p:txBody>
          <a:bodyPr/>
          <a:lstStyle/>
          <a:p>
            <a:pPr algn="ctr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Кількість жертв в чигиринському районі внаслідок голодомору 1932-1933 роках (за офіційними даними)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1129275"/>
              </p:ext>
            </p:extLst>
          </p:nvPr>
        </p:nvGraphicFramePr>
        <p:xfrm>
          <a:off x="31040" y="692696"/>
          <a:ext cx="8933447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1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Свідки тих жорстоких подій свідчать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524" y="980728"/>
            <a:ext cx="4651492" cy="6048672"/>
          </a:xfrm>
        </p:spPr>
        <p:txBody>
          <a:bodyPr>
            <a:normAutofit fontScale="70000" lnSpcReduction="20000"/>
          </a:bodyPr>
          <a:lstStyle/>
          <a:p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«Раз прийшла я до своєї тітки, а вона мертва лежить. І дитина коло неї повзає та все просить: «Мамочко, встань! Поможи!..»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Шевченко П.І., 1921 р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н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Медведівка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Було у нас, як умирає де у кого корова чи ще якась худоба, або привезуть дохлятину, яку 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вобще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на мило здавали, то ми ж просили, 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шоб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нам оддали, зразу туди йдемо було.»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Собко В.О., 1923 р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н</a:t>
            </a:r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Чигирин</a:t>
            </a:r>
            <a:endParaRPr lang="ru-R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«Дуже добре 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пам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ятаю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Голодомор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, бо дуже хотіла їсти, а не було чого. У 32-ому. ще не так, а у 33-ому. уже голодували добре: хто їв їжаків, хто вужів, а одна жінка з`їла свою п`ятирічну дитинку…»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Токовенко</a:t>
            </a:r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 Г.Х., 1924 </a:t>
            </a:r>
            <a:r>
              <a:rPr lang="uk-UA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р.н</a:t>
            </a:r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2600" i="1" dirty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uk-UA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Мельники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172" y="2542435"/>
            <a:ext cx="28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615" y="4458494"/>
            <a:ext cx="2472705" cy="23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983556"/>
            <a:ext cx="2664296" cy="189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84" y="0"/>
            <a:ext cx="50673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320480" cy="620688"/>
          </a:xfrm>
        </p:spPr>
        <p:txBody>
          <a:bodyPr/>
          <a:lstStyle/>
          <a:p>
            <a:pPr algn="ctr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Молитва  за убієнних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56006"/>
            <a:ext cx="3969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Боже духів і всякої плоті смертю смерть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поправші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диявола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упразднивий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життя світу дарований сам Господи упокой душі рабів своїх, голодом на рідній землі закатованих, в місці світлому, в місці квітучому, в місці спокійному, де немає ні хвороби, ні скорботи, ні печалі. Зі святими упокой, Христе, душі рабів Твоїх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діже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ність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болінь, ні печаль, ні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воздиханіє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по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безконечная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…Упокой, Боже, рабів Твоїх, і учини їх в рай,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діже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лице святих. Господи,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правденици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сіяють,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як 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світила;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усопших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рабів їх упокой,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презирая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їх вся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согрешенія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5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Другая 2">
      <a:majorFont>
        <a:latin typeface="Blackadder ITC"/>
        <a:ea typeface=""/>
        <a:cs typeface=""/>
      </a:majorFont>
      <a:minorFont>
        <a:latin typeface="Script MT Bold"/>
        <a:ea typeface=""/>
        <a:cs typeface="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1562</TotalTime>
  <Words>401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Всеукраїнський інтерактивний конкурс «МАН-Юніор Дослідник» Номінація «Історик» Геноцид як феномен ХХ сторіччя       Голодомор 1932-1933 рр. на Чигиринщині </vt:lpstr>
      <vt:lpstr>Чи  можливе? Чи таке можливе? Чи в таке повірить чоловік?  Щоб  родючі  Українські  ниви  народили  тридцять третій рік…</vt:lpstr>
      <vt:lpstr>Карта україни, на якій зображено питома вага кожної області в загальнореспубліканському обсязі</vt:lpstr>
      <vt:lpstr>У полі висохли криниці, ніхто не сіяв, не орав, голодний рік, мов чорна птиця, над краєм змореним літав (народна творчість 1932-1933</vt:lpstr>
      <vt:lpstr>…Голодомор, небачене страхіття, Що холод навіває край роки, що серце кригою до сліз стискає. Й скорботу розливає навкруги…</vt:lpstr>
      <vt:lpstr>Голодні будні…</vt:lpstr>
      <vt:lpstr>Кількість жертв в чигиринському районі внаслідок голодомору 1932-1933 роках (за офіційними даними)</vt:lpstr>
      <vt:lpstr>Свідки тих жорстоких подій свідчать</vt:lpstr>
      <vt:lpstr>Молитва  за убієнних</vt:lpstr>
      <vt:lpstr>Чигиринщина пам`ятає і вшановує  </vt:lpstr>
      <vt:lpstr>Вшануймо в скорботі померлих</vt:lpstr>
      <vt:lpstr>Поминальні заходи у Чигиринському НВК І-ІІІ ступенів №2 </vt:lpstr>
      <vt:lpstr>Запали свічку пам’яті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«МАН-Юніор Дослідник» Номінація «Історик» Геноцид як феномен ХХ сторіччя        Голодомор 1932-1933 рр. на Чигиринщині</dc:title>
  <dc:creator>Advokat</dc:creator>
  <cp:lastModifiedBy>Advokat</cp:lastModifiedBy>
  <cp:revision>40</cp:revision>
  <dcterms:created xsi:type="dcterms:W3CDTF">2016-04-13T18:06:25Z</dcterms:created>
  <dcterms:modified xsi:type="dcterms:W3CDTF">2016-04-20T19:12:42Z</dcterms:modified>
</cp:coreProperties>
</file>