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62" r:id="rId2"/>
    <p:sldId id="290" r:id="rId3"/>
    <p:sldId id="261" r:id="rId4"/>
    <p:sldId id="267" r:id="rId5"/>
    <p:sldId id="276" r:id="rId6"/>
    <p:sldId id="279" r:id="rId7"/>
    <p:sldId id="284" r:id="rId8"/>
    <p:sldId id="285" r:id="rId9"/>
    <p:sldId id="281" r:id="rId10"/>
    <p:sldId id="286" r:id="rId11"/>
    <p:sldId id="287" r:id="rId12"/>
    <p:sldId id="288" r:id="rId13"/>
    <p:sldId id="282" r:id="rId14"/>
    <p:sldId id="289" r:id="rId15"/>
    <p:sldId id="272" r:id="rId16"/>
  </p:sldIdLst>
  <p:sldSz cx="8640763" cy="6480175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9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63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958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7278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159810" algn="l" defTabSz="86392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591773" algn="l" defTabSz="86392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023735" algn="l" defTabSz="86392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455697" algn="l" defTabSz="86392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800000"/>
    <a:srgbClr val="009900"/>
    <a:srgbClr val="A50021"/>
    <a:srgbClr val="660066"/>
    <a:srgbClr val="FF9966"/>
    <a:srgbClr val="CE98AF"/>
    <a:srgbClr val="D195C0"/>
    <a:srgbClr val="8C3FC5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4" autoAdjust="0"/>
    <p:restoredTop sz="94660"/>
  </p:normalViewPr>
  <p:slideViewPr>
    <p:cSldViewPr>
      <p:cViewPr>
        <p:scale>
          <a:sx n="50" d="100"/>
          <a:sy n="50" d="100"/>
        </p:scale>
        <p:origin x="-1236" y="-510"/>
      </p:cViewPr>
      <p:guideLst>
        <p:guide orient="horz" pos="2041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021E-1AFD-4726-9819-79D5F61EE7B4}" type="datetimeFigureOut">
              <a:rPr lang="uk-UA" smtClean="0"/>
              <a:pPr/>
              <a:t>14.04.2016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8E5CF-474E-4CE7-8A43-A34F217AB38D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947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2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3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04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56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7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09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86043" y="5055162"/>
            <a:ext cx="8154720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393" tIns="43196" rIns="86393" bIns="43196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60032" y="4586026"/>
            <a:ext cx="7992706" cy="115503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60032" y="3672099"/>
            <a:ext cx="7992706" cy="864023"/>
          </a:xfrm>
        </p:spPr>
        <p:txBody>
          <a:bodyPr anchor="b"/>
          <a:lstStyle>
            <a:lvl1pPr marL="0" indent="0" algn="l">
              <a:buNone/>
              <a:defRPr sz="2300">
                <a:solidFill>
                  <a:schemeClr val="tx2">
                    <a:shade val="75000"/>
                  </a:schemeClr>
                </a:solidFill>
              </a:defRPr>
            </a:lvl1pPr>
            <a:lvl2pPr marL="431962" indent="0" algn="ctr">
              <a:buNone/>
            </a:lvl2pPr>
            <a:lvl3pPr marL="863925" indent="0" algn="ctr">
              <a:buNone/>
            </a:lvl3pPr>
            <a:lvl4pPr marL="1295887" indent="0" algn="ctr">
              <a:buNone/>
            </a:lvl4pPr>
            <a:lvl5pPr marL="1727849" indent="0" algn="ctr">
              <a:buNone/>
            </a:lvl5pPr>
            <a:lvl6pPr marL="2159810" indent="0" algn="ctr">
              <a:buNone/>
            </a:lvl6pPr>
            <a:lvl7pPr marL="2591773" indent="0" algn="ctr">
              <a:buNone/>
            </a:lvl7pPr>
            <a:lvl8pPr marL="3023735" indent="0" algn="ctr">
              <a:buNone/>
            </a:lvl8pPr>
            <a:lvl9pPr marL="345569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4D039-EE13-4264-BBB5-B65CB1AD1304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776688" y="6117285"/>
            <a:ext cx="717183" cy="233286"/>
          </a:xfrm>
        </p:spPr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76AC7-F108-4E2C-9C4C-781FEEED6B92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0572" y="519017"/>
            <a:ext cx="1728153" cy="552914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2038" y="519017"/>
            <a:ext cx="5904521" cy="552914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6C43C-C0AC-493E-8C06-08DBB62C7257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DE6C68-E993-43C5-ACA4-28E626F907D8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384299" y="72004"/>
            <a:ext cx="2736242" cy="273007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776688" y="6117285"/>
            <a:ext cx="717183" cy="233286"/>
          </a:xfrm>
        </p:spPr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86043" y="3255115"/>
            <a:ext cx="8154720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393" tIns="43196" rIns="86393" bIns="43196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60032" y="1584044"/>
            <a:ext cx="7992706" cy="1152031"/>
          </a:xfrm>
        </p:spPr>
        <p:txBody>
          <a:bodyPr anchor="b"/>
          <a:lstStyle>
            <a:lvl1pPr marL="0" indent="0" algn="r">
              <a:buNone/>
              <a:defRPr sz="19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87BFC-2816-427C-8D58-804F3C494D8B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0543" y="2784724"/>
            <a:ext cx="8208725" cy="11195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85145" y="432013"/>
            <a:ext cx="8208725" cy="79490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88025" y="1512042"/>
            <a:ext cx="3960350" cy="446412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392388" y="1512042"/>
            <a:ext cx="4104362" cy="446412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1FC7A-9219-481E-9F05-E198686512A3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88027" y="5112139"/>
            <a:ext cx="8136718" cy="83402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65956" y="630017"/>
            <a:ext cx="4054427" cy="604516"/>
          </a:xfrm>
        </p:spPr>
        <p:txBody>
          <a:bodyPr anchor="ctr"/>
          <a:lstStyle>
            <a:lvl1pPr marL="0" indent="0">
              <a:buNone/>
              <a:defRPr sz="17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389389" y="630017"/>
            <a:ext cx="4056019" cy="604516"/>
          </a:xfrm>
        </p:spPr>
        <p:txBody>
          <a:bodyPr anchor="ctr"/>
          <a:lstStyle>
            <a:lvl1pPr marL="0" indent="0">
              <a:buNone/>
              <a:defRPr sz="17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65956" y="1243535"/>
            <a:ext cx="4054427" cy="372460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392889" y="1243535"/>
            <a:ext cx="4052518" cy="372460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DE781-0FE9-4BB7-BA0F-4993764AC36A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76686" y="6120165"/>
            <a:ext cx="720064" cy="233286"/>
          </a:xfrm>
        </p:spPr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86043" y="5688155"/>
            <a:ext cx="8154720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393" tIns="43196" rIns="86393" bIns="4319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85145" y="432013"/>
            <a:ext cx="8208725" cy="79490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B577E-66D7-4084-92F2-CC4A0BE45DF1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91757-046E-46FA-9B94-3FC3B6D8216C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86043" y="5526874"/>
            <a:ext cx="8154720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393" tIns="43196" rIns="86393" bIns="43196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32038" y="5184140"/>
            <a:ext cx="7992706" cy="492013"/>
          </a:xfrm>
        </p:spPr>
        <p:txBody>
          <a:bodyPr anchor="ctr"/>
          <a:lstStyle>
            <a:lvl1pPr algn="l">
              <a:buNone/>
              <a:defRPr sz="19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32040" y="576016"/>
            <a:ext cx="2842751" cy="4536123"/>
          </a:xfrm>
        </p:spPr>
        <p:txBody>
          <a:bodyPr/>
          <a:lstStyle>
            <a:lvl1pPr marL="0" indent="0">
              <a:buNone/>
              <a:defRPr sz="1300"/>
            </a:lvl1pPr>
            <a:lvl2pPr>
              <a:buNone/>
              <a:defRPr sz="11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378298" y="576016"/>
            <a:ext cx="5046446" cy="453612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D330D-FC07-46AE-93E2-CAEE509837FB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312292" y="582662"/>
            <a:ext cx="4752420" cy="3456093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4E1D0-DE90-4D52-915E-13CF0555B45F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60032" y="4718641"/>
            <a:ext cx="5544490" cy="493514"/>
          </a:xfrm>
        </p:spPr>
        <p:txBody>
          <a:bodyPr anchor="ctr"/>
          <a:lstStyle>
            <a:lvl1pPr algn="l">
              <a:buNone/>
              <a:defRPr sz="19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60032" y="5228378"/>
            <a:ext cx="5544490" cy="726020"/>
          </a:xfrm>
        </p:spPr>
        <p:txBody>
          <a:bodyPr lIns="103671" tIns="0"/>
          <a:lstStyle>
            <a:lvl1pPr marL="0" indent="0">
              <a:buNone/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86043" y="993003"/>
            <a:ext cx="8154720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393" tIns="43196" rIns="86393" bIns="43196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8025" y="1468541"/>
            <a:ext cx="8208725" cy="4276616"/>
          </a:xfrm>
          <a:prstGeom prst="rect">
            <a:avLst/>
          </a:prstGeom>
        </p:spPr>
        <p:txBody>
          <a:bodyPr vert="horz" lIns="86393" tIns="43196" rIns="86393" bIns="4319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120540" y="72004"/>
            <a:ext cx="2376210" cy="273007"/>
          </a:xfrm>
          <a:prstGeom prst="rect">
            <a:avLst/>
          </a:prstGeom>
        </p:spPr>
        <p:txBody>
          <a:bodyPr vert="horz" lIns="86393" tIns="43196" rIns="86393" bIns="43196"/>
          <a:lstStyle>
            <a:lvl1pPr algn="l" eaLnBrk="1" latinLnBrk="0" hangingPunct="1">
              <a:defRPr kumimoji="0" sz="11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785B8B5-546A-45CB-A92B-B7769B57080B}" type="datetime1">
              <a:rPr lang="fr-FR" smtClean="0"/>
              <a:pPr>
                <a:defRPr/>
              </a:pPr>
              <a:t>14/04/2016</a:t>
            </a:fld>
            <a:endParaRPr lang="fr-FR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952261" y="72004"/>
            <a:ext cx="3168280" cy="273007"/>
          </a:xfrm>
          <a:prstGeom prst="rect">
            <a:avLst/>
          </a:prstGeom>
        </p:spPr>
        <p:txBody>
          <a:bodyPr vert="horz" lIns="86393" tIns="43196" rIns="86393" bIns="43196"/>
          <a:lstStyle>
            <a:lvl1pPr algn="r" eaLnBrk="1" latinLnBrk="0" hangingPunct="1">
              <a:defRPr kumimoji="0" sz="11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776686" y="6120167"/>
            <a:ext cx="720064" cy="231006"/>
          </a:xfrm>
          <a:prstGeom prst="rect">
            <a:avLst/>
          </a:prstGeom>
        </p:spPr>
        <p:txBody>
          <a:bodyPr vert="horz" lIns="86393" tIns="43196" rIns="86393" bIns="43196"/>
          <a:lstStyle>
            <a:lvl1pPr algn="r" eaLnBrk="1" latinLnBrk="0" hangingPunct="1">
              <a:defRPr kumimoji="0" sz="11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‹№›</a:t>
            </a:fld>
            <a:endParaRPr lang="fr-FR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8025" y="432013"/>
            <a:ext cx="8208725" cy="792021"/>
          </a:xfrm>
          <a:prstGeom prst="rect">
            <a:avLst/>
          </a:prstGeom>
        </p:spPr>
        <p:txBody>
          <a:bodyPr vert="horz" lIns="86393" tIns="43196" rIns="86393" bIns="43196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486043" y="993003"/>
            <a:ext cx="8154720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393" tIns="43196" rIns="86393" bIns="43196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486043" y="999699"/>
            <a:ext cx="8154720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393" tIns="43196" rIns="86393" bIns="43196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4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23971" indent="-32397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01938" indent="-26997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79905" indent="-21598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511867" indent="-21598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829" indent="-2159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375792" indent="-2159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807754" indent="-2159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3239716" indent="-2159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671677" indent="-2159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3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1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63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95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917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23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ок1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1" y="0"/>
            <a:ext cx="8640763" cy="648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4028" y="1511895"/>
            <a:ext cx="7992706" cy="1080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dirty="0" smtClean="0">
                <a:solidFill>
                  <a:srgbClr val="008000"/>
                </a:solidFill>
              </a:rPr>
              <a:t>Доля української діаспори в Хорватії у роки хорватсько-сербської війни</a:t>
            </a:r>
            <a:endParaRPr lang="uk-UA" sz="2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5470" y="1"/>
            <a:ext cx="8209824" cy="935831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 Історик Юніор – Дослідник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Геноцид як феномен ХХ сторіччя</a:t>
            </a:r>
            <a:endParaRPr lang="uk-UA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8503" y="2487709"/>
            <a:ext cx="3672260" cy="33239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uk-UA" sz="1400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Роботу </a:t>
            </a:r>
            <a:r>
              <a:rPr lang="uk-UA" sz="1400" b="1" dirty="0" smtClean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виконали:</a:t>
            </a:r>
            <a:endParaRPr lang="uk-UA" sz="1400" b="1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400" dirty="0" smtClean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Гнатюк Наталія Вікторівна та</a:t>
            </a:r>
          </a:p>
          <a:p>
            <a:r>
              <a:rPr lang="uk-UA" sz="1400" dirty="0" smtClean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Козак Валентин Миколайович</a:t>
            </a:r>
          </a:p>
          <a:p>
            <a:r>
              <a:rPr lang="uk-UA" sz="1400" dirty="0" smtClean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Учні 10-А класу</a:t>
            </a:r>
            <a:endParaRPr lang="uk-UA" sz="140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Нововолинського ліцею</a:t>
            </a:r>
            <a:r>
              <a:rPr lang="ru-RU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інтернату</a:t>
            </a:r>
          </a:p>
          <a:p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Волинської обласної ради</a:t>
            </a:r>
          </a:p>
          <a:p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uk-UA" sz="1400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Науковий керівник:</a:t>
            </a:r>
          </a:p>
          <a:p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Нагірний Микола Зіновійович,</a:t>
            </a:r>
          </a:p>
          <a:p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доцент кафедри загальноекономічних</a:t>
            </a:r>
          </a:p>
          <a:p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 гуманітарних дисциплін</a:t>
            </a:r>
          </a:p>
          <a:p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Нововолинського факультету</a:t>
            </a:r>
          </a:p>
          <a:p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Тернопільського національного</a:t>
            </a:r>
          </a:p>
          <a:p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економічного університету,</a:t>
            </a:r>
          </a:p>
          <a:p>
            <a:r>
              <a:rPr lang="uk-UA" sz="140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історичних наук, доцент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8253" y="5945280"/>
            <a:ext cx="2690713" cy="3385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uk-UA" sz="1600" b="1" dirty="0">
                <a:solidFill>
                  <a:srgbClr val="006600"/>
                </a:solidFill>
              </a:rPr>
              <a:t>Нововолинськ ― </a:t>
            </a:r>
            <a:r>
              <a:rPr lang="uk-UA" sz="1600" b="1" dirty="0" smtClean="0">
                <a:solidFill>
                  <a:srgbClr val="006600"/>
                </a:solidFill>
              </a:rPr>
              <a:t>2016</a:t>
            </a:r>
            <a:endParaRPr lang="uk-UA" sz="1600" b="1" dirty="0">
              <a:solidFill>
                <a:srgbClr val="0066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7" y="2447999"/>
            <a:ext cx="3816424" cy="309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73823485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640763" cy="100828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800000"/>
                </a:solidFill>
              </a:rPr>
              <a:t>ДЕПОПУЛЯЦІЯ української діаспори</a:t>
            </a:r>
            <a:endParaRPr lang="ru-RU" sz="3600" b="1" dirty="0">
              <a:solidFill>
                <a:srgbClr val="8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92389" y="1468541"/>
            <a:ext cx="4104361" cy="4651866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</a:t>
            </a:r>
            <a:r>
              <a:rPr lang="uk-UA" b="1" dirty="0" smtClean="0">
                <a:solidFill>
                  <a:srgbClr val="009900"/>
                </a:solidFill>
              </a:rPr>
              <a:t>У </a:t>
            </a:r>
            <a:r>
              <a:rPr lang="uk-UA" b="1" dirty="0" err="1" smtClean="0">
                <a:solidFill>
                  <a:srgbClr val="009900"/>
                </a:solidFill>
              </a:rPr>
              <a:t>Петровцях</a:t>
            </a:r>
            <a:r>
              <a:rPr lang="uk-UA" b="1" dirty="0" smtClean="0">
                <a:solidFill>
                  <a:srgbClr val="009900"/>
                </a:solidFill>
              </a:rPr>
              <a:t> до війни проживало  967 українців, а у 1994 р. залишилось тільки 700. В </a:t>
            </a:r>
            <a:r>
              <a:rPr lang="uk-UA" b="1" dirty="0" err="1" smtClean="0">
                <a:solidFill>
                  <a:srgbClr val="009900"/>
                </a:solidFill>
              </a:rPr>
              <a:t>Миклушевцях</a:t>
            </a:r>
            <a:r>
              <a:rPr lang="uk-UA" b="1" dirty="0" smtClean="0">
                <a:solidFill>
                  <a:srgbClr val="009900"/>
                </a:solidFill>
              </a:rPr>
              <a:t> з 500 українців лишилось тільки 200.</a:t>
            </a:r>
            <a:endParaRPr lang="ru-RU" b="1" dirty="0" smtClean="0">
              <a:solidFill>
                <a:srgbClr val="009900"/>
              </a:solidFill>
            </a:endParaRP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1949" y="1511895"/>
            <a:ext cx="3960440" cy="345638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" y="215751"/>
            <a:ext cx="8208725" cy="100828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800000"/>
                </a:solidFill>
              </a:rPr>
              <a:t>Втрати за період війни</a:t>
            </a:r>
            <a:endParaRPr lang="ru-RU" sz="3600" b="1" dirty="0">
              <a:solidFill>
                <a:srgbClr val="8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92389" y="1468541"/>
            <a:ext cx="4104361" cy="465186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uk-UA" b="1" dirty="0" smtClean="0">
                <a:solidFill>
                  <a:srgbClr val="009900"/>
                </a:solidFill>
              </a:rPr>
              <a:t>Загалом втрати  українців за час хорватсько-сербської війни, за різними даними, склали 3,5-8% . Тобто, існувала небезпека розселення або навіть біологічного зникнення української громади</a:t>
            </a:r>
            <a:endParaRPr lang="ru-RU" b="1" dirty="0" smtClean="0">
              <a:solidFill>
                <a:srgbClr val="009900"/>
              </a:solidFill>
            </a:endParaRP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33" y="1583903"/>
            <a:ext cx="40324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38" y="287759"/>
            <a:ext cx="8208725" cy="792021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800000"/>
                </a:solidFill>
              </a:rPr>
              <a:t>МАСШТАБИ ІММІГРАЦІЇ</a:t>
            </a:r>
            <a:endParaRPr lang="ru-RU" sz="3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48370" y="1367879"/>
            <a:ext cx="4392393" cy="5112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9900"/>
                </a:solidFill>
              </a:rPr>
              <a:t>    Із 6 тис. українців близько 50% були змушені залишити свої домівки. Якщо  зіставити ці цифри то дійдемо висновку, що серед біженців і вигнанців несербської і </a:t>
            </a:r>
            <a:r>
              <a:rPr lang="uk-UA" b="1" dirty="0" err="1" smtClean="0">
                <a:solidFill>
                  <a:srgbClr val="009900"/>
                </a:solidFill>
              </a:rPr>
              <a:t>нехорватської</a:t>
            </a:r>
            <a:r>
              <a:rPr lang="uk-UA" b="1" dirty="0" smtClean="0">
                <a:solidFill>
                  <a:srgbClr val="009900"/>
                </a:solidFill>
              </a:rPr>
              <a:t> національностей українці складали понад 25%.</a:t>
            </a:r>
            <a:endParaRPr lang="ru-RU" b="1" dirty="0" smtClean="0">
              <a:solidFill>
                <a:srgbClr val="009900"/>
              </a:solidFill>
            </a:endParaRP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33" y="1943943"/>
            <a:ext cx="39604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" y="1"/>
            <a:ext cx="8208725" cy="136787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err="1" smtClean="0">
                <a:solidFill>
                  <a:srgbClr val="800000"/>
                </a:solidFill>
              </a:rPr>
              <a:t>українськІ</a:t>
            </a:r>
            <a:r>
              <a:rPr lang="uk-UA" sz="3600" b="1" dirty="0" smtClean="0">
                <a:solidFill>
                  <a:srgbClr val="800000"/>
                </a:solidFill>
              </a:rPr>
              <a:t> біженці та вигнанці</a:t>
            </a:r>
            <a:endParaRPr lang="ru-RU" sz="3600" b="1" dirty="0">
              <a:solidFill>
                <a:srgbClr val="800000"/>
              </a:solidFill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215924" y="1367879"/>
          <a:ext cx="8208913" cy="4941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1473"/>
                <a:gridCol w="1491122"/>
                <a:gridCol w="1491122"/>
                <a:gridCol w="1275196"/>
              </a:tblGrid>
              <a:tr h="939175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/>
                        <a:t>Опчина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Вигнанці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Біженці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Зниклі безвісти</a:t>
                      </a:r>
                      <a:endParaRPr lang="ru-RU" sz="2400" dirty="0"/>
                    </a:p>
                  </a:txBody>
                  <a:tcPr/>
                </a:tc>
              </a:tr>
              <a:tr h="1526126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м.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baseline="0" dirty="0" err="1" smtClean="0"/>
                        <a:t>Вуковар</a:t>
                      </a:r>
                      <a:endParaRPr lang="uk-UA" sz="2400" baseline="0" dirty="0" smtClean="0"/>
                    </a:p>
                    <a:p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Петровці</a:t>
                      </a:r>
                      <a:endParaRPr lang="uk-UA" sz="2400" baseline="0" dirty="0" smtClean="0"/>
                    </a:p>
                    <a:p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Миклушевці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500</a:t>
                      </a:r>
                    </a:p>
                    <a:p>
                      <a:r>
                        <a:rPr lang="uk-UA" sz="2400" dirty="0" smtClean="0"/>
                        <a:t>200</a:t>
                      </a:r>
                    </a:p>
                    <a:p>
                      <a:r>
                        <a:rPr lang="uk-UA" sz="2400" dirty="0" smtClean="0"/>
                        <a:t>120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100</a:t>
                      </a:r>
                    </a:p>
                    <a:p>
                      <a:r>
                        <a:rPr lang="uk-UA" sz="2400" dirty="0" smtClean="0"/>
                        <a:t>50</a:t>
                      </a:r>
                    </a:p>
                    <a:p>
                      <a:r>
                        <a:rPr lang="uk-UA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200</a:t>
                      </a:r>
                    </a:p>
                    <a:p>
                      <a:r>
                        <a:rPr lang="uk-UA" sz="2400" dirty="0" smtClean="0"/>
                        <a:t>50</a:t>
                      </a:r>
                    </a:p>
                    <a:p>
                      <a:r>
                        <a:rPr lang="uk-UA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</a:tr>
              <a:tr h="739591">
                <a:tc>
                  <a:txBody>
                    <a:bodyPr/>
                    <a:lstStyle/>
                    <a:p>
                      <a:r>
                        <a:rPr lang="uk-UA" sz="2400" dirty="0" err="1" smtClean="0"/>
                        <a:t>Новска</a:t>
                      </a:r>
                      <a:r>
                        <a:rPr lang="uk-UA" sz="2400" dirty="0" smtClean="0"/>
                        <a:t> і </a:t>
                      </a:r>
                      <a:r>
                        <a:rPr lang="uk-UA" sz="2400" dirty="0" err="1" smtClean="0"/>
                        <a:t>Липовляни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невідомо</a:t>
                      </a:r>
                      <a:endParaRPr lang="ru-RU" sz="2400" dirty="0"/>
                    </a:p>
                  </a:txBody>
                  <a:tcPr/>
                </a:tc>
              </a:tr>
              <a:tr h="140362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Інші (</a:t>
                      </a:r>
                      <a:r>
                        <a:rPr lang="uk-UA" sz="2400" dirty="0" err="1" smtClean="0"/>
                        <a:t>Винковці</a:t>
                      </a:r>
                      <a:r>
                        <a:rPr lang="uk-UA" sz="2400" dirty="0" smtClean="0"/>
                        <a:t>, </a:t>
                      </a:r>
                      <a:r>
                        <a:rPr lang="uk-UA" sz="2400" dirty="0" err="1" smtClean="0"/>
                        <a:t>Жупаня</a:t>
                      </a:r>
                      <a:r>
                        <a:rPr lang="uk-UA" sz="2400" dirty="0" smtClean="0"/>
                        <a:t>,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baseline="0" dirty="0" err="1" smtClean="0"/>
                        <a:t>Осієк</a:t>
                      </a:r>
                      <a:r>
                        <a:rPr lang="uk-UA" sz="2400" baseline="0" dirty="0" smtClean="0"/>
                        <a:t>, </a:t>
                      </a:r>
                      <a:r>
                        <a:rPr lang="uk-UA" sz="2400" baseline="0" dirty="0" err="1" smtClean="0"/>
                        <a:t>Джаково</a:t>
                      </a:r>
                      <a:r>
                        <a:rPr lang="uk-UA" sz="2400" baseline="0" dirty="0" smtClean="0"/>
                        <a:t>, </a:t>
                      </a:r>
                      <a:r>
                        <a:rPr lang="uk-UA" sz="2400" baseline="0" dirty="0" err="1" smtClean="0"/>
                        <a:t>Славонський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baseline="0" dirty="0" err="1" smtClean="0"/>
                        <a:t>Брод</a:t>
                      </a:r>
                      <a:r>
                        <a:rPr lang="uk-UA" sz="2400" baseline="0" dirty="0" smtClean="0"/>
                        <a:t>, Загреб)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dirty="0" smtClean="0"/>
                    </a:p>
                    <a:p>
                      <a:r>
                        <a:rPr lang="uk-UA" sz="2400" dirty="0" smtClean="0"/>
                        <a:t>200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dirty="0" smtClean="0"/>
                    </a:p>
                    <a:p>
                      <a:r>
                        <a:rPr lang="uk-UA" sz="2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dirty="0" smtClean="0"/>
                    </a:p>
                    <a:p>
                      <a:r>
                        <a:rPr lang="uk-UA" sz="2400" dirty="0" smtClean="0"/>
                        <a:t>50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ransition advTm="7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" y="1"/>
            <a:ext cx="8208725" cy="1151854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800000"/>
                </a:solidFill>
              </a:rPr>
              <a:t>ВИСНОВОК</a:t>
            </a:r>
            <a:endParaRPr lang="ru-RU" sz="6000" b="1" dirty="0">
              <a:solidFill>
                <a:srgbClr val="8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8025" y="1367879"/>
            <a:ext cx="8208725" cy="511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009900"/>
                </a:solidFill>
              </a:rPr>
              <a:t>    </a:t>
            </a:r>
            <a:r>
              <a:rPr lang="uk-UA" sz="3600" dirty="0" smtClean="0">
                <a:solidFill>
                  <a:srgbClr val="009900"/>
                </a:solidFill>
              </a:rPr>
              <a:t>Таким чином, опрацювавши значний масив матеріалів періодики хорватських українців, маємо всі підстави стверджувати, що у згаданих місцевостях становище українців мало виразний характер </a:t>
            </a:r>
            <a:r>
              <a:rPr lang="uk-UA" sz="3600" b="1" dirty="0" err="1" smtClean="0">
                <a:solidFill>
                  <a:srgbClr val="009900"/>
                </a:solidFill>
              </a:rPr>
              <a:t>етноциду</a:t>
            </a:r>
            <a:r>
              <a:rPr lang="uk-UA" sz="3600" dirty="0" smtClean="0">
                <a:solidFill>
                  <a:srgbClr val="009900"/>
                </a:solidFill>
              </a:rPr>
              <a:t>, що ставило під сумнів існування нашої діаспори в Хорватії.</a:t>
            </a:r>
            <a:endParaRPr lang="ru-RU" sz="3600" dirty="0" smtClean="0">
              <a:solidFill>
                <a:srgbClr val="0099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ransition advTm="7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950" y="719807"/>
            <a:ext cx="7704855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Дякуємо </a:t>
            </a:r>
            <a:r>
              <a:rPr lang="uk-UA" sz="7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 увагу</a:t>
            </a:r>
            <a:r>
              <a:rPr lang="uk-UA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</a:p>
          <a:p>
            <a:pPr marL="0" indent="0" algn="ctr">
              <a:buNone/>
            </a:pPr>
            <a:r>
              <a:rPr lang="hr-HR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Hvala lijepa na pazn</a:t>
            </a:r>
            <a:r>
              <a:rPr lang="en-US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</a:t>
            </a:r>
            <a:r>
              <a:rPr lang="hr-HR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i!</a:t>
            </a:r>
            <a:endParaRPr lang="uk-UA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8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683602"/>
      </p:ext>
    </p:extLst>
  </p:cSld>
  <p:clrMapOvr>
    <a:masterClrMapping/>
  </p:clrMapOvr>
  <p:transition spd="med" advTm="4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5" name="Picture 4" descr="F:\Дослідник Юніор МАН\DSC_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49" y="3456111"/>
            <a:ext cx="3636771" cy="25922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5" y="431775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104357" y="1223863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8000"/>
                </a:solidFill>
              </a:rPr>
              <a:t>Нововолинський ліцей – інтернат</a:t>
            </a:r>
          </a:p>
          <a:p>
            <a:r>
              <a:rPr lang="uk-UA" sz="2400" b="1" dirty="0" smtClean="0">
                <a:solidFill>
                  <a:srgbClr val="008000"/>
                </a:solidFill>
              </a:rPr>
              <a:t>Волинської обласної ради </a:t>
            </a:r>
            <a:endParaRPr lang="ru-RU" sz="24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4248373" y="3384103"/>
            <a:ext cx="43923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Науковий керівник:</a:t>
            </a:r>
          </a:p>
          <a:p>
            <a:r>
              <a:rPr lang="uk-UA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Нагірний Микола Зіновійович,</a:t>
            </a:r>
          </a:p>
          <a:p>
            <a:r>
              <a:rPr lang="uk-UA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доцент кафедри загальноекономічних</a:t>
            </a:r>
          </a:p>
          <a:p>
            <a:r>
              <a:rPr lang="uk-UA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 гуманітарних дисциплін</a:t>
            </a:r>
          </a:p>
          <a:p>
            <a:r>
              <a:rPr lang="uk-UA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Нововолинського факультету</a:t>
            </a:r>
          </a:p>
          <a:p>
            <a:r>
              <a:rPr lang="uk-UA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Тернопільського національного</a:t>
            </a:r>
          </a:p>
          <a:p>
            <a:r>
              <a:rPr lang="uk-UA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економічного університету,</a:t>
            </a:r>
          </a:p>
          <a:p>
            <a:r>
              <a:rPr lang="uk-UA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історичних наук</a:t>
            </a:r>
            <a:r>
              <a:rPr lang="uk-UA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uk-UA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історії Нововолинського ліцею-інтернату</a:t>
            </a:r>
            <a:endParaRPr lang="uk-UA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7933" y="0"/>
            <a:ext cx="8352830" cy="6120407"/>
          </a:xfrm>
        </p:spPr>
        <p:txBody>
          <a:bodyPr>
            <a:noAutofit/>
          </a:bodyPr>
          <a:lstStyle/>
          <a:p>
            <a:pPr marL="0" indent="341971" algn="just">
              <a:buNone/>
            </a:pPr>
            <a:r>
              <a:rPr lang="ru-RU" sz="3200" b="1" spc="4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</a:t>
            </a:r>
            <a:r>
              <a:rPr lang="en-US" sz="3200" b="1" spc="4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uk-UA" sz="3200" b="1" spc="4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наукової </a:t>
            </a:r>
            <a:r>
              <a:rPr lang="uk-UA" sz="32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роботи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дослідження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розмаху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репресій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фактів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геноциду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проти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українців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боку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сербської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окупаційної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влади</a:t>
            </a:r>
            <a:r>
              <a:rPr lang="ru-RU" sz="28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2800" b="1" spc="47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Славонії</a:t>
            </a:r>
            <a:r>
              <a:rPr lang="ru-RU" sz="2400" b="1" spc="4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341971" algn="just">
              <a:buNone/>
            </a:pPr>
            <a:endParaRPr lang="ru-RU" sz="2400" spc="47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Завдання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наукової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роботи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8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8000"/>
                </a:solidFill>
              </a:rPr>
              <a:t>Охарактеризувати  особливості геноциду сербського режиму в Хорватії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8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8000"/>
                </a:solidFill>
              </a:rPr>
              <a:t>Визначити наслідки політики сербів щодо української діаспори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8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8000"/>
                </a:solidFill>
              </a:rPr>
              <a:t>Пояснити причини, описати характер і масштаби геноциду українців   Хорватії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8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8000"/>
                </a:solidFill>
              </a:rPr>
              <a:t>Дати історичну оцінку геноциду щодо нашої діаспори у Хорватії.</a:t>
            </a:r>
          </a:p>
          <a:p>
            <a:pPr marL="0" indent="341971" algn="just">
              <a:buNone/>
            </a:pPr>
            <a:endParaRPr lang="uk-UA" sz="2400" spc="4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341971" algn="ctr">
              <a:buNone/>
            </a:pPr>
            <a:endParaRPr lang="en-US" sz="2600" b="1" u="sng" spc="4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212606"/>
      </p:ext>
    </p:extLst>
  </p:cSld>
  <p:clrMapOvr>
    <a:masterClrMapping/>
  </p:clrMapOvr>
  <p:transition spd="med" advTm="500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763" cy="2548377"/>
          </a:xfrm>
          <a:solidFill>
            <a:srgbClr val="CE98AF"/>
          </a:solidFill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</a:rPr>
              <a:t>Г</a:t>
            </a:r>
            <a:r>
              <a:rPr lang="uk-UA" sz="2800" dirty="0" smtClean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</a:rPr>
              <a:t>еноцид – цілеспрямовані дії з метою знищення повністю або частково окремих груп населення чи цілих народів за національними,  етнічними, расовими або релігійними мотивами.</a:t>
            </a:r>
            <a:endParaRPr lang="uk-UA" sz="2800" dirty="0">
              <a:ln>
                <a:solidFill>
                  <a:srgbClr val="660066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Нова папка\2016-04-13-20-19-05-13605319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41" y="2880047"/>
            <a:ext cx="3744416" cy="3073127"/>
          </a:xfrm>
          <a:prstGeom prst="rect">
            <a:avLst/>
          </a:prstGeom>
          <a:noFill/>
        </p:spPr>
      </p:pic>
      <p:pic>
        <p:nvPicPr>
          <p:cNvPr id="1027" name="Picture 3" descr="C:\Users\User\Desktop\Нова папка\2016-04-13-20-19-01-13547305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397" y="2952055"/>
            <a:ext cx="381642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2056970"/>
      </p:ext>
    </p:extLst>
  </p:cSld>
  <p:clrMapOvr>
    <a:masterClrMapping/>
  </p:clrMapOvr>
  <p:transition spd="med" advTm="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41" y="0"/>
            <a:ext cx="7992887" cy="2592015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</a:rPr>
              <a:t>Прикладом геноциду </a:t>
            </a:r>
            <a:r>
              <a:rPr lang="uk-UA" sz="3600" dirty="0" err="1" smtClean="0">
                <a:solidFill>
                  <a:srgbClr val="0070C0"/>
                </a:solidFill>
              </a:rPr>
              <a:t>хх</a:t>
            </a:r>
            <a:r>
              <a:rPr lang="uk-UA" sz="3600" dirty="0" smtClean="0">
                <a:solidFill>
                  <a:srgbClr val="0070C0"/>
                </a:solidFill>
              </a:rPr>
              <a:t> ст. є історія української діаспори в роки сербсько-хорватської війни</a:t>
            </a:r>
            <a:endParaRPr lang="uk-UA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Нова папка\9cc9cd0e676f41531987bd2f50c5fb8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21" y="2520007"/>
            <a:ext cx="6840760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5524620"/>
      </p:ext>
    </p:extLst>
  </p:cSld>
  <p:clrMapOvr>
    <a:masterClrMapping/>
  </p:clrMapOvr>
  <p:transition spd="med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1022" y="6117285"/>
            <a:ext cx="501081" cy="362890"/>
          </a:xfrm>
        </p:spPr>
        <p:txBody>
          <a:bodyPr/>
          <a:lstStyle/>
          <a:p>
            <a:pPr>
              <a:defRPr/>
            </a:pPr>
            <a:fld id="{EC5CD266-0FC3-48CC-8FA0-4758E7B2179D}" type="slidenum">
              <a:rPr lang="fr-FR" sz="1800" b="1">
                <a:solidFill>
                  <a:schemeClr val="tx2"/>
                </a:solidFill>
              </a:rPr>
              <a:pPr>
                <a:defRPr/>
              </a:pPr>
              <a:t>6</a:t>
            </a:fld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4437" y="1655911"/>
            <a:ext cx="3600400" cy="415497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endParaRPr lang="uk-UA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A5002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початку війни в Хорватії проживало 5747 осіб українського походження.</a:t>
            </a:r>
          </a:p>
          <a:p>
            <a:pPr algn="just"/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Найбільше їх було у місті </a:t>
            </a:r>
            <a:r>
              <a:rPr lang="uk-UA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Вуковар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селах </a:t>
            </a:r>
            <a:r>
              <a:rPr lang="uk-UA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Петровці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uk-UA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Миклушевці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algn="ctr"/>
            <a:endParaRPr lang="uk-UA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A5002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965" y="287759"/>
            <a:ext cx="7560840" cy="107720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uk-UA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Наша діаспора до війни</a:t>
            </a:r>
            <a:endParaRPr lang="uk-UA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9941" y="2159967"/>
            <a:ext cx="4254624" cy="324036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865347134"/>
      </p:ext>
    </p:extLst>
  </p:cSld>
  <p:clrMapOvr>
    <a:masterClrMapping/>
  </p:clrMapOvr>
  <p:transition spd="med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" y="215751"/>
            <a:ext cx="8208725" cy="1008283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800000"/>
                </a:solidFill>
              </a:rPr>
              <a:t>Ставлення українців до Хорватії</a:t>
            </a: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52429" y="1468541"/>
            <a:ext cx="3744321" cy="4276616"/>
          </a:xfrm>
        </p:spPr>
        <p:txBody>
          <a:bodyPr/>
          <a:lstStyle/>
          <a:p>
            <a:pPr algn="just">
              <a:buNone/>
            </a:pPr>
            <a:r>
              <a:rPr lang="uk-UA" b="1" dirty="0" smtClean="0">
                <a:solidFill>
                  <a:srgbClr val="009900"/>
                </a:solidFill>
              </a:rPr>
              <a:t>   Місцеві українці переважно висловилися за незалежність Хорватії. Архівні дані свідчать про 95% тих, хто сказав </a:t>
            </a:r>
            <a:r>
              <a:rPr lang="uk-UA" b="1" dirty="0" err="1" smtClean="0">
                <a:solidFill>
                  <a:srgbClr val="009900"/>
                </a:solidFill>
              </a:rPr>
              <a:t>„так”</a:t>
            </a:r>
            <a:r>
              <a:rPr lang="uk-UA" b="1" dirty="0" smtClean="0">
                <a:solidFill>
                  <a:srgbClr val="009900"/>
                </a:solidFill>
              </a:rPr>
              <a:t> незалежності</a:t>
            </a:r>
            <a:r>
              <a:rPr lang="uk-UA" dirty="0" smtClean="0">
                <a:solidFill>
                  <a:srgbClr val="009900"/>
                </a:solidFill>
              </a:rPr>
              <a:t>.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41" y="1583903"/>
            <a:ext cx="45365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" y="1"/>
            <a:ext cx="8208725" cy="122403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800000"/>
                </a:solidFill>
              </a:rPr>
              <a:t>Початок війни</a:t>
            </a:r>
            <a:endParaRPr lang="ru-RU" sz="4400" dirty="0">
              <a:solidFill>
                <a:srgbClr val="8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04357" y="1007839"/>
            <a:ext cx="4536406" cy="489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800" b="1" dirty="0" smtClean="0">
                <a:solidFill>
                  <a:srgbClr val="009900"/>
                </a:solidFill>
              </a:rPr>
              <a:t>    У липні 1991 р. розпочалася повномасштабна хорватсько-сербська війна. Воєнні дії охопили територію, де проживало 80% усіх українців.</a:t>
            </a:r>
            <a:endParaRPr lang="ru-RU" sz="2800" b="1" dirty="0" smtClean="0">
              <a:solidFill>
                <a:srgbClr val="009900"/>
              </a:solidFill>
            </a:endParaRPr>
          </a:p>
          <a:p>
            <a:pPr algn="just">
              <a:buNone/>
            </a:pPr>
            <a:r>
              <a:rPr lang="uk-UA" sz="2800" b="1" dirty="0" smtClean="0">
                <a:solidFill>
                  <a:srgbClr val="009900"/>
                </a:solidFill>
              </a:rPr>
              <a:t>  </a:t>
            </a:r>
            <a:r>
              <a:rPr lang="uk-UA" sz="2800" b="1" dirty="0" smtClean="0"/>
              <a:t>   </a:t>
            </a:r>
            <a:r>
              <a:rPr lang="uk-UA" sz="2800" b="1" dirty="0" smtClean="0">
                <a:solidFill>
                  <a:srgbClr val="009900"/>
                </a:solidFill>
              </a:rPr>
              <a:t>Серби перші почали активні дії і зразу змогли захопити </a:t>
            </a:r>
            <a:r>
              <a:rPr lang="uk-UA" sz="2800" b="1" dirty="0" err="1" smtClean="0">
                <a:solidFill>
                  <a:srgbClr val="009900"/>
                </a:solidFill>
              </a:rPr>
              <a:t>Миклушевці</a:t>
            </a:r>
            <a:r>
              <a:rPr lang="uk-UA" sz="2800" b="1" dirty="0" smtClean="0">
                <a:solidFill>
                  <a:srgbClr val="009900"/>
                </a:solidFill>
              </a:rPr>
              <a:t>, а згодом </a:t>
            </a:r>
            <a:r>
              <a:rPr lang="uk-UA" sz="2800" b="1" dirty="0" err="1" smtClean="0">
                <a:solidFill>
                  <a:srgbClr val="009900"/>
                </a:solidFill>
              </a:rPr>
              <a:t>Петровці</a:t>
            </a:r>
            <a:r>
              <a:rPr lang="uk-UA" sz="2800" b="1" dirty="0" smtClean="0">
                <a:solidFill>
                  <a:srgbClr val="009900"/>
                </a:solidFill>
              </a:rPr>
              <a:t>. </a:t>
            </a:r>
            <a:endParaRPr lang="ru-RU" sz="2800" b="1" dirty="0" smtClean="0">
              <a:solidFill>
                <a:srgbClr val="009900"/>
              </a:solidFill>
            </a:endParaRPr>
          </a:p>
          <a:p>
            <a:endParaRPr lang="ru-RU" sz="24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5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5608" y="1439887"/>
            <a:ext cx="4129914" cy="417646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Tm="5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D266-0FC3-48CC-8FA0-4758E7B2179D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528293" y="935831"/>
            <a:ext cx="5112470" cy="5544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009900"/>
                </a:solidFill>
              </a:rPr>
              <a:t>    </a:t>
            </a:r>
            <a:r>
              <a:rPr lang="uk-UA" b="1" dirty="0" smtClean="0">
                <a:solidFill>
                  <a:srgbClr val="009900"/>
                </a:solidFill>
              </a:rPr>
              <a:t>У листі </a:t>
            </a:r>
            <a:r>
              <a:rPr lang="uk-UA" b="1" dirty="0" err="1" smtClean="0">
                <a:solidFill>
                  <a:srgbClr val="009900"/>
                </a:solidFill>
              </a:rPr>
              <a:t>СРіУ</a:t>
            </a:r>
            <a:r>
              <a:rPr lang="uk-UA" b="1" dirty="0" smtClean="0">
                <a:solidFill>
                  <a:srgbClr val="009900"/>
                </a:solidFill>
              </a:rPr>
              <a:t> до президента Л.Кравчука містились дані про діаспору: загинули в обороні батьківщини – 30 осіб, цивільні жертви – 123, вбиті – 19, замордовані – 5, повішені – 2, поранені – 313, полонені та перебували в концтаборах у Сербії – 242, зазнали жорстоких знущань на окупованих територіях – 360, 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0" y="215751"/>
            <a:ext cx="8640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800000"/>
                </a:solidFill>
              </a:rPr>
              <a:t>СТРАЖДАННЯ УКРАЇНЦІВ</a:t>
            </a:r>
          </a:p>
          <a:p>
            <a:pPr algn="ctr"/>
            <a:endParaRPr lang="uk-UA" sz="3600" dirty="0" smtClean="0"/>
          </a:p>
        </p:txBody>
      </p:sp>
      <p:pic>
        <p:nvPicPr>
          <p:cNvPr id="4098" name="Picture 2" descr="C:\Users\User\Desktop\Нова папка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25" y="1583903"/>
            <a:ext cx="3528392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548</Words>
  <Application>Microsoft Office PowerPoint</Application>
  <PresentationFormat>Довільний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1_Трек</vt:lpstr>
      <vt:lpstr>Доля української діаспори в Хорватії у роки хорватсько-сербської війни</vt:lpstr>
      <vt:lpstr>Слайд 2</vt:lpstr>
      <vt:lpstr>Слайд 3</vt:lpstr>
      <vt:lpstr>Геноцид – цілеспрямовані дії з метою знищення повністю або частково окремих груп населення чи цілих народів за національними,  етнічними, расовими або релігійними мотивами.</vt:lpstr>
      <vt:lpstr>Прикладом геноциду хх ст. є історія української діаспори в роки сербсько-хорватської війни</vt:lpstr>
      <vt:lpstr>Слайд 6</vt:lpstr>
      <vt:lpstr>Ставлення українців до Хорватії</vt:lpstr>
      <vt:lpstr>Початок війни</vt:lpstr>
      <vt:lpstr>Слайд 9</vt:lpstr>
      <vt:lpstr>ДЕПОПУЛЯЦІЯ української діаспори</vt:lpstr>
      <vt:lpstr>Втрати за період війни</vt:lpstr>
      <vt:lpstr>МАСШТАБИ ІММІГРАЦІЇ</vt:lpstr>
      <vt:lpstr>українськІ біженці та вигнанці</vt:lpstr>
      <vt:lpstr>ВИСНОВОК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User</cp:lastModifiedBy>
  <cp:revision>213</cp:revision>
  <dcterms:created xsi:type="dcterms:W3CDTF">2008-06-02T00:09:50Z</dcterms:created>
  <dcterms:modified xsi:type="dcterms:W3CDTF">2016-04-14T10:10:21Z</dcterms:modified>
</cp:coreProperties>
</file>