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58" r:id="rId5"/>
    <p:sldId id="260" r:id="rId6"/>
    <p:sldId id="261" r:id="rId7"/>
    <p:sldId id="264" r:id="rId8"/>
    <p:sldId id="272" r:id="rId9"/>
    <p:sldId id="274" r:id="rId10"/>
    <p:sldId id="273" r:id="rId11"/>
    <p:sldId id="275" r:id="rId12"/>
    <p:sldId id="276" r:id="rId13"/>
    <p:sldId id="277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57364"/>
            <a:ext cx="9144000" cy="3857652"/>
          </a:xfrm>
        </p:spPr>
        <p:txBody>
          <a:bodyPr>
            <a:noAutofit/>
          </a:bodyPr>
          <a:lstStyle/>
          <a:p>
            <a:pPr algn="ctr"/>
            <a:r>
              <a:rPr lang="uk-UA" sz="6000" b="0" dirty="0" err="1" smtClean="0">
                <a:solidFill>
                  <a:schemeClr val="tx1"/>
                </a:solidFill>
                <a:latin typeface="Impact" pitchFamily="34" charset="0"/>
              </a:rPr>
              <a:t>Геноциди</a:t>
            </a:r>
            <a:r>
              <a:rPr lang="uk-UA" sz="6000" b="0" dirty="0" smtClean="0">
                <a:solidFill>
                  <a:schemeClr val="tx1"/>
                </a:solidFill>
                <a:latin typeface="Impact" pitchFamily="34" charset="0"/>
              </a:rPr>
              <a:t> ХХ століття: 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uk-UA" sz="4400" dirty="0" smtClean="0">
                <a:solidFill>
                  <a:schemeClr val="tx1"/>
                </a:solidFill>
                <a:latin typeface="Monotype Corsiva" pitchFamily="66" charset="0"/>
              </a:rPr>
              <a:t>причини, особливості, наслідки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Всеукраїнський</a:t>
            </a:r>
            <a:r>
              <a:rPr lang="ru-RU" b="1" dirty="0" smtClean="0"/>
              <a:t> </a:t>
            </a:r>
            <a:r>
              <a:rPr lang="ru-RU" b="1" dirty="0" err="1" smtClean="0"/>
              <a:t>інтерактивний</a:t>
            </a:r>
            <a:r>
              <a:rPr lang="ru-RU" b="1" dirty="0" smtClean="0"/>
              <a:t> конкурс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МАН-Юніор</a:t>
            </a:r>
            <a:r>
              <a:rPr lang="ru-RU" b="1" dirty="0" smtClean="0"/>
              <a:t> </a:t>
            </a:r>
            <a:r>
              <a:rPr lang="ru-RU" b="1" dirty="0" err="1" smtClean="0"/>
              <a:t>Дослідник</a:t>
            </a:r>
            <a:r>
              <a:rPr lang="ru-RU" b="1" dirty="0" smtClean="0"/>
              <a:t>»</a:t>
            </a:r>
          </a:p>
          <a:p>
            <a:pPr algn="ctr"/>
            <a:r>
              <a:rPr lang="ru-RU" b="1" dirty="0" smtClean="0"/>
              <a:t>Ном</a:t>
            </a:r>
            <a:r>
              <a:rPr lang="uk-UA" b="1" dirty="0" err="1" smtClean="0"/>
              <a:t>інація</a:t>
            </a:r>
            <a:r>
              <a:rPr lang="uk-UA" b="1" dirty="0" smtClean="0"/>
              <a:t> </a:t>
            </a:r>
            <a:r>
              <a:rPr lang="ru-RU" b="1" dirty="0" smtClean="0"/>
              <a:t>«</a:t>
            </a:r>
            <a:r>
              <a:rPr lang="ru-RU" b="1" dirty="0" err="1" smtClean="0"/>
              <a:t>Історик-Юніор</a:t>
            </a:r>
            <a:r>
              <a:rPr lang="ru-RU" b="1" dirty="0" smtClean="0"/>
              <a:t>» - </a:t>
            </a:r>
          </a:p>
          <a:p>
            <a:pPr algn="ctr"/>
            <a:r>
              <a:rPr lang="ru-RU" b="1" dirty="0" smtClean="0"/>
              <a:t>Геноцид як феномен ХХ </a:t>
            </a:r>
            <a:r>
              <a:rPr lang="ru-RU" b="1" dirty="0" err="1" smtClean="0"/>
              <a:t>сторіччя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614364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2016</a:t>
            </a:r>
            <a:endParaRPr lang="uk-UA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5500726" cy="1071546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27 </a:t>
            </a:r>
            <a:r>
              <a:rPr lang="ru-RU" sz="1800" b="0" dirty="0" err="1" smtClean="0">
                <a:solidFill>
                  <a:schemeClr val="tx1"/>
                </a:solidFill>
                <a:effectLst/>
                <a:latin typeface="Monotype Corsiva" pitchFamily="66" charset="0"/>
              </a:rPr>
              <a:t>січня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 1945 року </a:t>
            </a:r>
            <a:r>
              <a:rPr lang="ru-RU" sz="1800" b="0" dirty="0" err="1" smtClean="0">
                <a:solidFill>
                  <a:schemeClr val="tx1"/>
                </a:solidFill>
                <a:effectLst/>
                <a:latin typeface="Monotype Corsiva" pitchFamily="66" charset="0"/>
              </a:rPr>
              <a:t>Радянська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effectLst/>
                <a:latin typeface="Monotype Corsiva" pitchFamily="66" charset="0"/>
              </a:rPr>
              <a:t>Армія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effectLst/>
                <a:latin typeface="Monotype Corsiva" pitchFamily="66" charset="0"/>
              </a:rPr>
              <a:t>визволила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effectLst/>
                <a:latin typeface="Monotype Corsiva" pitchFamily="66" charset="0"/>
              </a:rPr>
              <a:t>в'язнів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effectLst/>
                <a:latin typeface="Monotype Corsiva" pitchFamily="66" charset="0"/>
              </a:rPr>
              <a:t>найбільшого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effectLst/>
                <a:latin typeface="Monotype Corsiva" pitchFamily="66" charset="0"/>
              </a:rPr>
              <a:t>нацистського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 табору </a:t>
            </a:r>
            <a:r>
              <a:rPr lang="ru-RU" sz="1800" b="0" dirty="0" err="1" smtClean="0">
                <a:solidFill>
                  <a:schemeClr val="tx1"/>
                </a:solidFill>
                <a:effectLst/>
                <a:latin typeface="Monotype Corsiva" pitchFamily="66" charset="0"/>
              </a:rPr>
              <a:t>смерті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 </a:t>
            </a:r>
            <a:r>
              <a:rPr lang="ru-RU" sz="1800" b="0" dirty="0" err="1" smtClean="0">
                <a:solidFill>
                  <a:schemeClr val="tx1"/>
                </a:solidFill>
                <a:effectLst/>
                <a:latin typeface="Monotype Corsiva" pitchFamily="66" charset="0"/>
              </a:rPr>
              <a:t>Аушвіц-Біркенау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 </a:t>
            </a:r>
            <a:endParaRPr lang="ru-RU" sz="1800" b="0" dirty="0"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050" name="Picture 2" descr="C:\Users\Марина\Downloads\550px-Strasbourg-_Holocaust_Remembrance_Day_(Council_of_Europe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048006" cy="2285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786182" y="10715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Н</a:t>
            </a:r>
            <a:r>
              <a:rPr lang="ru-RU" b="1" dirty="0" err="1" smtClean="0">
                <a:solidFill>
                  <a:srgbClr val="FF0000"/>
                </a:solidFill>
              </a:rPr>
              <a:t>імці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застосовували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наступну</a:t>
            </a:r>
            <a:r>
              <a:rPr lang="ru-RU" b="1" dirty="0" smtClean="0">
                <a:solidFill>
                  <a:srgbClr val="FF0000"/>
                </a:solidFill>
              </a:rPr>
              <a:t> схему «</a:t>
            </a:r>
            <a:r>
              <a:rPr lang="ru-RU" b="1" dirty="0" err="1" smtClean="0">
                <a:solidFill>
                  <a:srgbClr val="FF0000"/>
                </a:solidFill>
              </a:rPr>
              <a:t>вирішення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єврейського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питанн</a:t>
            </a:r>
            <a:r>
              <a:rPr lang="uk-UA" b="1" dirty="0" smtClean="0">
                <a:solidFill>
                  <a:srgbClr val="FF0000"/>
                </a:solidFill>
              </a:rPr>
              <a:t>я: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1928802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ru-RU" sz="1600" b="1" i="1" dirty="0" err="1" smtClean="0"/>
              <a:t>концентрація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єврейського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населення</a:t>
            </a:r>
            <a:r>
              <a:rPr lang="ru-RU" sz="1600" b="1" i="1" dirty="0" smtClean="0"/>
              <a:t> у великих </a:t>
            </a:r>
            <a:r>
              <a:rPr lang="ru-RU" sz="1600" b="1" i="1" dirty="0" err="1" smtClean="0"/>
              <a:t>міських</a:t>
            </a:r>
            <a:r>
              <a:rPr lang="ru-RU" sz="1600" b="1" i="1" dirty="0" smtClean="0"/>
              <a:t> районах — гетто;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b="1" i="1" dirty="0" err="1" smtClean="0"/>
              <a:t>відокремлення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їх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від</a:t>
            </a:r>
            <a:r>
              <a:rPr lang="ru-RU" sz="1600" b="1" i="1" dirty="0" smtClean="0"/>
              <a:t> не </a:t>
            </a:r>
            <a:r>
              <a:rPr lang="ru-RU" sz="1600" b="1" i="1" dirty="0" err="1" smtClean="0"/>
              <a:t>єврейського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населення</a:t>
            </a:r>
            <a:r>
              <a:rPr lang="ru-RU" sz="1600" b="1" i="1" dirty="0" smtClean="0"/>
              <a:t> — </a:t>
            </a:r>
            <a:r>
              <a:rPr lang="ru-RU" sz="1600" b="1" i="1" dirty="0" err="1" smtClean="0"/>
              <a:t>сегрегація</a:t>
            </a:r>
            <a:r>
              <a:rPr lang="ru-RU" sz="1600" b="1" i="1" dirty="0" smtClean="0"/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i="1" dirty="0" err="1" smtClean="0"/>
              <a:t>повне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витіснення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євреїв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усіх</a:t>
            </a:r>
            <a:r>
              <a:rPr lang="ru-RU" sz="1600" b="1" i="1" dirty="0" smtClean="0"/>
              <a:t> сфер </a:t>
            </a:r>
            <a:r>
              <a:rPr lang="ru-RU" sz="1600" b="1" i="1" dirty="0" err="1" smtClean="0"/>
              <a:t>суспільного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життя</a:t>
            </a:r>
            <a:r>
              <a:rPr lang="ru-RU" sz="1600" b="1" i="1" dirty="0" smtClean="0"/>
              <a:t>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b="1" i="1" dirty="0" err="1" smtClean="0"/>
              <a:t>доведення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євреїв</a:t>
            </a:r>
            <a:r>
              <a:rPr lang="ru-RU" sz="1600" b="1" i="1" dirty="0" smtClean="0"/>
              <a:t> до стану, коли </a:t>
            </a:r>
            <a:r>
              <a:rPr lang="ru-RU" sz="1600" b="1" i="1" dirty="0" err="1" smtClean="0"/>
              <a:t>рабська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фізична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праця</a:t>
            </a:r>
            <a:r>
              <a:rPr lang="ru-RU" sz="1600" b="1" i="1" dirty="0" smtClean="0"/>
              <a:t> стане </a:t>
            </a:r>
            <a:r>
              <a:rPr lang="ru-RU" sz="1600" b="1" i="1" dirty="0" err="1" smtClean="0"/>
              <a:t>єдиною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можливістю</a:t>
            </a:r>
            <a:r>
              <a:rPr lang="ru-RU" sz="1600" b="1" i="1" dirty="0" smtClean="0"/>
              <a:t> для </a:t>
            </a:r>
            <a:r>
              <a:rPr lang="ru-RU" sz="1600" b="1" i="1" dirty="0" err="1" smtClean="0"/>
              <a:t>виживання</a:t>
            </a:r>
            <a:r>
              <a:rPr lang="uk-UA" sz="1600" b="1" i="1" dirty="0" smtClean="0"/>
              <a:t>.</a:t>
            </a:r>
            <a:endParaRPr lang="ru-RU" sz="1600" b="1" i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93467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Концтабори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– </a:t>
            </a:r>
            <a:r>
              <a:rPr lang="ru-RU" dirty="0" err="1" smtClean="0">
                <a:solidFill>
                  <a:srgbClr val="FF0000"/>
                </a:solidFill>
              </a:rPr>
              <a:t>це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місце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мученицької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смерті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мільйонів</a:t>
            </a:r>
            <a:r>
              <a:rPr lang="ru-RU" dirty="0" smtClean="0">
                <a:solidFill>
                  <a:srgbClr val="FF0000"/>
                </a:solidFill>
              </a:rPr>
              <a:t> людей у </a:t>
            </a:r>
            <a:r>
              <a:rPr lang="ru-RU" dirty="0" err="1" smtClean="0">
                <a:solidFill>
                  <a:srgbClr val="FF0000"/>
                </a:solidFill>
              </a:rPr>
              <a:t>період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Другої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Світової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війни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  <p:pic>
        <p:nvPicPr>
          <p:cNvPr id="7" name="Picture 3" descr="C:\Users\Марина\Downloads\Arbeit_macht_fr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14818"/>
            <a:ext cx="1785950" cy="1341363"/>
          </a:xfrm>
          <a:prstGeom prst="rect">
            <a:avLst/>
          </a:prstGeom>
          <a:noFill/>
        </p:spPr>
      </p:pic>
      <p:pic>
        <p:nvPicPr>
          <p:cNvPr id="8" name="Picture 2" descr="C:\Users\Марина\Downloads\lr-085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714620"/>
            <a:ext cx="2751338" cy="1357322"/>
          </a:xfrm>
          <a:prstGeom prst="rect">
            <a:avLst/>
          </a:prstGeom>
          <a:noFill/>
        </p:spPr>
      </p:pic>
      <p:pic>
        <p:nvPicPr>
          <p:cNvPr id="9" name="Picture 4" descr="C:\Users\Марина\Downloads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286256"/>
            <a:ext cx="2012693" cy="1285884"/>
          </a:xfrm>
          <a:prstGeom prst="rect">
            <a:avLst/>
          </a:prstGeom>
          <a:noFill/>
        </p:spPr>
      </p:pic>
      <p:pic>
        <p:nvPicPr>
          <p:cNvPr id="10" name="Picture 2" descr="C:\Users\Марина\Downloads\загруженное (1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286256"/>
            <a:ext cx="1714512" cy="1309956"/>
          </a:xfrm>
          <a:prstGeom prst="rect">
            <a:avLst/>
          </a:prstGeom>
          <a:noFill/>
        </p:spPr>
      </p:pic>
      <p:pic>
        <p:nvPicPr>
          <p:cNvPr id="11" name="Picture 2" descr="C:\Users\Марина\Downloads\image.ph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286256"/>
            <a:ext cx="2000264" cy="136683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215206" y="5500702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Аушвіц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2857496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/>
              <a:t>Майданек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557214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Бухенвальд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557214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Маутгаузен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" y="5572140"/>
            <a:ext cx="2786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Янівський</a:t>
            </a:r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sz="1600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концтабір</a:t>
            </a:r>
            <a:endParaRPr lang="ru-RU" sz="1600" dirty="0" smtClean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820206"/>
            <a:ext cx="8358246" cy="18288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</a:rPr>
              <a:t>Геноцид </a:t>
            </a:r>
            <a:r>
              <a:rPr lang="ru-RU" sz="4000" dirty="0" err="1" smtClean="0">
                <a:solidFill>
                  <a:schemeClr val="tx1"/>
                </a:solidFill>
                <a:effectLst/>
              </a:rPr>
              <a:t>ромів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>(</a:t>
            </a:r>
            <a:r>
              <a:rPr lang="ru-RU" sz="2800" dirty="0" err="1" smtClean="0">
                <a:solidFill>
                  <a:schemeClr val="tx1"/>
                </a:solidFill>
                <a:effectLst/>
              </a:rPr>
              <a:t>ромською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 — </a:t>
            </a:r>
            <a:r>
              <a:rPr lang="en-US" sz="2800" i="1" dirty="0" err="1" smtClean="0">
                <a:solidFill>
                  <a:schemeClr val="tx1"/>
                </a:solidFill>
                <a:effectLst/>
              </a:rPr>
              <a:t>Porajmos,Samudaripen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 — 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геноцид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effectLst/>
              </a:rPr>
              <a:t>організований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/>
              </a:rPr>
              <a:t>і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/>
              </a:rPr>
              <a:t>здійснений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нацистами 1935–1945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2800" dirty="0" err="1" smtClean="0">
                <a:solidFill>
                  <a:schemeClr val="tx1"/>
                </a:solidFill>
                <a:effectLst/>
              </a:rPr>
              <a:t>років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 на </a:t>
            </a:r>
            <a:r>
              <a:rPr lang="ru-RU" sz="2800" dirty="0" err="1" smtClean="0">
                <a:solidFill>
                  <a:schemeClr val="tx1"/>
                </a:solidFill>
                <a:effectLst/>
              </a:rPr>
              <a:t>теренах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2800" dirty="0" err="1" smtClean="0">
                <a:solidFill>
                  <a:schemeClr val="tx1"/>
                </a:solidFill>
                <a:effectLst/>
              </a:rPr>
              <a:t>Німеччини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effectLst/>
              </a:rPr>
              <a:t>країн-союзників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2800" dirty="0" err="1" smtClean="0">
                <a:solidFill>
                  <a:schemeClr val="tx1"/>
                </a:solidFill>
                <a:effectLst/>
              </a:rPr>
              <a:t>Третього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 Рейху </a:t>
            </a:r>
            <a:r>
              <a:rPr lang="ru-RU" sz="2800" dirty="0" err="1" smtClean="0">
                <a:solidFill>
                  <a:schemeClr val="tx1"/>
                </a:solidFill>
                <a:effectLst/>
              </a:rPr>
              <a:t>й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/>
              </a:rPr>
              <a:t>окупованих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/>
              </a:rPr>
              <a:t>країн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.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8572560" cy="1500198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err="1" smtClean="0">
                <a:solidFill>
                  <a:srgbClr val="FF0000"/>
                </a:solidFill>
              </a:rPr>
              <a:t>Вважається</a:t>
            </a:r>
            <a:r>
              <a:rPr lang="ru-RU" sz="1400" b="1" dirty="0" smtClean="0">
                <a:solidFill>
                  <a:srgbClr val="FF0000"/>
                </a:solidFill>
              </a:rPr>
              <a:t>, </a:t>
            </a:r>
            <a:r>
              <a:rPr lang="ru-RU" sz="1400" b="1" dirty="0" err="1" smtClean="0">
                <a:solidFill>
                  <a:srgbClr val="FF0000"/>
                </a:solidFill>
              </a:rPr>
              <a:t>що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від</a:t>
            </a:r>
            <a:r>
              <a:rPr lang="ru-RU" sz="1400" b="1" dirty="0" smtClean="0">
                <a:solidFill>
                  <a:srgbClr val="FF0000"/>
                </a:solidFill>
              </a:rPr>
              <a:t> </a:t>
            </a:r>
            <a:r>
              <a:rPr lang="ru-RU" sz="1400" b="1" dirty="0" err="1" smtClean="0">
                <a:solidFill>
                  <a:srgbClr val="FF0000"/>
                </a:solidFill>
              </a:rPr>
              <a:t>репресій</a:t>
            </a:r>
            <a:r>
              <a:rPr lang="ru-RU" sz="1400" b="1" dirty="0" smtClean="0">
                <a:solidFill>
                  <a:srgbClr val="FF0000"/>
                </a:solidFill>
              </a:rPr>
              <a:t> 1935–1945 </a:t>
            </a:r>
            <a:r>
              <a:rPr lang="ru-RU" sz="1400" b="1" dirty="0" err="1" smtClean="0">
                <a:solidFill>
                  <a:srgbClr val="FF0000"/>
                </a:solidFill>
              </a:rPr>
              <a:t>рр</a:t>
            </a:r>
            <a:r>
              <a:rPr lang="ru-RU" sz="1400" b="1" dirty="0" smtClean="0">
                <a:solidFill>
                  <a:srgbClr val="FF0000"/>
                </a:solidFill>
              </a:rPr>
              <a:t>. </a:t>
            </a:r>
            <a:r>
              <a:rPr lang="ru-RU" sz="1400" b="1" dirty="0" err="1" smtClean="0">
                <a:solidFill>
                  <a:srgbClr val="FF0000"/>
                </a:solidFill>
              </a:rPr>
              <a:t>загинуло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від</a:t>
            </a:r>
            <a:r>
              <a:rPr lang="ru-RU" sz="1400" b="1" dirty="0" smtClean="0">
                <a:solidFill>
                  <a:srgbClr val="FF0000"/>
                </a:solidFill>
              </a:rPr>
              <a:t> 600 тис. до 1 </a:t>
            </a:r>
            <a:r>
              <a:rPr lang="ru-RU" sz="1400" b="1" dirty="0" err="1" smtClean="0">
                <a:solidFill>
                  <a:srgbClr val="FF0000"/>
                </a:solidFill>
              </a:rPr>
              <a:t>млн</a:t>
            </a:r>
            <a:r>
              <a:rPr lang="ru-RU" sz="1400" b="1" dirty="0" smtClean="0">
                <a:solidFill>
                  <a:srgbClr val="FF0000"/>
                </a:solidFill>
              </a:rPr>
              <a:t> 500 тис. </a:t>
            </a:r>
            <a:r>
              <a:rPr lang="ru-RU" sz="1400" b="1" dirty="0" err="1" smtClean="0">
                <a:solidFill>
                  <a:srgbClr val="FF0000"/>
                </a:solidFill>
              </a:rPr>
              <a:t>Ромів</a:t>
            </a:r>
            <a:r>
              <a:rPr lang="ru-RU" sz="1400" b="1" baseline="30000" dirty="0" smtClean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(за </a:t>
            </a:r>
            <a:r>
              <a:rPr lang="ru-RU" sz="1400" b="1" dirty="0" err="1" smtClean="0">
                <a:solidFill>
                  <a:srgbClr val="FF0000"/>
                </a:solidFill>
              </a:rPr>
              <a:t>іншими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оцінками</a:t>
            </a:r>
            <a:r>
              <a:rPr lang="ru-RU" sz="1400" b="1" dirty="0" smtClean="0">
                <a:solidFill>
                  <a:srgbClr val="FF0000"/>
                </a:solidFill>
              </a:rPr>
              <a:t> — </a:t>
            </a:r>
            <a:r>
              <a:rPr lang="ru-RU" sz="1400" b="1" dirty="0" err="1" smtClean="0">
                <a:solidFill>
                  <a:srgbClr val="FF0000"/>
                </a:solidFill>
              </a:rPr>
              <a:t>від</a:t>
            </a:r>
            <a:r>
              <a:rPr lang="ru-RU" sz="1400" b="1" dirty="0" smtClean="0">
                <a:solidFill>
                  <a:srgbClr val="FF0000"/>
                </a:solidFill>
              </a:rPr>
              <a:t> 220 до 500 </a:t>
            </a:r>
            <a:r>
              <a:rPr lang="ru-RU" sz="1400" b="1" dirty="0" err="1" smtClean="0">
                <a:solidFill>
                  <a:srgbClr val="FF0000"/>
                </a:solidFill>
              </a:rPr>
              <a:t>тисяч</a:t>
            </a:r>
            <a:r>
              <a:rPr lang="ru-RU" sz="1400" b="1" dirty="0" smtClean="0">
                <a:solidFill>
                  <a:srgbClr val="FF0000"/>
                </a:solidFill>
              </a:rPr>
              <a:t>.</a:t>
            </a:r>
            <a:r>
              <a:rPr lang="ru-RU" sz="1400" b="1" dirty="0" smtClean="0">
                <a:solidFill>
                  <a:srgbClr val="FF0000"/>
                </a:solidFill>
              </a:rPr>
              <a:t> На </a:t>
            </a:r>
            <a:r>
              <a:rPr lang="ru-RU" sz="1400" b="1" dirty="0" err="1" smtClean="0">
                <a:solidFill>
                  <a:srgbClr val="FF0000"/>
                </a:solidFill>
              </a:rPr>
              <a:t>увічнення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пам'яті</a:t>
            </a:r>
            <a:r>
              <a:rPr lang="ru-RU" sz="1400" b="1" dirty="0" smtClean="0">
                <a:solidFill>
                  <a:srgbClr val="FF0000"/>
                </a:solidFill>
              </a:rPr>
              <a:t> </a:t>
            </a:r>
            <a:r>
              <a:rPr lang="ru-RU" sz="1400" b="1" dirty="0" err="1" smtClean="0">
                <a:solidFill>
                  <a:srgbClr val="FF0000"/>
                </a:solidFill>
              </a:rPr>
              <a:t>депортованих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і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страчених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представників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циганського</a:t>
            </a:r>
            <a:r>
              <a:rPr lang="ru-RU" sz="1400" b="1" dirty="0" smtClean="0">
                <a:solidFill>
                  <a:srgbClr val="FF0000"/>
                </a:solidFill>
              </a:rPr>
              <a:t> </a:t>
            </a:r>
            <a:r>
              <a:rPr lang="ru-RU" sz="1400" b="1" dirty="0" err="1" smtClean="0">
                <a:solidFill>
                  <a:srgbClr val="FF0000"/>
                </a:solidFill>
              </a:rPr>
              <a:t>етносу</a:t>
            </a:r>
            <a:r>
              <a:rPr lang="ru-RU" sz="1400" b="1" dirty="0" smtClean="0">
                <a:solidFill>
                  <a:srgbClr val="FF0000"/>
                </a:solidFill>
              </a:rPr>
              <a:t> 2 </a:t>
            </a:r>
            <a:r>
              <a:rPr lang="ru-RU" sz="1400" b="1" dirty="0" err="1" smtClean="0">
                <a:solidFill>
                  <a:srgbClr val="FF0000"/>
                </a:solidFill>
              </a:rPr>
              <a:t>серпня</a:t>
            </a:r>
            <a:r>
              <a:rPr lang="ru-RU" sz="1400" b="1" dirty="0" smtClean="0">
                <a:solidFill>
                  <a:srgbClr val="FF0000"/>
                </a:solidFill>
              </a:rPr>
              <a:t> в </a:t>
            </a:r>
            <a:r>
              <a:rPr lang="ru-RU" sz="1400" b="1" dirty="0" err="1" smtClean="0">
                <a:solidFill>
                  <a:srgbClr val="FF0000"/>
                </a:solidFill>
              </a:rPr>
              <a:t>Україні</a:t>
            </a:r>
            <a:r>
              <a:rPr lang="ru-RU" sz="1400" b="1" dirty="0" smtClean="0">
                <a:solidFill>
                  <a:srgbClr val="FF0000"/>
                </a:solidFill>
              </a:rPr>
              <a:t> на державному </a:t>
            </a:r>
            <a:r>
              <a:rPr lang="ru-RU" sz="1400" b="1" dirty="0" err="1" smtClean="0">
                <a:solidFill>
                  <a:srgbClr val="FF0000"/>
                </a:solidFill>
              </a:rPr>
              <a:t>рівні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відзначається</a:t>
            </a:r>
            <a:r>
              <a:rPr lang="ru-RU" sz="1400" b="1" dirty="0" smtClean="0">
                <a:solidFill>
                  <a:srgbClr val="FF0000"/>
                </a:solidFill>
              </a:rPr>
              <a:t> </a:t>
            </a:r>
            <a:r>
              <a:rPr lang="ru-RU" sz="1400" b="1" dirty="0" err="1" smtClean="0">
                <a:solidFill>
                  <a:srgbClr val="FF0000"/>
                </a:solidFill>
              </a:rPr>
              <a:t>Міжнародний</a:t>
            </a:r>
            <a:r>
              <a:rPr lang="ru-RU" sz="1400" b="1" dirty="0" smtClean="0">
                <a:solidFill>
                  <a:srgbClr val="FF0000"/>
                </a:solidFill>
              </a:rPr>
              <a:t> день </a:t>
            </a:r>
            <a:r>
              <a:rPr lang="ru-RU" sz="1400" b="1" dirty="0" err="1" smtClean="0">
                <a:solidFill>
                  <a:srgbClr val="FF0000"/>
                </a:solidFill>
              </a:rPr>
              <a:t>голокосту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ромів</a:t>
            </a:r>
            <a:r>
              <a:rPr lang="ru-RU" sz="1400" b="1" dirty="0" smtClean="0">
                <a:solidFill>
                  <a:srgbClr val="FF0000"/>
                </a:solidFill>
              </a:rPr>
              <a:t>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Марина\Downloads\350px-Berlin-DenkmalSintiRoma2-As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779" y="4500570"/>
            <a:ext cx="2757018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74345"/>
            <a:ext cx="85725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/>
              <a:t>Депортація кримських татар</a:t>
            </a:r>
            <a:r>
              <a:rPr lang="vi-VN" sz="2400" dirty="0" smtClean="0"/>
              <a:t> </a:t>
            </a:r>
            <a:endParaRPr lang="uk-UA" sz="2400" dirty="0" smtClean="0"/>
          </a:p>
          <a:p>
            <a:pPr algn="just"/>
            <a:r>
              <a:rPr lang="en-US" sz="1600" dirty="0" smtClean="0"/>
              <a:t>— </a:t>
            </a:r>
            <a:r>
              <a:rPr lang="vi-VN" sz="1600" dirty="0" smtClean="0"/>
              <a:t>примусове виселення кримськотатарського населення Кримської АРСР, проведене НКВС 18 травня 1944 року. Офіційно причиною депортації вказувалася співпраця деяких кримських татарів з нацистською Німеччиною під час Другої світової війни. У 1989 році депортація була визнана Верховною Радою СРСР незаконною і злочинною. 12 листопада 2015 року Верховна Рада України визнала депортацію з Криму у 1944 році геноцидом кримців і проголосила 18 </a:t>
            </a:r>
            <a:r>
              <a:rPr lang="vi-VN" sz="1600" dirty="0" smtClean="0"/>
              <a:t>травня</a:t>
            </a:r>
            <a:r>
              <a:rPr lang="uk-UA" sz="1600" dirty="0" smtClean="0"/>
              <a:t> </a:t>
            </a:r>
            <a:r>
              <a:rPr lang="vi-VN" sz="1600" dirty="0" smtClean="0"/>
              <a:t>Днем </a:t>
            </a:r>
            <a:r>
              <a:rPr lang="vi-VN" sz="1600" dirty="0" smtClean="0"/>
              <a:t>пам'яті жертв геноциду кримськотатарського народу.</a:t>
            </a:r>
            <a:endParaRPr lang="ru-RU" sz="1600" dirty="0"/>
          </a:p>
        </p:txBody>
      </p:sp>
      <p:pic>
        <p:nvPicPr>
          <p:cNvPr id="3074" name="Picture 2" descr="C:\Users\Марина\Downloads\70px-Gerae-tamg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666750" cy="666750"/>
          </a:xfrm>
          <a:prstGeom prst="rect">
            <a:avLst/>
          </a:prstGeom>
          <a:noFill/>
        </p:spPr>
      </p:pic>
      <p:pic>
        <p:nvPicPr>
          <p:cNvPr id="4" name="Picture 2" descr="C:\Users\Марина\Downloads\70px-Gerae-tamg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14290"/>
            <a:ext cx="666750" cy="666750"/>
          </a:xfrm>
          <a:prstGeom prst="rect">
            <a:avLst/>
          </a:prstGeom>
          <a:noFill/>
        </p:spPr>
      </p:pic>
      <p:pic>
        <p:nvPicPr>
          <p:cNvPr id="3075" name="Picture 3" descr="C:\Users\Марина\Downloads\240px-Депортація_кримських_тат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14818"/>
            <a:ext cx="3048000" cy="2209800"/>
          </a:xfrm>
          <a:prstGeom prst="rect">
            <a:avLst/>
          </a:prstGeom>
          <a:noFill/>
        </p:spPr>
      </p:pic>
      <p:pic>
        <p:nvPicPr>
          <p:cNvPr id="3077" name="Picture 5" descr="C:\Users\Марина\Downloads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357826"/>
            <a:ext cx="1500198" cy="1089498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214818"/>
            <a:ext cx="18383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 descr="C:\Users\Марина\Downloads\загруженно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214818"/>
            <a:ext cx="3121948" cy="2238378"/>
          </a:xfrm>
          <a:prstGeom prst="rect">
            <a:avLst/>
          </a:prstGeom>
          <a:noFill/>
        </p:spPr>
      </p:pic>
      <p:pic>
        <p:nvPicPr>
          <p:cNvPr id="3080" name="Picture 8" descr="C:\Users\Марина\Downloads\загруженно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786058"/>
            <a:ext cx="2357454" cy="1353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8215370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b="1" dirty="0" smtClean="0"/>
              <a:t>Операція </a:t>
            </a:r>
            <a:r>
              <a:rPr lang="vi-VN" b="1" dirty="0" smtClean="0"/>
              <a:t>«</a:t>
            </a:r>
            <a:r>
              <a:rPr lang="vi-VN" b="1" dirty="0" smtClean="0"/>
              <a:t>Ві́</a:t>
            </a:r>
            <a:r>
              <a:rPr lang="uk-UA" b="1" dirty="0" smtClean="0"/>
              <a:t>с</a:t>
            </a:r>
            <a:r>
              <a:rPr lang="vi-VN" b="1" dirty="0" smtClean="0"/>
              <a:t>ла</a:t>
            </a:r>
            <a:r>
              <a:rPr lang="vi-VN" b="1" dirty="0" smtClean="0"/>
              <a:t>»</a:t>
            </a:r>
            <a:r>
              <a:rPr lang="vi-VN" dirty="0" smtClean="0"/>
              <a:t> — етнічна чистка, здійснена у 1947 році (початок — 29 березня) за рішенням партійного і державного керівництва </a:t>
            </a:r>
            <a:r>
              <a:rPr lang="vi-VN" dirty="0" smtClean="0"/>
              <a:t>СРСР</a:t>
            </a:r>
            <a:r>
              <a:rPr lang="uk-UA" dirty="0" smtClean="0"/>
              <a:t>,</a:t>
            </a:r>
            <a:r>
              <a:rPr lang="vi-VN" dirty="0" smtClean="0"/>
              <a:t> ПНР та </a:t>
            </a:r>
            <a:r>
              <a:rPr lang="vi-VN" dirty="0" smtClean="0"/>
              <a:t>ЧСР. </a:t>
            </a:r>
            <a:r>
              <a:rPr lang="vi-VN" dirty="0" smtClean="0"/>
              <a:t>Полягала у примусовій, з використанням військ (СРСР, ПНР, ЧСР), депортації українців з їх </a:t>
            </a:r>
            <a:r>
              <a:rPr lang="vi-VN" dirty="0" smtClean="0"/>
              <a:t>етнічнихтериторій</a:t>
            </a:r>
            <a:r>
              <a:rPr lang="vi-VN" dirty="0" smtClean="0"/>
              <a:t>, </a:t>
            </a:r>
            <a:r>
              <a:rPr lang="vi-VN" dirty="0" smtClean="0"/>
              <a:t>Лемківщини</a:t>
            </a:r>
            <a:r>
              <a:rPr lang="vi-VN" dirty="0" smtClean="0"/>
              <a:t>, Надсяння, Підляшшя і Холмщини, — на території у західній та північній частині польської держави, що до 1945 року належали Німеччині.</a:t>
            </a:r>
            <a:endParaRPr lang="ru-RU" dirty="0"/>
          </a:p>
        </p:txBody>
      </p:sp>
      <p:pic>
        <p:nvPicPr>
          <p:cNvPr id="4098" name="Picture 2" descr="C:\Users\Марина\Downloads\250px-Wis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500306"/>
            <a:ext cx="2435715" cy="3448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00760" y="5929330"/>
            <a:ext cx="3143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 smtClean="0"/>
              <a:t>Пам'ятник</a:t>
            </a:r>
            <a:r>
              <a:rPr lang="ru-RU" sz="1200" dirty="0" smtClean="0"/>
              <a:t> жертвам </a:t>
            </a:r>
            <a:r>
              <a:rPr lang="ru-RU" sz="1200" dirty="0" err="1" smtClean="0"/>
              <a:t>депортації</a:t>
            </a:r>
            <a:r>
              <a:rPr lang="ru-RU" sz="1200" dirty="0" smtClean="0"/>
              <a:t> </a:t>
            </a:r>
            <a:r>
              <a:rPr lang="ru-RU" sz="1200" dirty="0" err="1" smtClean="0"/>
              <a:t>встановлений</a:t>
            </a:r>
            <a:r>
              <a:rPr lang="ru-RU" sz="1200" dirty="0" smtClean="0"/>
              <a:t> у </a:t>
            </a:r>
            <a:r>
              <a:rPr lang="ru-RU" sz="1200" dirty="0" err="1" smtClean="0"/>
              <a:t>місті</a:t>
            </a:r>
            <a:r>
              <a:rPr lang="ru-RU" sz="1200" dirty="0" smtClean="0"/>
              <a:t> Долина </a:t>
            </a:r>
            <a:endParaRPr lang="ru-RU" sz="1200" dirty="0" smtClean="0"/>
          </a:p>
          <a:p>
            <a:pPr algn="ctr"/>
            <a:r>
              <a:rPr lang="ru-RU" sz="1200" dirty="0" smtClean="0"/>
              <a:t>(</a:t>
            </a:r>
            <a:r>
              <a:rPr lang="ru-RU" sz="1200" dirty="0" err="1" smtClean="0"/>
              <a:t>Івано-Франківщина</a:t>
            </a:r>
            <a:r>
              <a:rPr lang="ru-RU" sz="1200" dirty="0" smtClean="0"/>
              <a:t>)</a:t>
            </a:r>
            <a:endParaRPr lang="ru-RU" sz="14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 descr="C:\Users\Марина\Downloads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43248"/>
            <a:ext cx="2516580" cy="2714644"/>
          </a:xfrm>
          <a:prstGeom prst="rect">
            <a:avLst/>
          </a:prstGeom>
          <a:noFill/>
        </p:spPr>
      </p:pic>
      <p:pic>
        <p:nvPicPr>
          <p:cNvPr id="4100" name="Picture 4" descr="C:\Users\Марина\Downloads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643182"/>
            <a:ext cx="2390775" cy="1914525"/>
          </a:xfrm>
          <a:prstGeom prst="rect">
            <a:avLst/>
          </a:prstGeom>
          <a:noFill/>
        </p:spPr>
      </p:pic>
      <p:pic>
        <p:nvPicPr>
          <p:cNvPr id="4101" name="Picture 5" descr="C:\Users\Марина\Downloads\загруженно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857760"/>
            <a:ext cx="2286000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Відповідальність </a:t>
            </a:r>
            <a:br>
              <a:rPr lang="uk-UA" dirty="0" smtClean="0"/>
            </a:br>
            <a:r>
              <a:rPr lang="uk-UA" dirty="0" smtClean="0"/>
              <a:t>за геноцид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357562"/>
            <a:ext cx="8643998" cy="350043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600" b="1" dirty="0" smtClean="0">
                <a:solidFill>
                  <a:schemeClr val="tx1"/>
                </a:solidFill>
              </a:rPr>
              <a:t>В </a:t>
            </a:r>
            <a:r>
              <a:rPr lang="ru-RU" sz="2600" b="1" dirty="0" err="1" smtClean="0">
                <a:solidFill>
                  <a:schemeClr val="tx1"/>
                </a:solidFill>
              </a:rPr>
              <a:t>Україні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згідно</a:t>
            </a:r>
            <a:r>
              <a:rPr lang="ru-RU" sz="2600" b="1" dirty="0" smtClean="0">
                <a:solidFill>
                  <a:schemeClr val="tx1"/>
                </a:solidFill>
              </a:rPr>
              <a:t> </a:t>
            </a:r>
            <a:r>
              <a:rPr lang="ru-RU" sz="2600" b="1" dirty="0" err="1" smtClean="0">
                <a:solidFill>
                  <a:schemeClr val="tx1"/>
                </a:solidFill>
              </a:rPr>
              <a:t>Кримінального</a:t>
            </a:r>
            <a:r>
              <a:rPr lang="ru-RU" sz="2600" b="1" dirty="0" smtClean="0">
                <a:solidFill>
                  <a:schemeClr val="tx1"/>
                </a:solidFill>
              </a:rPr>
              <a:t> кодексу </a:t>
            </a:r>
            <a:r>
              <a:rPr lang="ru-RU" sz="2600" b="1" dirty="0" err="1" smtClean="0">
                <a:solidFill>
                  <a:schemeClr val="tx1"/>
                </a:solidFill>
              </a:rPr>
              <a:t>від</a:t>
            </a:r>
            <a:r>
              <a:rPr lang="ru-RU" sz="2600" b="1" dirty="0" smtClean="0">
                <a:solidFill>
                  <a:schemeClr val="tx1"/>
                </a:solidFill>
              </a:rPr>
              <a:t> 2001 року </a:t>
            </a:r>
            <a:r>
              <a:rPr lang="ru-RU" sz="2600" b="1" dirty="0" err="1" smtClean="0">
                <a:solidFill>
                  <a:schemeClr val="tx1"/>
                </a:solidFill>
              </a:rPr>
              <a:t>є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стаття</a:t>
            </a:r>
            <a:r>
              <a:rPr lang="ru-RU" sz="2600" b="1" dirty="0" smtClean="0">
                <a:solidFill>
                  <a:schemeClr val="tx1"/>
                </a:solidFill>
              </a:rPr>
              <a:t> 442. Геноцид:</a:t>
            </a:r>
          </a:p>
          <a:p>
            <a:pPr algn="just"/>
            <a:r>
              <a:rPr lang="ru-RU" sz="2600" i="1" dirty="0" smtClean="0">
                <a:solidFill>
                  <a:schemeClr val="tx1"/>
                </a:solidFill>
              </a:rPr>
              <a:t>Геноцид,</a:t>
            </a:r>
            <a:r>
              <a:rPr lang="ru-RU" sz="2600" dirty="0" smtClean="0">
                <a:solidFill>
                  <a:schemeClr val="tx1"/>
                </a:solidFill>
              </a:rPr>
              <a:t> </a:t>
            </a:r>
            <a:r>
              <a:rPr lang="ru-RU" sz="2600" dirty="0" err="1" smtClean="0">
                <a:solidFill>
                  <a:schemeClr val="tx1"/>
                </a:solidFill>
              </a:rPr>
              <a:t>тобто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діяння</a:t>
            </a:r>
            <a:r>
              <a:rPr lang="ru-RU" sz="2600" dirty="0" smtClean="0">
                <a:solidFill>
                  <a:schemeClr val="tx1"/>
                </a:solidFill>
              </a:rPr>
              <a:t>, </a:t>
            </a:r>
            <a:r>
              <a:rPr lang="ru-RU" sz="2600" dirty="0" err="1" smtClean="0">
                <a:solidFill>
                  <a:schemeClr val="tx1"/>
                </a:solidFill>
              </a:rPr>
              <a:t>умисно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вчинене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з</a:t>
            </a:r>
            <a:r>
              <a:rPr lang="ru-RU" sz="2600" dirty="0" smtClean="0">
                <a:solidFill>
                  <a:schemeClr val="tx1"/>
                </a:solidFill>
              </a:rPr>
              <a:t> метою </a:t>
            </a:r>
            <a:r>
              <a:rPr lang="ru-RU" sz="2600" dirty="0" err="1" smtClean="0">
                <a:solidFill>
                  <a:schemeClr val="tx1"/>
                </a:solidFill>
              </a:rPr>
              <a:t>повного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або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часткового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знищення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будь-якої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національної</a:t>
            </a:r>
            <a:r>
              <a:rPr lang="ru-RU" sz="2600" dirty="0" smtClean="0">
                <a:solidFill>
                  <a:schemeClr val="tx1"/>
                </a:solidFill>
              </a:rPr>
              <a:t>, </a:t>
            </a:r>
            <a:r>
              <a:rPr lang="ru-RU" sz="2600" dirty="0" err="1" smtClean="0">
                <a:solidFill>
                  <a:schemeClr val="tx1"/>
                </a:solidFill>
              </a:rPr>
              <a:t>етнічної</a:t>
            </a:r>
            <a:r>
              <a:rPr lang="ru-RU" sz="2600" dirty="0" smtClean="0">
                <a:solidFill>
                  <a:schemeClr val="tx1"/>
                </a:solidFill>
              </a:rPr>
              <a:t>, </a:t>
            </a:r>
            <a:r>
              <a:rPr lang="ru-RU" sz="2600" dirty="0" err="1" smtClean="0">
                <a:solidFill>
                  <a:schemeClr val="tx1"/>
                </a:solidFill>
              </a:rPr>
              <a:t>расової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чи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релігійної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групи</a:t>
            </a:r>
            <a:r>
              <a:rPr lang="ru-RU" sz="2600" dirty="0" smtClean="0">
                <a:solidFill>
                  <a:schemeClr val="tx1"/>
                </a:solidFill>
              </a:rPr>
              <a:t> шляхом </a:t>
            </a:r>
            <a:r>
              <a:rPr lang="ru-RU" sz="2600" dirty="0" err="1" smtClean="0">
                <a:solidFill>
                  <a:schemeClr val="tx1"/>
                </a:solidFill>
              </a:rPr>
              <a:t>позбавлення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життя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членів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такої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групи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чи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заподіяння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їм</a:t>
            </a:r>
            <a:r>
              <a:rPr lang="ru-RU" sz="2600" dirty="0" smtClean="0">
                <a:solidFill>
                  <a:schemeClr val="tx1"/>
                </a:solidFill>
              </a:rPr>
              <a:t> тяжких </a:t>
            </a:r>
            <a:r>
              <a:rPr lang="ru-RU" sz="2600" dirty="0" err="1" smtClean="0">
                <a:solidFill>
                  <a:schemeClr val="tx1"/>
                </a:solidFill>
              </a:rPr>
              <a:t>тілесних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ушкоджень</a:t>
            </a:r>
            <a:r>
              <a:rPr lang="ru-RU" sz="2600" dirty="0" smtClean="0">
                <a:solidFill>
                  <a:schemeClr val="tx1"/>
                </a:solidFill>
              </a:rPr>
              <a:t>, </a:t>
            </a:r>
            <a:r>
              <a:rPr lang="ru-RU" sz="2600" dirty="0" err="1" smtClean="0">
                <a:solidFill>
                  <a:schemeClr val="tx1"/>
                </a:solidFill>
              </a:rPr>
              <a:t>створення</a:t>
            </a:r>
            <a:r>
              <a:rPr lang="ru-RU" sz="2600" dirty="0" smtClean="0">
                <a:solidFill>
                  <a:schemeClr val="tx1"/>
                </a:solidFill>
              </a:rPr>
              <a:t> для </a:t>
            </a:r>
            <a:r>
              <a:rPr lang="ru-RU" sz="2600" dirty="0" err="1" smtClean="0">
                <a:solidFill>
                  <a:schemeClr val="tx1"/>
                </a:solidFill>
              </a:rPr>
              <a:t>групи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життєвих</a:t>
            </a:r>
            <a:r>
              <a:rPr lang="ru-RU" sz="2600" dirty="0" smtClean="0">
                <a:solidFill>
                  <a:schemeClr val="tx1"/>
                </a:solidFill>
              </a:rPr>
              <a:t> умов, </a:t>
            </a:r>
            <a:r>
              <a:rPr lang="ru-RU" sz="2600" dirty="0" err="1" smtClean="0">
                <a:solidFill>
                  <a:schemeClr val="tx1"/>
                </a:solidFill>
              </a:rPr>
              <a:t>розрахованих</a:t>
            </a:r>
            <a:r>
              <a:rPr lang="ru-RU" sz="2600" dirty="0" smtClean="0">
                <a:solidFill>
                  <a:schemeClr val="tx1"/>
                </a:solidFill>
              </a:rPr>
              <a:t> на </a:t>
            </a:r>
            <a:r>
              <a:rPr lang="ru-RU" sz="2600" dirty="0" err="1" smtClean="0">
                <a:solidFill>
                  <a:schemeClr val="tx1"/>
                </a:solidFill>
              </a:rPr>
              <a:t>повне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чи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часткове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її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фізичне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знищення</a:t>
            </a:r>
            <a:r>
              <a:rPr lang="ru-RU" sz="2600" dirty="0" smtClean="0">
                <a:solidFill>
                  <a:schemeClr val="tx1"/>
                </a:solidFill>
              </a:rPr>
              <a:t>, </a:t>
            </a:r>
            <a:r>
              <a:rPr lang="ru-RU" sz="2600" dirty="0" err="1" smtClean="0">
                <a:solidFill>
                  <a:schemeClr val="tx1"/>
                </a:solidFill>
              </a:rPr>
              <a:t>скорочення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дітонародження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чи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запобігання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йому</a:t>
            </a:r>
            <a:r>
              <a:rPr lang="ru-RU" sz="2600" dirty="0" smtClean="0">
                <a:solidFill>
                  <a:schemeClr val="tx1"/>
                </a:solidFill>
              </a:rPr>
              <a:t> в </a:t>
            </a:r>
            <a:r>
              <a:rPr lang="ru-RU" sz="2600" dirty="0" err="1" smtClean="0">
                <a:solidFill>
                  <a:schemeClr val="tx1"/>
                </a:solidFill>
              </a:rPr>
              <a:t>такій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групі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або</a:t>
            </a:r>
            <a:r>
              <a:rPr lang="ru-RU" sz="2600" dirty="0" smtClean="0">
                <a:solidFill>
                  <a:schemeClr val="tx1"/>
                </a:solidFill>
              </a:rPr>
              <a:t> шляхом </a:t>
            </a:r>
            <a:r>
              <a:rPr lang="ru-RU" sz="2600" dirty="0" err="1" smtClean="0">
                <a:solidFill>
                  <a:schemeClr val="tx1"/>
                </a:solidFill>
              </a:rPr>
              <a:t>насильницької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передачі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дітей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з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однієї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групи</a:t>
            </a:r>
            <a:r>
              <a:rPr lang="ru-RU" sz="2600" dirty="0" smtClean="0">
                <a:solidFill>
                  <a:schemeClr val="tx1"/>
                </a:solidFill>
              </a:rPr>
              <a:t> в </a:t>
            </a:r>
            <a:r>
              <a:rPr lang="ru-RU" sz="2600" dirty="0" err="1" smtClean="0">
                <a:solidFill>
                  <a:schemeClr val="tx1"/>
                </a:solidFill>
              </a:rPr>
              <a:t>іншу</a:t>
            </a:r>
            <a:r>
              <a:rPr lang="ru-RU" sz="2600" dirty="0" smtClean="0">
                <a:solidFill>
                  <a:schemeClr val="tx1"/>
                </a:solidFill>
              </a:rPr>
              <a:t>, </a:t>
            </a:r>
          </a:p>
          <a:p>
            <a:pPr algn="just"/>
            <a:r>
              <a:rPr lang="ru-RU" sz="2600" b="1" dirty="0" smtClean="0">
                <a:solidFill>
                  <a:srgbClr val="C00000"/>
                </a:solidFill>
              </a:rPr>
              <a:t>- </a:t>
            </a:r>
            <a:r>
              <a:rPr lang="ru-RU" sz="2600" b="1" dirty="0" err="1" smtClean="0">
                <a:solidFill>
                  <a:srgbClr val="C00000"/>
                </a:solidFill>
              </a:rPr>
              <a:t>карається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</a:rPr>
              <a:t>позбавленням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</a:rPr>
              <a:t>волі</a:t>
            </a:r>
            <a:r>
              <a:rPr lang="ru-RU" sz="2600" b="1" dirty="0" smtClean="0">
                <a:solidFill>
                  <a:srgbClr val="C00000"/>
                </a:solidFill>
              </a:rPr>
              <a:t> на строк </a:t>
            </a:r>
            <a:r>
              <a:rPr lang="ru-RU" sz="2600" b="1" dirty="0" err="1" smtClean="0">
                <a:solidFill>
                  <a:srgbClr val="C00000"/>
                </a:solidFill>
              </a:rPr>
              <a:t>від</a:t>
            </a:r>
            <a:r>
              <a:rPr lang="ru-RU" sz="2600" b="1" dirty="0" smtClean="0">
                <a:solidFill>
                  <a:srgbClr val="C00000"/>
                </a:solidFill>
              </a:rPr>
              <a:t> десяти до </a:t>
            </a:r>
            <a:r>
              <a:rPr lang="ru-RU" sz="2600" b="1" dirty="0" err="1" smtClean="0">
                <a:solidFill>
                  <a:srgbClr val="C00000"/>
                </a:solidFill>
              </a:rPr>
              <a:t>п'ятнадцяти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</a:rPr>
              <a:t>років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</a:rPr>
              <a:t>або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</a:rPr>
              <a:t>довічним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</a:rPr>
              <a:t>позбавленням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</a:rPr>
              <a:t>волі</a:t>
            </a:r>
            <a:r>
              <a:rPr lang="ru-RU" sz="2600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sz="2600" i="1" dirty="0" err="1" smtClean="0">
                <a:solidFill>
                  <a:schemeClr val="tx1"/>
                </a:solidFill>
              </a:rPr>
              <a:t>Публічні</a:t>
            </a:r>
            <a:r>
              <a:rPr lang="ru-RU" sz="2600" i="1" dirty="0" smtClean="0">
                <a:solidFill>
                  <a:schemeClr val="tx1"/>
                </a:solidFill>
              </a:rPr>
              <a:t> </a:t>
            </a:r>
            <a:r>
              <a:rPr lang="ru-RU" sz="2600" i="1" dirty="0" err="1" smtClean="0">
                <a:solidFill>
                  <a:schemeClr val="tx1"/>
                </a:solidFill>
              </a:rPr>
              <a:t>заклики</a:t>
            </a:r>
            <a:r>
              <a:rPr lang="ru-RU" sz="2600" i="1" dirty="0" smtClean="0">
                <a:solidFill>
                  <a:schemeClr val="tx1"/>
                </a:solidFill>
              </a:rPr>
              <a:t> до геноциду, а </a:t>
            </a:r>
            <a:r>
              <a:rPr lang="ru-RU" sz="2600" i="1" dirty="0" err="1" smtClean="0">
                <a:solidFill>
                  <a:schemeClr val="tx1"/>
                </a:solidFill>
              </a:rPr>
              <a:t>також</a:t>
            </a:r>
            <a:r>
              <a:rPr lang="ru-RU" sz="2600" i="1" dirty="0" smtClean="0">
                <a:solidFill>
                  <a:schemeClr val="tx1"/>
                </a:solidFill>
              </a:rPr>
              <a:t> </a:t>
            </a:r>
            <a:r>
              <a:rPr lang="ru-RU" sz="2600" i="1" dirty="0" err="1" smtClean="0">
                <a:solidFill>
                  <a:schemeClr val="tx1"/>
                </a:solidFill>
              </a:rPr>
              <a:t>виготовлення</a:t>
            </a:r>
            <a:r>
              <a:rPr lang="ru-RU" sz="2600" i="1" dirty="0" smtClean="0">
                <a:solidFill>
                  <a:schemeClr val="tx1"/>
                </a:solidFill>
              </a:rPr>
              <a:t> </a:t>
            </a:r>
            <a:r>
              <a:rPr lang="ru-RU" sz="2600" i="1" dirty="0" err="1" smtClean="0">
                <a:solidFill>
                  <a:schemeClr val="tx1"/>
                </a:solidFill>
              </a:rPr>
              <a:t>матеріалів</a:t>
            </a:r>
            <a:r>
              <a:rPr lang="ru-RU" sz="2600" i="1" dirty="0" smtClean="0">
                <a:solidFill>
                  <a:schemeClr val="tx1"/>
                </a:solidFill>
              </a:rPr>
              <a:t> </a:t>
            </a:r>
            <a:r>
              <a:rPr lang="ru-RU" sz="2600" i="1" dirty="0" err="1" smtClean="0">
                <a:solidFill>
                  <a:schemeClr val="tx1"/>
                </a:solidFill>
              </a:rPr>
              <a:t>із</a:t>
            </a:r>
            <a:r>
              <a:rPr lang="ru-RU" sz="2600" i="1" dirty="0" smtClean="0">
                <a:solidFill>
                  <a:schemeClr val="tx1"/>
                </a:solidFill>
              </a:rPr>
              <a:t> </a:t>
            </a:r>
            <a:r>
              <a:rPr lang="ru-RU" sz="2600" i="1" dirty="0" err="1" smtClean="0">
                <a:solidFill>
                  <a:schemeClr val="tx1"/>
                </a:solidFill>
              </a:rPr>
              <a:t>закликами</a:t>
            </a:r>
            <a:r>
              <a:rPr lang="ru-RU" sz="2600" i="1" dirty="0" smtClean="0">
                <a:solidFill>
                  <a:schemeClr val="tx1"/>
                </a:solidFill>
              </a:rPr>
              <a:t> до геноциду </a:t>
            </a:r>
            <a:r>
              <a:rPr lang="ru-RU" sz="2600" i="1" dirty="0" err="1" smtClean="0">
                <a:solidFill>
                  <a:schemeClr val="tx1"/>
                </a:solidFill>
              </a:rPr>
              <a:t>з</a:t>
            </a:r>
            <a:r>
              <a:rPr lang="ru-RU" sz="2600" i="1" dirty="0" smtClean="0">
                <a:solidFill>
                  <a:schemeClr val="tx1"/>
                </a:solidFill>
              </a:rPr>
              <a:t> метою </a:t>
            </a:r>
            <a:r>
              <a:rPr lang="ru-RU" sz="2600" i="1" dirty="0" err="1" smtClean="0">
                <a:solidFill>
                  <a:schemeClr val="tx1"/>
                </a:solidFill>
              </a:rPr>
              <a:t>їх</a:t>
            </a:r>
            <a:r>
              <a:rPr lang="ru-RU" sz="2600" i="1" dirty="0" smtClean="0">
                <a:solidFill>
                  <a:schemeClr val="tx1"/>
                </a:solidFill>
              </a:rPr>
              <a:t> </a:t>
            </a:r>
            <a:r>
              <a:rPr lang="ru-RU" sz="2600" i="1" dirty="0" err="1" smtClean="0">
                <a:solidFill>
                  <a:schemeClr val="tx1"/>
                </a:solidFill>
              </a:rPr>
              <a:t>розповсюдження</a:t>
            </a:r>
            <a:r>
              <a:rPr lang="ru-RU" sz="2600" i="1" dirty="0" smtClean="0">
                <a:solidFill>
                  <a:schemeClr val="tx1"/>
                </a:solidFill>
              </a:rPr>
              <a:t> </a:t>
            </a:r>
            <a:r>
              <a:rPr lang="ru-RU" sz="2600" i="1" dirty="0" err="1" smtClean="0">
                <a:solidFill>
                  <a:schemeClr val="tx1"/>
                </a:solidFill>
              </a:rPr>
              <a:t>або</a:t>
            </a:r>
            <a:r>
              <a:rPr lang="ru-RU" sz="2600" i="1" dirty="0" smtClean="0">
                <a:solidFill>
                  <a:schemeClr val="tx1"/>
                </a:solidFill>
              </a:rPr>
              <a:t> </a:t>
            </a:r>
            <a:r>
              <a:rPr lang="ru-RU" sz="2600" i="1" dirty="0" err="1" smtClean="0">
                <a:solidFill>
                  <a:schemeClr val="tx1"/>
                </a:solidFill>
              </a:rPr>
              <a:t>розповсюдження</a:t>
            </a:r>
            <a:r>
              <a:rPr lang="ru-RU" sz="2600" i="1" dirty="0" smtClean="0">
                <a:solidFill>
                  <a:schemeClr val="tx1"/>
                </a:solidFill>
              </a:rPr>
              <a:t> таких </a:t>
            </a:r>
            <a:r>
              <a:rPr lang="ru-RU" sz="2600" i="1" dirty="0" err="1" smtClean="0">
                <a:solidFill>
                  <a:schemeClr val="tx1"/>
                </a:solidFill>
              </a:rPr>
              <a:t>матеріалів</a:t>
            </a:r>
            <a:endParaRPr lang="ru-RU" sz="26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2600" b="1" dirty="0" smtClean="0">
                <a:solidFill>
                  <a:srgbClr val="C00000"/>
                </a:solidFill>
              </a:rPr>
              <a:t>- </a:t>
            </a:r>
            <a:r>
              <a:rPr lang="ru-RU" sz="2600" b="1" dirty="0" err="1" smtClean="0">
                <a:solidFill>
                  <a:srgbClr val="C00000"/>
                </a:solidFill>
              </a:rPr>
              <a:t>караються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</a:rPr>
              <a:t>арештом</a:t>
            </a:r>
            <a:r>
              <a:rPr lang="ru-RU" sz="2600" b="1" dirty="0" smtClean="0">
                <a:solidFill>
                  <a:srgbClr val="C00000"/>
                </a:solidFill>
              </a:rPr>
              <a:t> на строк до шести </a:t>
            </a:r>
            <a:r>
              <a:rPr lang="ru-RU" sz="2600" b="1" dirty="0" err="1" smtClean="0">
                <a:solidFill>
                  <a:srgbClr val="C00000"/>
                </a:solidFill>
              </a:rPr>
              <a:t>місяців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</a:rPr>
              <a:t>або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</a:rPr>
              <a:t>позбавленням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</a:rPr>
              <a:t>волі</a:t>
            </a:r>
            <a:r>
              <a:rPr lang="ru-RU" sz="2600" b="1" dirty="0" smtClean="0">
                <a:solidFill>
                  <a:srgbClr val="C00000"/>
                </a:solidFill>
              </a:rPr>
              <a:t> на строк до </a:t>
            </a:r>
            <a:r>
              <a:rPr lang="ru-RU" sz="2600" b="1" dirty="0" err="1" smtClean="0">
                <a:solidFill>
                  <a:srgbClr val="C00000"/>
                </a:solidFill>
              </a:rPr>
              <a:t>п'яти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</a:rPr>
              <a:t>років</a:t>
            </a:r>
            <a:r>
              <a:rPr lang="ru-RU" sz="2600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16386" name="Picture 2" descr="C:\Users\Марина\Downloads\загруженное (8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643051"/>
            <a:ext cx="2628900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500042"/>
            <a:ext cx="64294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</a:t>
            </a:r>
          </a:p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Лучинець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Юлія ,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8 класу </a:t>
            </a:r>
          </a:p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Присліпської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загальноосвітньої школи І-ІІІ ступенів </a:t>
            </a:r>
          </a:p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Міжгірської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районної ради Закарпатської області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3929066"/>
            <a:ext cx="5500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Керівник: </a:t>
            </a:r>
          </a:p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Курин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Марина Михайлівна, 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 історії та правознавства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Присліпської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 </a:t>
            </a:r>
          </a:p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Міжгірської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районної ради 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Закарпатської області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1"/>
            <a:ext cx="1928826" cy="288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643314"/>
            <a:ext cx="1928826" cy="25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86454"/>
            <a:ext cx="914400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Загальна</a:t>
            </a:r>
            <a:r>
              <a:rPr lang="ru-RU" sz="2800" dirty="0" smtClean="0"/>
              <a:t> характеристика </a:t>
            </a:r>
            <a:r>
              <a:rPr lang="ru-RU" sz="2800" dirty="0" err="1" smtClean="0"/>
              <a:t>дослідження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30352"/>
            <a:ext cx="8329642" cy="5327540"/>
          </a:xfrm>
        </p:spPr>
        <p:txBody>
          <a:bodyPr>
            <a:normAutofit fontScale="85000" lnSpcReduction="10000"/>
          </a:bodyPr>
          <a:lstStyle/>
          <a:p>
            <a:r>
              <a:rPr lang="uk-UA" sz="1800" b="1" dirty="0" smtClean="0"/>
              <a:t>Актуальність проблеми.</a:t>
            </a:r>
            <a:r>
              <a:rPr lang="uk-UA" sz="1800" dirty="0" smtClean="0"/>
              <a:t> Історія першої половини двадцятого століття пов’язана не лише зі світовими війнами, які забрали мільйони людей. Вона включає й інші не менш жахливі події. Це репресії, етнічні чистки, примусові переселення народів та інші злочини, що можна кваліфікувати як </a:t>
            </a:r>
            <a:r>
              <a:rPr lang="uk-UA" sz="1800" dirty="0" err="1" smtClean="0"/>
              <a:t>геноциди</a:t>
            </a:r>
            <a:r>
              <a:rPr lang="uk-UA" sz="1800" dirty="0" smtClean="0"/>
              <a:t>, тобто найтяжчі злочини проти людства. </a:t>
            </a:r>
            <a:endParaRPr lang="uk-UA" sz="1800" dirty="0" smtClean="0"/>
          </a:p>
          <a:p>
            <a:r>
              <a:rPr lang="uk-UA" sz="1800" b="1" dirty="0" smtClean="0"/>
              <a:t>Мета і завдання дослідження.</a:t>
            </a:r>
            <a:r>
              <a:rPr lang="uk-UA" sz="1800" dirty="0" smtClean="0"/>
              <a:t> Метою даного дослідження є аналіз різних інтерпретацій явища геноциду та висвітлення його проявів у першій половині ХІХ століття.</a:t>
            </a:r>
            <a:endParaRPr lang="ru-RU" sz="1800" dirty="0" smtClean="0"/>
          </a:p>
          <a:p>
            <a:pPr algn="just"/>
            <a:r>
              <a:rPr lang="uk-UA" sz="1800" dirty="0" smtClean="0"/>
              <a:t>Для </a:t>
            </a:r>
            <a:r>
              <a:rPr lang="uk-UA" sz="1800" dirty="0" smtClean="0"/>
              <a:t>реалізації поставленої мети необхідно вирішити наступні </a:t>
            </a:r>
            <a:r>
              <a:rPr lang="uk-UA" sz="1800" b="1" dirty="0" smtClean="0"/>
              <a:t>завдання:</a:t>
            </a:r>
            <a:endParaRPr lang="ru-RU" sz="1800" dirty="0" smtClean="0"/>
          </a:p>
          <a:p>
            <a:pPr algn="just">
              <a:buNone/>
            </a:pPr>
            <a:r>
              <a:rPr lang="uk-UA" sz="1800" i="1" u="sng" dirty="0" smtClean="0"/>
              <a:t>проаналізувати геноцид як явище;</a:t>
            </a:r>
            <a:endParaRPr lang="ru-RU" sz="1800" i="1" u="sng" dirty="0" smtClean="0"/>
          </a:p>
          <a:p>
            <a:pPr marL="0" lvl="0" indent="0" algn="just">
              <a:buNone/>
            </a:pPr>
            <a:r>
              <a:rPr lang="uk-UA" sz="1800" i="1" u="sng" dirty="0" smtClean="0"/>
              <a:t>висвітлити етнічні чистки першої половини ХХ століття, а саме геноцид вірмен </a:t>
            </a:r>
            <a:r>
              <a:rPr lang="uk-UA" sz="1800" i="1" u="sng" dirty="0" smtClean="0"/>
              <a:t>і Голокост європейських </a:t>
            </a:r>
            <a:r>
              <a:rPr lang="uk-UA" sz="1800" i="1" u="sng" dirty="0" smtClean="0"/>
              <a:t>євреїв та </a:t>
            </a:r>
            <a:r>
              <a:rPr lang="uk-UA" sz="1800" i="1" u="sng" dirty="0" err="1" smtClean="0"/>
              <a:t>ромів</a:t>
            </a:r>
            <a:r>
              <a:rPr lang="uk-UA" sz="1800" i="1" u="sng" dirty="0" smtClean="0"/>
              <a:t>;</a:t>
            </a:r>
            <a:endParaRPr lang="ru-RU" sz="1800" i="1" u="sng" dirty="0" smtClean="0"/>
          </a:p>
          <a:p>
            <a:pPr marL="0" lvl="0" indent="0" algn="just">
              <a:buNone/>
            </a:pPr>
            <a:r>
              <a:rPr lang="uk-UA" sz="1800" i="1" u="sng" dirty="0" smtClean="0"/>
              <a:t>дослідити прояви геноциду в СРСР: Голодомор 1932-1933 </a:t>
            </a:r>
            <a:r>
              <a:rPr lang="uk-UA" sz="1800" i="1" u="sng" dirty="0" smtClean="0"/>
              <a:t>років та </a:t>
            </a:r>
            <a:r>
              <a:rPr lang="uk-UA" sz="1800" i="1" u="sng" dirty="0" smtClean="0"/>
              <a:t>примусові переселення народів СРСР.</a:t>
            </a:r>
            <a:endParaRPr lang="ru-RU" sz="1800" i="1" u="sng" dirty="0" smtClean="0"/>
          </a:p>
          <a:p>
            <a:r>
              <a:rPr lang="uk-UA" sz="1800" b="1" dirty="0" smtClean="0"/>
              <a:t>Об‘єктом дослідження </a:t>
            </a:r>
            <a:r>
              <a:rPr lang="uk-UA" sz="1800" b="1" dirty="0" smtClean="0"/>
              <a:t>є</a:t>
            </a:r>
            <a:r>
              <a:rPr lang="uk-UA" sz="1800" dirty="0" smtClean="0"/>
              <a:t> геноцид як суспільно-політичне явище.</a:t>
            </a:r>
            <a:endParaRPr lang="ru-RU" sz="1800" dirty="0" smtClean="0"/>
          </a:p>
          <a:p>
            <a:r>
              <a:rPr lang="uk-UA" sz="1800" b="1" dirty="0" smtClean="0"/>
              <a:t>Предметом дослідження –</a:t>
            </a:r>
            <a:r>
              <a:rPr lang="uk-UA" sz="1800" dirty="0" smtClean="0"/>
              <a:t> факти конкретних проявів геноциду у першій половині ХХ століття.</a:t>
            </a:r>
            <a:endParaRPr lang="ru-RU" sz="1800" dirty="0" smtClean="0"/>
          </a:p>
          <a:p>
            <a:r>
              <a:rPr lang="uk-UA" sz="1800" b="1" dirty="0" smtClean="0"/>
              <a:t>Хронологічні рамки</a:t>
            </a:r>
            <a:r>
              <a:rPr lang="uk-UA" sz="1800" dirty="0" smtClean="0"/>
              <a:t> дослідження охоплюють першу половину ХХ століття. Для більш поглибленого розкриття теми, вивчення окремих проявів геноциду та його суті виносяться за рамки вказаної хронології.</a:t>
            </a:r>
            <a:endParaRPr lang="ru-RU" sz="1800" dirty="0" smtClean="0"/>
          </a:p>
          <a:p>
            <a:r>
              <a:rPr lang="uk-UA" sz="1800" b="1" dirty="0" smtClean="0"/>
              <a:t>Територіальними межами дослідження</a:t>
            </a:r>
            <a:r>
              <a:rPr lang="uk-UA" sz="1800" dirty="0" smtClean="0"/>
              <a:t> є територія Європи, колишніх Османської імперії та СРСР.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43932" cy="1214446"/>
          </a:xfrm>
        </p:spPr>
        <p:txBody>
          <a:bodyPr>
            <a:noAutofit/>
          </a:bodyPr>
          <a:lstStyle/>
          <a:p>
            <a:pPr algn="ctr"/>
            <a:r>
              <a:rPr lang="vi-VN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Геноцид</a:t>
            </a:r>
            <a:r>
              <a:rPr lang="vi-VN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 — цілеспрямовані дії з метою знищення повністю або частково окремих груп населення чи</a:t>
            </a:r>
            <a:r>
              <a:rPr lang="uk-UA" sz="1800" dirty="0" smtClean="0"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vi-VN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цілих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vi-VN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vi-VN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vi-VN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національними, етнічними, расовими або релігійними мотива</a:t>
            </a:r>
            <a:r>
              <a:rPr lang="uk-UA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ми.</a:t>
            </a:r>
            <a:r>
              <a:rPr lang="uk-UA" sz="1800" b="0" dirty="0" smtClean="0"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sz="1800" b="0" dirty="0" smtClean="0"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5643570" cy="414340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////Д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о таких дій належать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\\\\</a:t>
            </a:r>
            <a:endParaRPr lang="ru-RU" b="1" i="1" dirty="0" smtClean="0"/>
          </a:p>
          <a:p>
            <a:r>
              <a:rPr lang="ru-RU" i="1" dirty="0" err="1" smtClean="0"/>
              <a:t>вбивство</a:t>
            </a:r>
            <a:r>
              <a:rPr lang="ru-RU" i="1" dirty="0" smtClean="0"/>
              <a:t> </a:t>
            </a:r>
            <a:r>
              <a:rPr lang="ru-RU" i="1" dirty="0" err="1" smtClean="0"/>
              <a:t>членів</a:t>
            </a:r>
            <a:r>
              <a:rPr lang="ru-RU" i="1" dirty="0" smtClean="0"/>
              <a:t> </a:t>
            </a:r>
            <a:r>
              <a:rPr lang="ru-RU" i="1" dirty="0" err="1" smtClean="0"/>
              <a:t>цієї</a:t>
            </a:r>
            <a:r>
              <a:rPr lang="ru-RU" i="1" dirty="0" smtClean="0"/>
              <a:t> </a:t>
            </a:r>
            <a:r>
              <a:rPr lang="ru-RU" i="1" dirty="0" err="1" smtClean="0"/>
              <a:t>групи</a:t>
            </a:r>
            <a:r>
              <a:rPr lang="ru-RU" i="1" dirty="0" smtClean="0"/>
              <a:t>;</a:t>
            </a:r>
          </a:p>
          <a:p>
            <a:r>
              <a:rPr lang="ru-RU" i="1" dirty="0" err="1" smtClean="0"/>
              <a:t>нанесення</a:t>
            </a:r>
            <a:r>
              <a:rPr lang="ru-RU" i="1" dirty="0" smtClean="0"/>
              <a:t> тяжких </a:t>
            </a:r>
            <a:r>
              <a:rPr lang="ru-RU" i="1" dirty="0" err="1" smtClean="0"/>
              <a:t>тілесних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психічних</a:t>
            </a:r>
            <a:r>
              <a:rPr lang="ru-RU" i="1" dirty="0" smtClean="0"/>
              <a:t> </a:t>
            </a:r>
            <a:r>
              <a:rPr lang="ru-RU" i="1" dirty="0" err="1" smtClean="0"/>
              <a:t>ушкоджень</a:t>
            </a:r>
            <a:r>
              <a:rPr lang="ru-RU" i="1" dirty="0" smtClean="0"/>
              <a:t> членам </a:t>
            </a:r>
            <a:r>
              <a:rPr lang="ru-RU" i="1" dirty="0" err="1" smtClean="0"/>
              <a:t>такої</a:t>
            </a:r>
            <a:r>
              <a:rPr lang="ru-RU" i="1" dirty="0" smtClean="0"/>
              <a:t> </a:t>
            </a:r>
            <a:r>
              <a:rPr lang="ru-RU" i="1" dirty="0" err="1" smtClean="0"/>
              <a:t>групи</a:t>
            </a:r>
            <a:r>
              <a:rPr lang="ru-RU" i="1" dirty="0" smtClean="0"/>
              <a:t>;</a:t>
            </a:r>
          </a:p>
          <a:p>
            <a:r>
              <a:rPr lang="ru-RU" i="1" dirty="0" err="1" smtClean="0"/>
              <a:t>навмисне</a:t>
            </a:r>
            <a:r>
              <a:rPr lang="ru-RU" i="1" dirty="0" smtClean="0"/>
              <a:t> </a:t>
            </a:r>
            <a:r>
              <a:rPr lang="ru-RU" i="1" dirty="0" err="1" smtClean="0"/>
              <a:t>створення</a:t>
            </a:r>
            <a:r>
              <a:rPr lang="ru-RU" i="1" dirty="0" smtClean="0"/>
              <a:t> членам </a:t>
            </a:r>
            <a:r>
              <a:rPr lang="ru-RU" i="1" dirty="0" err="1" smtClean="0"/>
              <a:t>групи</a:t>
            </a:r>
            <a:r>
              <a:rPr lang="ru-RU" i="1" dirty="0" smtClean="0"/>
              <a:t> </a:t>
            </a:r>
            <a:r>
              <a:rPr lang="ru-RU" i="1" dirty="0" err="1" smtClean="0"/>
              <a:t>життєвих</a:t>
            </a:r>
            <a:r>
              <a:rPr lang="ru-RU" i="1" dirty="0" smtClean="0"/>
              <a:t> умов,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розраховані</a:t>
            </a:r>
            <a:r>
              <a:rPr lang="ru-RU" i="1" dirty="0" smtClean="0"/>
              <a:t> на </a:t>
            </a:r>
            <a:r>
              <a:rPr lang="ru-RU" i="1" dirty="0" err="1" smtClean="0"/>
              <a:t>повне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часткове</a:t>
            </a:r>
            <a:r>
              <a:rPr lang="ru-RU" i="1" dirty="0" smtClean="0"/>
              <a:t> </a:t>
            </a:r>
            <a:r>
              <a:rPr lang="ru-RU" i="1" dirty="0" err="1" smtClean="0"/>
              <a:t>знищення</a:t>
            </a:r>
            <a:r>
              <a:rPr lang="ru-RU" i="1" dirty="0" smtClean="0"/>
              <a:t> </a:t>
            </a:r>
            <a:r>
              <a:rPr lang="ru-RU" i="1" dirty="0" err="1" smtClean="0"/>
              <a:t>групи</a:t>
            </a:r>
            <a:r>
              <a:rPr lang="ru-RU" i="1" dirty="0" smtClean="0"/>
              <a:t>;</a:t>
            </a:r>
          </a:p>
          <a:p>
            <a:r>
              <a:rPr lang="ru-RU" i="1" dirty="0" err="1" smtClean="0"/>
              <a:t>дії</a:t>
            </a:r>
            <a:r>
              <a:rPr lang="ru-RU" i="1" dirty="0" smtClean="0"/>
              <a:t>, </a:t>
            </a:r>
            <a:r>
              <a:rPr lang="ru-RU" i="1" dirty="0" err="1" smtClean="0"/>
              <a:t>розраховані</a:t>
            </a:r>
            <a:r>
              <a:rPr lang="ru-RU" i="1" dirty="0" smtClean="0"/>
              <a:t> на </a:t>
            </a:r>
            <a:r>
              <a:rPr lang="ru-RU" i="1" dirty="0" err="1" smtClean="0"/>
              <a:t>унеможливлення</a:t>
            </a:r>
            <a:r>
              <a:rPr lang="ru-RU" i="1" dirty="0" smtClean="0"/>
              <a:t> </a:t>
            </a:r>
            <a:r>
              <a:rPr lang="ru-RU" i="1" dirty="0" err="1" smtClean="0"/>
              <a:t>народження</a:t>
            </a:r>
            <a:r>
              <a:rPr lang="ru-RU" i="1" dirty="0" smtClean="0"/>
              <a:t> </a:t>
            </a:r>
            <a:r>
              <a:rPr lang="ru-RU" i="1" dirty="0" err="1" smtClean="0"/>
              <a:t>дітей</a:t>
            </a:r>
            <a:r>
              <a:rPr lang="ru-RU" i="1" dirty="0" smtClean="0"/>
              <a:t> в </a:t>
            </a:r>
            <a:r>
              <a:rPr lang="ru-RU" i="1" dirty="0" err="1" smtClean="0"/>
              <a:t>середовищі</a:t>
            </a:r>
            <a:r>
              <a:rPr lang="ru-RU" i="1" dirty="0" smtClean="0"/>
              <a:t> </a:t>
            </a:r>
            <a:r>
              <a:rPr lang="ru-RU" i="1" dirty="0" err="1" smtClean="0"/>
              <a:t>групи</a:t>
            </a:r>
            <a:r>
              <a:rPr lang="ru-RU" i="1" dirty="0" smtClean="0"/>
              <a:t>;</a:t>
            </a:r>
          </a:p>
          <a:p>
            <a:r>
              <a:rPr lang="ru-RU" i="1" dirty="0" err="1" smtClean="0"/>
              <a:t>насильницька</a:t>
            </a:r>
            <a:r>
              <a:rPr lang="ru-RU" i="1" dirty="0" smtClean="0"/>
              <a:t> передача </a:t>
            </a:r>
            <a:r>
              <a:rPr lang="ru-RU" i="1" dirty="0" err="1" smtClean="0"/>
              <a:t>дітей</a:t>
            </a:r>
            <a:r>
              <a:rPr lang="ru-RU" i="1" dirty="0" smtClean="0"/>
              <a:t> </a:t>
            </a:r>
            <a:r>
              <a:rPr lang="ru-RU" i="1" dirty="0" err="1" smtClean="0"/>
              <a:t>цієї</a:t>
            </a:r>
            <a:r>
              <a:rPr lang="ru-RU" i="1" dirty="0" smtClean="0"/>
              <a:t> </a:t>
            </a:r>
            <a:r>
              <a:rPr lang="ru-RU" i="1" dirty="0" err="1" smtClean="0"/>
              <a:t>групи</a:t>
            </a:r>
            <a:r>
              <a:rPr lang="ru-RU" i="1" dirty="0" smtClean="0"/>
              <a:t> </a:t>
            </a:r>
            <a:r>
              <a:rPr lang="ru-RU" i="1" dirty="0" err="1" smtClean="0"/>
              <a:t>іншій</a:t>
            </a:r>
            <a:r>
              <a:rPr lang="ru-RU" i="1" dirty="0" smtClean="0"/>
              <a:t> </a:t>
            </a:r>
            <a:r>
              <a:rPr lang="ru-RU" i="1" dirty="0" err="1" smtClean="0"/>
              <a:t>групі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643578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Слово </a:t>
            </a:r>
            <a:r>
              <a:rPr lang="ru-RU" sz="1600" b="1" dirty="0" err="1" smtClean="0"/>
              <a:t>запропоноване</a:t>
            </a:r>
            <a:r>
              <a:rPr lang="ru-RU" sz="1600" b="1" dirty="0" smtClean="0"/>
              <a:t> </a:t>
            </a:r>
            <a:r>
              <a:rPr lang="ru-RU" sz="1600" b="1" dirty="0" err="1" smtClean="0"/>
              <a:t>Рафалом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Лемкіном</a:t>
            </a:r>
            <a:r>
              <a:rPr lang="ru-RU" sz="1600" b="1" dirty="0" smtClean="0"/>
              <a:t> у 1943 р.</a:t>
            </a:r>
            <a:r>
              <a:rPr lang="uk-UA" sz="1600" b="1" dirty="0" smtClean="0"/>
              <a:t> у книзі «Правління держав Осі в окупованій Європі, закони окупації, аналіз, управління, пропозиції щодо виправлення</a:t>
            </a:r>
            <a:r>
              <a:rPr lang="ru-RU" sz="1600" b="1" dirty="0" smtClean="0"/>
              <a:t>».</a:t>
            </a:r>
            <a:endParaRPr lang="ru-RU" sz="1600" b="1" dirty="0"/>
          </a:p>
        </p:txBody>
      </p:sp>
      <p:pic>
        <p:nvPicPr>
          <p:cNvPr id="15362" name="Picture 2" descr="C:\Users\Марина\Downloads\загруженное (5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143116"/>
            <a:ext cx="2190752" cy="2857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6715140" cy="44291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dirty="0" smtClean="0">
                <a:solidFill>
                  <a:srgbClr val="7030A0"/>
                </a:solidFill>
              </a:rPr>
              <a:t>На позначення штучного голоду 1932-1933 рр. в Україні вживають власну назву - Голодомор.</a:t>
            </a:r>
          </a:p>
          <a:p>
            <a:pPr algn="just"/>
            <a:r>
              <a:rPr lang="uk-UA" b="1" dirty="0" smtClean="0">
                <a:solidFill>
                  <a:srgbClr val="7030A0"/>
                </a:solidFill>
              </a:rPr>
              <a:t>Геноцид євреїв під час Другої світової війни отримав власну назву - "</a:t>
            </a:r>
            <a:r>
              <a:rPr lang="uk-UA" b="1" dirty="0" err="1" smtClean="0">
                <a:solidFill>
                  <a:srgbClr val="7030A0"/>
                </a:solidFill>
              </a:rPr>
              <a:t>Голокост“</a:t>
            </a:r>
            <a:r>
              <a:rPr lang="uk-UA" b="1" dirty="0" smtClean="0">
                <a:solidFill>
                  <a:srgbClr val="7030A0"/>
                </a:solidFill>
              </a:rPr>
              <a:t>, </a:t>
            </a:r>
            <a:r>
              <a:rPr lang="uk-UA" b="1" dirty="0" err="1" smtClean="0">
                <a:solidFill>
                  <a:srgbClr val="7030A0"/>
                </a:solidFill>
              </a:rPr>
              <a:t>Шоа</a:t>
            </a:r>
            <a:r>
              <a:rPr lang="uk-UA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uk-UA" b="1" dirty="0" smtClean="0">
                <a:solidFill>
                  <a:srgbClr val="7030A0"/>
                </a:solidFill>
              </a:rPr>
              <a:t>Єдиної назви геноциду циган немає, паралельно вживають назви "</a:t>
            </a:r>
            <a:r>
              <a:rPr lang="uk-UA" b="1" dirty="0" err="1" smtClean="0">
                <a:solidFill>
                  <a:srgbClr val="7030A0"/>
                </a:solidFill>
              </a:rPr>
              <a:t>Параїмос“</a:t>
            </a:r>
            <a:r>
              <a:rPr lang="uk-UA" b="1" dirty="0" smtClean="0">
                <a:solidFill>
                  <a:srgbClr val="7030A0"/>
                </a:solidFill>
              </a:rPr>
              <a:t>, "</a:t>
            </a:r>
            <a:r>
              <a:rPr lang="uk-UA" b="1" dirty="0" err="1" smtClean="0">
                <a:solidFill>
                  <a:srgbClr val="7030A0"/>
                </a:solidFill>
              </a:rPr>
              <a:t>Самударіпен“</a:t>
            </a:r>
            <a:r>
              <a:rPr lang="uk-UA" b="1" dirty="0" smtClean="0">
                <a:solidFill>
                  <a:srgbClr val="7030A0"/>
                </a:solidFill>
              </a:rPr>
              <a:t> та "Калі </a:t>
            </a:r>
            <a:r>
              <a:rPr lang="uk-UA" b="1" dirty="0" err="1" smtClean="0">
                <a:solidFill>
                  <a:srgbClr val="7030A0"/>
                </a:solidFill>
              </a:rPr>
              <a:t>траш“</a:t>
            </a:r>
            <a:r>
              <a:rPr lang="uk-UA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uk-UA" b="1" dirty="0" smtClean="0">
                <a:solidFill>
                  <a:srgbClr val="7030A0"/>
                </a:solidFill>
              </a:rPr>
              <a:t> Масове винищення вірмен Османської імперії   має назву </a:t>
            </a:r>
            <a:r>
              <a:rPr lang="uk-UA" b="1" dirty="0" err="1" smtClean="0">
                <a:solidFill>
                  <a:srgbClr val="7030A0"/>
                </a:solidFill>
              </a:rPr>
              <a:t>Ганоц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</a:rPr>
              <a:t>Цегаспануцюн</a:t>
            </a:r>
            <a:r>
              <a:rPr lang="uk-UA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Деякі з випадків геноциду в XX ст. одержали власні назви, які відрізняють їх з-поміж інших актів масового винищення людей.</a:t>
            </a:r>
            <a:endParaRPr lang="ru-RU" sz="2400" dirty="0"/>
          </a:p>
        </p:txBody>
      </p:sp>
      <p:pic>
        <p:nvPicPr>
          <p:cNvPr id="17410" name="Picture 2" descr="C:\Users\Марина\Downloads\загруженное (9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1" y="2214554"/>
            <a:ext cx="2000264" cy="263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388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/>
              <a:t>За аналогією із базовим терміном</a:t>
            </a:r>
            <a:r>
              <a:rPr lang="uk-UA" sz="2800" i="1" dirty="0" smtClean="0"/>
              <a:t> </a:t>
            </a:r>
            <a:br>
              <a:rPr lang="uk-UA" sz="2800" i="1" dirty="0" smtClean="0"/>
            </a:br>
            <a:r>
              <a:rPr lang="uk-UA" sz="2800" i="1" dirty="0" smtClean="0"/>
              <a:t>геноцид</a:t>
            </a:r>
            <a:r>
              <a:rPr lang="uk-UA" sz="2800" dirty="0" smtClean="0"/>
              <a:t> упродовж 1960-2000-х рр. були запропоновані наступні терміни: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929718" cy="5072074"/>
          </a:xfrm>
        </p:spPr>
        <p:txBody>
          <a:bodyPr>
            <a:normAutofit fontScale="70000" lnSpcReduction="20000"/>
          </a:bodyPr>
          <a:lstStyle/>
          <a:p>
            <a:r>
              <a:rPr lang="uk-UA" i="1" dirty="0" err="1" smtClean="0">
                <a:solidFill>
                  <a:srgbClr val="002060"/>
                </a:solidFill>
              </a:rPr>
              <a:t>урбіцид</a:t>
            </a:r>
            <a:r>
              <a:rPr lang="uk-UA" dirty="0" smtClean="0">
                <a:solidFill>
                  <a:srgbClr val="002060"/>
                </a:solidFill>
              </a:rPr>
              <a:t> (свідоме нищення міст та міського способу життя, автор терміна Майкл </a:t>
            </a:r>
            <a:r>
              <a:rPr lang="uk-UA" dirty="0" err="1" smtClean="0">
                <a:solidFill>
                  <a:srgbClr val="002060"/>
                </a:solidFill>
              </a:rPr>
              <a:t>Муркок</a:t>
            </a:r>
            <a:r>
              <a:rPr lang="uk-UA" dirty="0" smtClean="0">
                <a:solidFill>
                  <a:srgbClr val="002060"/>
                </a:solidFill>
              </a:rPr>
              <a:t>)</a:t>
            </a:r>
          </a:p>
          <a:p>
            <a:r>
              <a:rPr lang="uk-UA" dirty="0" err="1" smtClean="0">
                <a:solidFill>
                  <a:srgbClr val="002060"/>
                </a:solidFill>
              </a:rPr>
              <a:t>г</a:t>
            </a:r>
            <a:r>
              <a:rPr lang="uk-UA" i="1" dirty="0" err="1" smtClean="0">
                <a:solidFill>
                  <a:srgbClr val="002060"/>
                </a:solidFill>
              </a:rPr>
              <a:t>ендерцид</a:t>
            </a:r>
            <a:r>
              <a:rPr lang="uk-UA" dirty="0" smtClean="0">
                <a:solidFill>
                  <a:srgbClr val="002060"/>
                </a:solidFill>
              </a:rPr>
              <a:t> (термін впровадила Мері </a:t>
            </a:r>
            <a:r>
              <a:rPr lang="uk-UA" dirty="0" err="1" smtClean="0">
                <a:solidFill>
                  <a:srgbClr val="002060"/>
                </a:solidFill>
              </a:rPr>
              <a:t>Енн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err="1" smtClean="0">
                <a:solidFill>
                  <a:srgbClr val="002060"/>
                </a:solidFill>
              </a:rPr>
              <a:t>Воррен</a:t>
            </a:r>
            <a:r>
              <a:rPr lang="uk-UA" dirty="0" smtClean="0">
                <a:solidFill>
                  <a:srgbClr val="002060"/>
                </a:solidFill>
              </a:rPr>
              <a:t> на позначення шкоди, яку чинять людям за статевою ознакою)</a:t>
            </a:r>
          </a:p>
          <a:p>
            <a:r>
              <a:rPr lang="uk-UA" i="1" dirty="0" err="1" smtClean="0">
                <a:solidFill>
                  <a:srgbClr val="002060"/>
                </a:solidFill>
              </a:rPr>
              <a:t>автогеноцид</a:t>
            </a:r>
            <a:r>
              <a:rPr lang="uk-UA" dirty="0" smtClean="0">
                <a:solidFill>
                  <a:srgbClr val="002060"/>
                </a:solidFill>
              </a:rPr>
              <a:t> (термін </a:t>
            </a:r>
            <a:r>
              <a:rPr lang="uk-UA" dirty="0" err="1" smtClean="0">
                <a:solidFill>
                  <a:srgbClr val="002060"/>
                </a:solidFill>
              </a:rPr>
              <a:t>Єгуди</a:t>
            </a:r>
            <a:r>
              <a:rPr lang="uk-UA" dirty="0" smtClean="0">
                <a:solidFill>
                  <a:srgbClr val="002060"/>
                </a:solidFill>
              </a:rPr>
              <a:t> Бауера на позначення масових репресій уряду певної країни проти своїх громадян)</a:t>
            </a:r>
          </a:p>
          <a:p>
            <a:r>
              <a:rPr lang="uk-UA" i="1" dirty="0" err="1" smtClean="0">
                <a:solidFill>
                  <a:srgbClr val="002060"/>
                </a:solidFill>
              </a:rPr>
              <a:t>демоцид</a:t>
            </a:r>
            <a:r>
              <a:rPr lang="uk-UA" dirty="0" smtClean="0">
                <a:solidFill>
                  <a:srgbClr val="002060"/>
                </a:solidFill>
              </a:rPr>
              <a:t> (термін ввів у науковий обіг </a:t>
            </a:r>
            <a:r>
              <a:rPr lang="uk-UA" dirty="0" err="1" smtClean="0">
                <a:solidFill>
                  <a:srgbClr val="002060"/>
                </a:solidFill>
              </a:rPr>
              <a:t>Рудол-Джозеф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err="1" smtClean="0">
                <a:solidFill>
                  <a:srgbClr val="002060"/>
                </a:solidFill>
              </a:rPr>
              <a:t>Руммель</a:t>
            </a:r>
            <a:r>
              <a:rPr lang="uk-UA" dirty="0" smtClean="0">
                <a:solidFill>
                  <a:srgbClr val="002060"/>
                </a:solidFill>
              </a:rPr>
              <a:t> - будь-яке насильство, що вчинила держава)</a:t>
            </a:r>
          </a:p>
          <a:p>
            <a:r>
              <a:rPr lang="uk-UA" i="1" dirty="0" err="1" smtClean="0">
                <a:solidFill>
                  <a:srgbClr val="002060"/>
                </a:solidFill>
              </a:rPr>
              <a:t>політицид</a:t>
            </a:r>
            <a:r>
              <a:rPr lang="uk-UA" i="1" dirty="0" smtClean="0">
                <a:solidFill>
                  <a:srgbClr val="002060"/>
                </a:solidFill>
              </a:rPr>
              <a:t> (пе</a:t>
            </a:r>
            <a:r>
              <a:rPr lang="uk-UA" dirty="0" smtClean="0">
                <a:solidFill>
                  <a:srgbClr val="002060"/>
                </a:solidFill>
              </a:rPr>
              <a:t>реслідування політичних противників, першим термін ужив </a:t>
            </a:r>
            <a:r>
              <a:rPr lang="uk-UA" dirty="0" err="1" smtClean="0">
                <a:solidFill>
                  <a:srgbClr val="002060"/>
                </a:solidFill>
              </a:rPr>
              <a:t>Барух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err="1" smtClean="0">
                <a:solidFill>
                  <a:srgbClr val="002060"/>
                </a:solidFill>
              </a:rPr>
              <a:t>Кіммерлінг</a:t>
            </a:r>
            <a:r>
              <a:rPr lang="uk-UA" dirty="0" smtClean="0">
                <a:solidFill>
                  <a:srgbClr val="002060"/>
                </a:solidFill>
              </a:rPr>
              <a:t>)</a:t>
            </a:r>
          </a:p>
          <a:p>
            <a:r>
              <a:rPr lang="uk-UA" i="1" dirty="0" err="1" smtClean="0">
                <a:solidFill>
                  <a:srgbClr val="002060"/>
                </a:solidFill>
              </a:rPr>
              <a:t>класоцид</a:t>
            </a:r>
            <a:r>
              <a:rPr lang="uk-UA" dirty="0" smtClean="0">
                <a:solidFill>
                  <a:srgbClr val="002060"/>
                </a:solidFill>
              </a:rPr>
              <a:t> (боротьба проти суспільних класів, які уряд вважає ворожими до всього населення, термін Майкла Манна)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У 1970 р. французький етнолог Робер </a:t>
            </a:r>
            <a:r>
              <a:rPr lang="uk-UA" dirty="0" err="1" smtClean="0">
                <a:solidFill>
                  <a:srgbClr val="002060"/>
                </a:solidFill>
              </a:rPr>
              <a:t>Жулен</a:t>
            </a:r>
            <a:r>
              <a:rPr lang="uk-UA" dirty="0" smtClean="0">
                <a:solidFill>
                  <a:srgbClr val="002060"/>
                </a:solidFill>
              </a:rPr>
              <a:t> запропонував запровадити спеціальний термін</a:t>
            </a:r>
            <a:r>
              <a:rPr lang="uk-UA" i="1" dirty="0" smtClean="0">
                <a:solidFill>
                  <a:srgbClr val="002060"/>
                </a:solidFill>
              </a:rPr>
              <a:t> </a:t>
            </a:r>
            <a:r>
              <a:rPr lang="uk-UA" i="1" dirty="0" err="1" smtClean="0">
                <a:solidFill>
                  <a:srgbClr val="002060"/>
                </a:solidFill>
              </a:rPr>
              <a:t>етноцид</a:t>
            </a:r>
            <a:r>
              <a:rPr lang="uk-UA" dirty="0" smtClean="0">
                <a:solidFill>
                  <a:srgbClr val="002060"/>
                </a:solidFill>
              </a:rPr>
              <a:t> на позначення політики, спрямованої на ліквідацію народу без фізичного винищення його членів. Як синонім</a:t>
            </a:r>
            <a:r>
              <a:rPr lang="uk-UA" i="1" dirty="0" smtClean="0">
                <a:solidFill>
                  <a:srgbClr val="002060"/>
                </a:solidFill>
              </a:rPr>
              <a:t> </a:t>
            </a:r>
            <a:r>
              <a:rPr lang="uk-UA" i="1" dirty="0" err="1" smtClean="0">
                <a:solidFill>
                  <a:srgbClr val="002060"/>
                </a:solidFill>
              </a:rPr>
              <a:t>етноциду</a:t>
            </a:r>
            <a:r>
              <a:rPr lang="uk-UA" dirty="0" smtClean="0">
                <a:solidFill>
                  <a:srgbClr val="002060"/>
                </a:solidFill>
              </a:rPr>
              <a:t> іноді вживають термін</a:t>
            </a:r>
            <a:r>
              <a:rPr lang="uk-UA" i="1" dirty="0" smtClean="0">
                <a:solidFill>
                  <a:srgbClr val="002060"/>
                </a:solidFill>
              </a:rPr>
              <a:t> культурний геноцид.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57166"/>
            <a:ext cx="4033876" cy="192882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Геноцид вірмен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в Османській імперії 1915 року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2285992"/>
            <a:ext cx="5643602" cy="3786214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err="1" smtClean="0"/>
              <a:t>Проводився</a:t>
            </a:r>
            <a:r>
              <a:rPr lang="ru-RU" i="1" dirty="0" smtClean="0"/>
              <a:t> в </a:t>
            </a:r>
            <a:r>
              <a:rPr lang="ru-RU" i="1" dirty="0" err="1" smtClean="0"/>
              <a:t>кілька</a:t>
            </a:r>
            <a:r>
              <a:rPr lang="ru-RU" i="1" dirty="0" smtClean="0"/>
              <a:t> </a:t>
            </a:r>
            <a:r>
              <a:rPr lang="ru-RU" i="1" dirty="0" err="1" smtClean="0"/>
              <a:t>стадій</a:t>
            </a:r>
            <a:r>
              <a:rPr lang="ru-RU" i="1" dirty="0" smtClean="0"/>
              <a:t>: </a:t>
            </a:r>
            <a:r>
              <a:rPr lang="ru-RU" i="1" dirty="0" err="1" smtClean="0"/>
              <a:t>роззброєння</a:t>
            </a:r>
            <a:r>
              <a:rPr lang="ru-RU" i="1" dirty="0" smtClean="0"/>
              <a:t> </a:t>
            </a:r>
            <a:r>
              <a:rPr lang="ru-RU" i="1" dirty="0" err="1" smtClean="0"/>
              <a:t>вірменських</a:t>
            </a:r>
            <a:r>
              <a:rPr lang="ru-RU" i="1" dirty="0" smtClean="0"/>
              <a:t> </a:t>
            </a:r>
            <a:r>
              <a:rPr lang="ru-RU" i="1" dirty="0" err="1" smtClean="0"/>
              <a:t>солдатів</a:t>
            </a:r>
            <a:r>
              <a:rPr lang="ru-RU" i="1" dirty="0" smtClean="0"/>
              <a:t>, </a:t>
            </a:r>
            <a:r>
              <a:rPr lang="ru-RU" i="1" dirty="0" err="1" smtClean="0"/>
              <a:t>вибіркова</a:t>
            </a:r>
            <a:r>
              <a:rPr lang="ru-RU" i="1" dirty="0" smtClean="0"/>
              <a:t> </a:t>
            </a:r>
            <a:r>
              <a:rPr lang="ru-RU" i="1" dirty="0" err="1" smtClean="0"/>
              <a:t>депортація</a:t>
            </a:r>
            <a:r>
              <a:rPr lang="ru-RU" i="1" dirty="0" smtClean="0"/>
              <a:t> </a:t>
            </a:r>
            <a:r>
              <a:rPr lang="ru-RU" i="1" dirty="0" err="1" smtClean="0"/>
              <a:t>вірмен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прикордонних</a:t>
            </a:r>
            <a:r>
              <a:rPr lang="ru-RU" i="1" dirty="0" smtClean="0"/>
              <a:t> </a:t>
            </a:r>
            <a:r>
              <a:rPr lang="ru-RU" i="1" dirty="0" err="1" smtClean="0"/>
              <a:t>районів</a:t>
            </a:r>
            <a:r>
              <a:rPr lang="ru-RU" i="1" dirty="0" smtClean="0"/>
              <a:t>, </a:t>
            </a:r>
            <a:r>
              <a:rPr lang="ru-RU" i="1" dirty="0" err="1" smtClean="0"/>
              <a:t>прийняття</a:t>
            </a:r>
            <a:r>
              <a:rPr lang="ru-RU" i="1" dirty="0" smtClean="0"/>
              <a:t> закону про </a:t>
            </a:r>
            <a:r>
              <a:rPr lang="ru-RU" i="1" dirty="0" err="1" smtClean="0"/>
              <a:t>висилку</a:t>
            </a:r>
            <a:r>
              <a:rPr lang="ru-RU" i="1" dirty="0" smtClean="0"/>
              <a:t>, </a:t>
            </a:r>
            <a:r>
              <a:rPr lang="ru-RU" i="1" dirty="0" err="1" smtClean="0"/>
              <a:t>масова</a:t>
            </a:r>
            <a:r>
              <a:rPr lang="ru-RU" i="1" dirty="0" smtClean="0"/>
              <a:t> </a:t>
            </a:r>
            <a:r>
              <a:rPr lang="ru-RU" i="1" dirty="0" err="1" smtClean="0"/>
              <a:t>депортація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вбивства</a:t>
            </a:r>
            <a:r>
              <a:rPr lang="ru-RU" i="1" dirty="0" smtClean="0"/>
              <a:t> </a:t>
            </a:r>
            <a:r>
              <a:rPr lang="ru-RU" i="1" dirty="0" err="1" smtClean="0"/>
              <a:t>вірмен</a:t>
            </a:r>
            <a:r>
              <a:rPr lang="ru-RU" i="1" dirty="0" smtClean="0"/>
              <a:t>.</a:t>
            </a:r>
          </a:p>
          <a:p>
            <a:r>
              <a:rPr lang="ru-RU" i="1" dirty="0" err="1" smtClean="0"/>
              <a:t>Основними</a:t>
            </a:r>
            <a:r>
              <a:rPr lang="ru-RU" i="1" dirty="0" smtClean="0"/>
              <a:t> </a:t>
            </a:r>
            <a:r>
              <a:rPr lang="ru-RU" i="1" dirty="0" err="1" smtClean="0"/>
              <a:t>організаторами</a:t>
            </a:r>
            <a:r>
              <a:rPr lang="ru-RU" i="1" dirty="0" smtClean="0"/>
              <a:t> геноциду </a:t>
            </a:r>
            <a:r>
              <a:rPr lang="ru-RU" i="1" dirty="0" err="1" smtClean="0"/>
              <a:t>вважаються</a:t>
            </a:r>
            <a:r>
              <a:rPr lang="ru-RU" i="1" dirty="0" smtClean="0"/>
              <a:t> </a:t>
            </a:r>
            <a:r>
              <a:rPr lang="ru-RU" i="1" dirty="0" err="1" smtClean="0"/>
              <a:t>лідери</a:t>
            </a:r>
            <a:r>
              <a:rPr lang="ru-RU" i="1" dirty="0" smtClean="0"/>
              <a:t> </a:t>
            </a:r>
            <a:r>
              <a:rPr lang="ru-RU" i="1" dirty="0" err="1" smtClean="0"/>
              <a:t>молодотурків</a:t>
            </a:r>
            <a:r>
              <a:rPr lang="ru-RU" i="1" dirty="0" smtClean="0"/>
              <a:t> </a:t>
            </a:r>
            <a:r>
              <a:rPr lang="ru-RU" i="1" dirty="0" err="1" smtClean="0"/>
              <a:t>Талаат</a:t>
            </a:r>
            <a:r>
              <a:rPr lang="ru-RU" i="1" dirty="0" smtClean="0"/>
              <a:t>, </a:t>
            </a:r>
            <a:r>
              <a:rPr lang="ru-RU" i="1" dirty="0" err="1" smtClean="0"/>
              <a:t>Джемаль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 </a:t>
            </a:r>
            <a:r>
              <a:rPr lang="ru-RU" i="1" dirty="0" err="1" smtClean="0"/>
              <a:t>Енвер</a:t>
            </a:r>
            <a:r>
              <a:rPr lang="ru-RU" i="1" dirty="0" smtClean="0"/>
              <a:t>, а </a:t>
            </a:r>
            <a:r>
              <a:rPr lang="ru-RU" i="1" dirty="0" err="1" smtClean="0"/>
              <a:t>також</a:t>
            </a:r>
            <a:r>
              <a:rPr lang="ru-RU" i="1" dirty="0" smtClean="0"/>
              <a:t> </a:t>
            </a:r>
            <a:r>
              <a:rPr lang="ru-RU" i="1" dirty="0" err="1" smtClean="0"/>
              <a:t>керівник</a:t>
            </a:r>
            <a:r>
              <a:rPr lang="ru-RU" i="1" dirty="0" smtClean="0"/>
              <a:t> «</a:t>
            </a:r>
            <a:r>
              <a:rPr lang="ru-RU" i="1" dirty="0" err="1" smtClean="0"/>
              <a:t>Особливої</a:t>
            </a:r>
            <a:r>
              <a:rPr lang="ru-RU" i="1" dirty="0" smtClean="0"/>
              <a:t> ​​</a:t>
            </a:r>
            <a:r>
              <a:rPr lang="ru-RU" i="1" dirty="0" err="1" smtClean="0"/>
              <a:t>організації</a:t>
            </a:r>
            <a:r>
              <a:rPr lang="ru-RU" i="1" dirty="0" smtClean="0"/>
              <a:t>» </a:t>
            </a:r>
            <a:r>
              <a:rPr lang="ru-RU" i="1" dirty="0" err="1" smtClean="0"/>
              <a:t>Бехаеддін</a:t>
            </a:r>
            <a:r>
              <a:rPr lang="ru-RU" i="1" dirty="0" smtClean="0"/>
              <a:t> </a:t>
            </a:r>
            <a:r>
              <a:rPr lang="ru-RU" i="1" dirty="0" err="1" smtClean="0"/>
              <a:t>Шакир</a:t>
            </a:r>
            <a:r>
              <a:rPr lang="ru-RU" i="1" dirty="0" smtClean="0"/>
              <a:t>. </a:t>
            </a:r>
            <a:endParaRPr lang="ru-RU" i="1" dirty="0"/>
          </a:p>
        </p:txBody>
      </p:sp>
      <p:pic>
        <p:nvPicPr>
          <p:cNvPr id="21506" name="Picture 2" descr="C:\Users\Марина\Downloads\300px-Genocide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143248"/>
            <a:ext cx="2634231" cy="1928826"/>
          </a:xfrm>
          <a:prstGeom prst="rect">
            <a:avLst/>
          </a:prstGeom>
          <a:noFill/>
        </p:spPr>
      </p:pic>
      <p:pic>
        <p:nvPicPr>
          <p:cNvPr id="21507" name="Picture 3" descr="C:\Users\Марина\Downloads\300px-Tsitsernakaberd24.04.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642918"/>
            <a:ext cx="3323400" cy="1528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642918"/>
            <a:ext cx="2643206" cy="67665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Тімоті</a:t>
            </a:r>
            <a:r>
              <a:rPr lang="uk-UA" dirty="0" smtClean="0"/>
              <a:t> Снайдер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786322"/>
            <a:ext cx="8429684" cy="17145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 smtClean="0"/>
              <a:t>В </a:t>
            </a:r>
            <a:r>
              <a:rPr lang="ru-RU" b="1" i="1" dirty="0" err="1" smtClean="0"/>
              <a:t>Україні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було</a:t>
            </a:r>
            <a:r>
              <a:rPr lang="ru-RU" b="1" i="1" dirty="0" smtClean="0"/>
              <a:t> два </a:t>
            </a:r>
            <a:r>
              <a:rPr lang="ru-RU" b="1" i="1" dirty="0" err="1" smtClean="0"/>
              <a:t>голодомори</a:t>
            </a:r>
            <a:r>
              <a:rPr lang="ru-RU" b="1" i="1" dirty="0" smtClean="0"/>
              <a:t> —</a:t>
            </a:r>
            <a:r>
              <a:rPr lang="uk-UA" b="1" i="1" dirty="0" smtClean="0"/>
              <a:t>  </a:t>
            </a:r>
            <a:r>
              <a:rPr lang="ru-RU" b="1" i="1" dirty="0" err="1" smtClean="0"/>
              <a:t>радянський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нацистський</a:t>
            </a:r>
            <a:r>
              <a:rPr lang="ru-RU" b="1" i="1" dirty="0" smtClean="0"/>
              <a:t>.</a:t>
            </a:r>
            <a:r>
              <a:rPr lang="ru-RU" i="1" baseline="30000" dirty="0" smtClean="0"/>
              <a:t> </a:t>
            </a:r>
            <a:r>
              <a:rPr lang="uk-UA" b="1" i="1" dirty="0" smtClean="0"/>
              <a:t>Україна була найбільш смертоносним місцем...</a:t>
            </a:r>
            <a:r>
              <a:rPr lang="uk-UA" i="1" baseline="30000" dirty="0" smtClean="0"/>
              <a:t> </a:t>
            </a:r>
            <a:r>
              <a:rPr lang="ru-RU" b="1" i="1" dirty="0" err="1" smtClean="0"/>
              <a:t>Тобто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ніяких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національних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винятків</a:t>
            </a:r>
            <a:r>
              <a:rPr lang="ru-RU" b="1" i="1" dirty="0" smtClean="0"/>
              <a:t>. </a:t>
            </a:r>
            <a:r>
              <a:rPr lang="ru-RU" b="1" i="1" dirty="0" err="1" smtClean="0"/>
              <a:t>Мова</a:t>
            </a:r>
            <a:r>
              <a:rPr lang="ru-RU" b="1" i="1" dirty="0" smtClean="0"/>
              <a:t> не </a:t>
            </a:r>
            <a:r>
              <a:rPr lang="ru-RU" b="1" i="1" dirty="0" err="1" smtClean="0"/>
              <a:t>йде</a:t>
            </a:r>
            <a:r>
              <a:rPr lang="ru-RU" b="1" i="1" dirty="0" smtClean="0"/>
              <a:t> про те,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загинули</a:t>
            </a:r>
            <a:r>
              <a:rPr lang="ru-RU" b="1" i="1" dirty="0" smtClean="0"/>
              <a:t> 5500000 </a:t>
            </a:r>
            <a:r>
              <a:rPr lang="ru-RU" b="1" i="1" dirty="0" err="1" smtClean="0"/>
              <a:t>євреїв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або</a:t>
            </a:r>
            <a:r>
              <a:rPr lang="ru-RU" b="1" i="1" dirty="0" smtClean="0"/>
              <a:t> 3500000 </a:t>
            </a:r>
            <a:r>
              <a:rPr lang="ru-RU" b="1" i="1" dirty="0" err="1" smtClean="0"/>
              <a:t>українців</a:t>
            </a:r>
            <a:r>
              <a:rPr lang="ru-RU" b="1" i="1" dirty="0" smtClean="0"/>
              <a:t>. Говориться,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14 </a:t>
            </a:r>
            <a:r>
              <a:rPr lang="ru-RU" b="1" i="1" dirty="0" err="1" smtClean="0"/>
              <a:t>млн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людських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істот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було</a:t>
            </a:r>
            <a:r>
              <a:rPr lang="ru-RU" b="1" i="1" dirty="0" smtClean="0"/>
              <a:t> вбито. </a:t>
            </a:r>
            <a:r>
              <a:rPr lang="ru-RU" b="1" i="1" dirty="0" err="1" smtClean="0"/>
              <a:t>Частина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них </a:t>
            </a:r>
            <a:r>
              <a:rPr lang="ru-RU" b="1" i="1" dirty="0" err="1" smtClean="0"/>
              <a:t>були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знищені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саме</a:t>
            </a:r>
            <a:r>
              <a:rPr lang="ru-RU" b="1" i="1" dirty="0" smtClean="0"/>
              <a:t> за те,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були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українцями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або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євреями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але</a:t>
            </a:r>
            <a:r>
              <a:rPr lang="ru-RU" b="1" i="1" dirty="0" smtClean="0"/>
              <a:t> головне - вони </a:t>
            </a:r>
            <a:r>
              <a:rPr lang="ru-RU" b="1" i="1" dirty="0" err="1" smtClean="0"/>
              <a:t>були</a:t>
            </a:r>
            <a:r>
              <a:rPr lang="ru-RU" b="1" i="1" dirty="0" smtClean="0"/>
              <a:t> людьми.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Рисунок 5" descr="C:\Users\Марина\Downloads\загруженное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2740095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5" descr="C:\Users\Марина\Downloads\holoca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857364"/>
            <a:ext cx="394106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Марина\Downloads\images (7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14290"/>
            <a:ext cx="2286000" cy="151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Основні </a:t>
            </a:r>
            <a:r>
              <a:rPr lang="uk-UA" dirty="0" smtClean="0"/>
              <a:t>причин голодомору: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158" y="428604"/>
            <a:ext cx="8286808" cy="207170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900" dirty="0" err="1" smtClean="0"/>
              <a:t>Проведення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індустріалізації</a:t>
            </a:r>
            <a:r>
              <a:rPr lang="ru-RU" sz="2900" dirty="0" smtClean="0"/>
              <a:t> за </a:t>
            </a:r>
            <a:r>
              <a:rPr lang="ru-RU" sz="2900" dirty="0" err="1" smtClean="0"/>
              <a:t>рахунок</a:t>
            </a:r>
            <a:r>
              <a:rPr lang="ru-RU" sz="2900" dirty="0" smtClean="0"/>
              <a:t> </a:t>
            </a:r>
            <a:r>
              <a:rPr lang="ru-RU" sz="2900" dirty="0" err="1" smtClean="0"/>
              <a:t>коштів</a:t>
            </a:r>
            <a:r>
              <a:rPr lang="ru-RU" sz="2900" dirty="0" smtClean="0"/>
              <a:t> </a:t>
            </a:r>
            <a:r>
              <a:rPr lang="ru-RU" sz="2900" dirty="0" err="1" smtClean="0"/>
              <a:t>сільського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господарства</a:t>
            </a:r>
            <a:r>
              <a:rPr lang="ru-RU" sz="2900" dirty="0" smtClean="0"/>
              <a:t>;</a:t>
            </a:r>
          </a:p>
          <a:p>
            <a:pPr algn="just"/>
            <a:r>
              <a:rPr lang="ru-RU" sz="2900" dirty="0" err="1" smtClean="0"/>
              <a:t>Ліквідація</a:t>
            </a:r>
            <a:r>
              <a:rPr lang="ru-RU" sz="2900" dirty="0" smtClean="0"/>
              <a:t> опору </a:t>
            </a:r>
            <a:r>
              <a:rPr lang="ru-RU" sz="2900" dirty="0" err="1" smtClean="0"/>
              <a:t>українського</a:t>
            </a:r>
            <a:r>
              <a:rPr lang="ru-RU" sz="2900" dirty="0" smtClean="0"/>
              <a:t> селянства </a:t>
            </a:r>
            <a:r>
              <a:rPr lang="ru-RU" sz="2900" dirty="0" err="1" smtClean="0"/>
              <a:t>політиці</a:t>
            </a:r>
            <a:r>
              <a:rPr lang="ru-RU" sz="2900" dirty="0" smtClean="0"/>
              <a:t> </a:t>
            </a:r>
            <a:r>
              <a:rPr lang="ru-RU" sz="2900" dirty="0" err="1" smtClean="0"/>
              <a:t>колективізації</a:t>
            </a:r>
            <a:r>
              <a:rPr lang="ru-RU" sz="2900" dirty="0" smtClean="0"/>
              <a:t>;</a:t>
            </a:r>
          </a:p>
          <a:p>
            <a:pPr algn="just"/>
            <a:r>
              <a:rPr lang="ru-RU" sz="2900" dirty="0" err="1" smtClean="0"/>
              <a:t>Нереальні</a:t>
            </a:r>
            <a:r>
              <a:rPr lang="ru-RU" sz="2900" dirty="0" smtClean="0"/>
              <a:t> </a:t>
            </a:r>
            <a:r>
              <a:rPr lang="ru-RU" sz="2900" dirty="0" err="1" smtClean="0"/>
              <a:t>плани</a:t>
            </a:r>
            <a:r>
              <a:rPr lang="ru-RU" sz="2900" dirty="0" smtClean="0"/>
              <a:t> </a:t>
            </a:r>
            <a:r>
              <a:rPr lang="ru-RU" sz="2900" dirty="0" err="1" smtClean="0"/>
              <a:t>хлібозаготівель</a:t>
            </a:r>
            <a:r>
              <a:rPr lang="ru-RU" sz="2900" dirty="0" smtClean="0"/>
              <a:t> для УРСР на 1932рік;</a:t>
            </a:r>
          </a:p>
          <a:p>
            <a:pPr algn="just"/>
            <a:r>
              <a:rPr lang="ru-RU" sz="2900" dirty="0" err="1" smtClean="0"/>
              <a:t>Політика</a:t>
            </a:r>
            <a:r>
              <a:rPr lang="ru-RU" sz="2900" dirty="0" smtClean="0"/>
              <a:t> </a:t>
            </a:r>
            <a:r>
              <a:rPr lang="ru-RU" sz="2900" dirty="0" err="1" smtClean="0"/>
              <a:t>терору</a:t>
            </a:r>
            <a:r>
              <a:rPr lang="ru-RU" sz="2900" dirty="0" smtClean="0"/>
              <a:t> </a:t>
            </a:r>
            <a:r>
              <a:rPr lang="ru-RU" sz="2900" dirty="0" err="1" smtClean="0"/>
              <a:t>щодо</a:t>
            </a:r>
            <a:r>
              <a:rPr lang="ru-RU" sz="2900" dirty="0" smtClean="0"/>
              <a:t> </a:t>
            </a:r>
            <a:r>
              <a:rPr lang="ru-RU" sz="2900" dirty="0" err="1" smtClean="0"/>
              <a:t>районів</a:t>
            </a:r>
            <a:r>
              <a:rPr lang="ru-RU" sz="2900" dirty="0" smtClean="0"/>
              <a:t>, </a:t>
            </a:r>
            <a:r>
              <a:rPr lang="ru-RU" sz="2900" dirty="0" err="1" smtClean="0"/>
              <a:t>які</a:t>
            </a:r>
            <a:r>
              <a:rPr lang="ru-RU" sz="2900" dirty="0" smtClean="0"/>
              <a:t> не </a:t>
            </a:r>
            <a:r>
              <a:rPr lang="ru-RU" sz="2900" dirty="0" err="1" smtClean="0"/>
              <a:t>виконали</a:t>
            </a:r>
            <a:r>
              <a:rPr lang="ru-RU" sz="2900" dirty="0" smtClean="0"/>
              <a:t> </a:t>
            </a:r>
            <a:r>
              <a:rPr lang="ru-RU" sz="2900" dirty="0" err="1" smtClean="0"/>
              <a:t>плани</a:t>
            </a:r>
            <a:r>
              <a:rPr lang="ru-RU" sz="2900" dirty="0" smtClean="0"/>
              <a:t> </a:t>
            </a:r>
            <a:r>
              <a:rPr lang="ru-RU" sz="2900" dirty="0" err="1" smtClean="0"/>
              <a:t>хлібозаготівель</a:t>
            </a:r>
            <a:r>
              <a:rPr lang="ru-RU" sz="2900" dirty="0" smtClean="0"/>
              <a:t>;</a:t>
            </a:r>
          </a:p>
          <a:p>
            <a:pPr algn="just"/>
            <a:r>
              <a:rPr lang="ru-RU" sz="2900" dirty="0" err="1" smtClean="0"/>
              <a:t>Відсутність</a:t>
            </a:r>
            <a:r>
              <a:rPr lang="ru-RU" sz="2900" dirty="0" smtClean="0"/>
              <a:t> </a:t>
            </a:r>
            <a:r>
              <a:rPr lang="ru-RU" sz="2900" dirty="0" smtClean="0"/>
              <a:t>з боку </a:t>
            </a:r>
            <a:r>
              <a:rPr lang="ru-RU" sz="2900" dirty="0" err="1" smtClean="0"/>
              <a:t>держави</a:t>
            </a:r>
            <a:r>
              <a:rPr lang="ru-RU" sz="2900" dirty="0" smtClean="0"/>
              <a:t> </a:t>
            </a:r>
            <a:r>
              <a:rPr lang="ru-RU" sz="2900" dirty="0" err="1" smtClean="0"/>
              <a:t>реальної</a:t>
            </a:r>
            <a:r>
              <a:rPr lang="ru-RU" sz="2900" dirty="0" smtClean="0"/>
              <a:t> </a:t>
            </a:r>
            <a:r>
              <a:rPr lang="ru-RU" sz="2900" dirty="0" err="1" smtClean="0"/>
              <a:t>допомоги</a:t>
            </a:r>
            <a:r>
              <a:rPr lang="ru-RU" sz="2900" dirty="0" smtClean="0"/>
              <a:t> </a:t>
            </a:r>
            <a:r>
              <a:rPr lang="ru-RU" sz="2900" dirty="0" err="1" smtClean="0"/>
              <a:t>голодуючим</a:t>
            </a:r>
            <a:r>
              <a:rPr lang="ru-RU" sz="2900" dirty="0" smtClean="0"/>
              <a:t>;</a:t>
            </a:r>
          </a:p>
          <a:p>
            <a:pPr algn="just"/>
            <a:r>
              <a:rPr lang="ru-RU" sz="2900" dirty="0" err="1" smtClean="0"/>
              <a:t>Недопушення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можливості</a:t>
            </a:r>
            <a:r>
              <a:rPr lang="ru-RU" sz="2900" dirty="0" smtClean="0"/>
              <a:t> </a:t>
            </a:r>
            <a:r>
              <a:rPr lang="ru-RU" sz="2900" dirty="0" err="1" smtClean="0"/>
              <a:t>надання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іноземної</a:t>
            </a:r>
            <a:r>
              <a:rPr lang="ru-RU" sz="2900" dirty="0" smtClean="0"/>
              <a:t> </a:t>
            </a:r>
            <a:r>
              <a:rPr lang="ru-RU" sz="2900" dirty="0" err="1" smtClean="0"/>
              <a:t>продовольчої</a:t>
            </a:r>
            <a:r>
              <a:rPr lang="ru-RU" sz="2900" dirty="0" smtClean="0"/>
              <a:t> </a:t>
            </a:r>
            <a:r>
              <a:rPr lang="ru-RU" sz="2900" dirty="0" err="1" smtClean="0"/>
              <a:t>допомоги</a:t>
            </a:r>
            <a:r>
              <a:rPr lang="ru-RU" sz="2900" dirty="0" smtClean="0"/>
              <a:t> </a:t>
            </a:r>
            <a:r>
              <a:rPr lang="ru-RU" sz="2900" dirty="0" err="1" smtClean="0"/>
              <a:t>засобами</a:t>
            </a:r>
            <a:r>
              <a:rPr lang="ru-RU" sz="2900" dirty="0" smtClean="0"/>
              <a:t> </a:t>
            </a:r>
            <a:r>
              <a:rPr lang="ru-RU" sz="2900" dirty="0" err="1" smtClean="0"/>
              <a:t>інформаційцної</a:t>
            </a:r>
            <a:r>
              <a:rPr lang="ru-RU" sz="2900" dirty="0" smtClean="0"/>
              <a:t> </a:t>
            </a:r>
            <a:r>
              <a:rPr lang="ru-RU" sz="2900" dirty="0" err="1" smtClean="0"/>
              <a:t>блокади</a:t>
            </a:r>
            <a:r>
              <a:rPr lang="ru-RU" sz="2900" dirty="0" smtClean="0"/>
              <a:t>;</a:t>
            </a:r>
          </a:p>
          <a:p>
            <a:pPr algn="just"/>
            <a:r>
              <a:rPr lang="ru-RU" sz="2900" dirty="0" err="1" smtClean="0"/>
              <a:t>Запровадження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надзвичайної</a:t>
            </a:r>
            <a:r>
              <a:rPr lang="ru-RU" sz="2900" dirty="0" smtClean="0"/>
              <a:t> </a:t>
            </a:r>
            <a:r>
              <a:rPr lang="ru-RU" sz="2900" dirty="0" err="1" smtClean="0"/>
              <a:t>комісії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92933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Історики і демографи сперечаються навколо кількості жертв голодомору, виголошуючи різні дані від 3 до 15 мільйонів.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1928802"/>
            <a:ext cx="39290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i="1" dirty="0" smtClean="0">
                <a:solidFill>
                  <a:srgbClr val="00B050"/>
                </a:solidFill>
              </a:rPr>
              <a:t>Навесні 1933 р. щохвилини помирало 17 чоловік, щогодини — 1000 осіб, щодоби — 25 тис. українців. Тривалість життя чоловіків в голодні 1932-1933 роки становила 7,3 років, а в жінок — 10,9 років.</a:t>
            </a:r>
            <a:endParaRPr lang="ru-RU" sz="1400" i="1" dirty="0"/>
          </a:p>
        </p:txBody>
      </p:sp>
      <p:pic>
        <p:nvPicPr>
          <p:cNvPr id="8" name="Picture 2" descr="http://dataforum.ks.ua/attachments/kayut-kompaniya/10462d1195930707-%3Dgolodomor-1932-1933-godov%3D-11golod-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286124"/>
            <a:ext cx="202699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8662" y="2357430"/>
            <a:ext cx="3571877" cy="3539920"/>
          </a:xfrm>
          <a:ln/>
        </p:spPr>
      </p:pic>
      <p:pic>
        <p:nvPicPr>
          <p:cNvPr id="10" name="Picture 6" descr="http://www.ssu.gov.ua/sbu/img/publishing/?id=822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714752"/>
            <a:ext cx="222168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05744081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543</TotalTime>
  <Words>805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Геноциди ХХ століття:  причини, особливості, наслідки </vt:lpstr>
      <vt:lpstr>Слайд 2</vt:lpstr>
      <vt:lpstr>Загальна характеристика дослідження</vt:lpstr>
      <vt:lpstr>Геноцид  — цілеспрямовані дії з метою знищення повністю або частково окремих груп населення чи цілих народів  за національними, етнічними, расовими або релігійними мотивами. </vt:lpstr>
      <vt:lpstr>Слайд 5</vt:lpstr>
      <vt:lpstr>За аналогією із базовим терміном  геноцид упродовж 1960-2000-х рр. були запропоновані наступні терміни:</vt:lpstr>
      <vt:lpstr>Геноцид вірмен  в Османській імперії 1915 року</vt:lpstr>
      <vt:lpstr>Тімоті Снайдер</vt:lpstr>
      <vt:lpstr>Основні причин голодомору: </vt:lpstr>
      <vt:lpstr>27 січня 1945 року Радянська Армія визволила в'язнів найбільшого нацистського табору смерті Аушвіц-Біркенау </vt:lpstr>
      <vt:lpstr>Геноцид ромів  (ромською — Porajmos,Samudaripen) — геноцид, організований і здійснений нацистами 1935–1945 років на теренах Німеччини, країн-союзників Третього Рейху й окупованих країн.</vt:lpstr>
      <vt:lpstr>Слайд 12</vt:lpstr>
      <vt:lpstr>Слайд 13</vt:lpstr>
      <vt:lpstr>Відповідальність  за геноцид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Геноциди ХХ століття:  причини, особливості, наслідки </dc:title>
  <dc:creator>Марина</dc:creator>
  <cp:lastModifiedBy>Марина</cp:lastModifiedBy>
  <cp:revision>58</cp:revision>
  <dcterms:created xsi:type="dcterms:W3CDTF">2015-04-26T14:59:57Z</dcterms:created>
  <dcterms:modified xsi:type="dcterms:W3CDTF">2016-04-07T13:54:08Z</dcterms:modified>
</cp:coreProperties>
</file>