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72" r:id="rId9"/>
    <p:sldId id="264" r:id="rId10"/>
    <p:sldId id="265" r:id="rId11"/>
    <p:sldId id="268" r:id="rId12"/>
    <p:sldId id="269" r:id="rId13"/>
    <p:sldId id="271" r:id="rId14"/>
    <p:sldId id="267" r:id="rId15"/>
    <p:sldId id="273" r:id="rId16"/>
    <p:sldId id="274" r:id="rId17"/>
    <p:sldId id="270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82" autoAdjust="0"/>
  </p:normalViewPr>
  <p:slideViewPr>
    <p:cSldViewPr>
      <p:cViewPr>
        <p:scale>
          <a:sx n="80" d="100"/>
          <a:sy n="80" d="100"/>
        </p:scale>
        <p:origin x="-22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E7623-1E33-448A-A2CC-68031018E6CF}" type="doc">
      <dgm:prSet loTypeId="urn:microsoft.com/office/officeart/2005/8/layout/radial1" loCatId="cycl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8E48812-6FFF-4265-9264-AE6164A1F153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Методи геноциду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4161E71-558F-4C79-8AE9-7074F2FC0487}" type="parTrans" cxnId="{B6A5B50C-A33F-488A-B0AF-474340C975C8}">
      <dgm:prSet/>
      <dgm:spPr/>
      <dgm:t>
        <a:bodyPr/>
        <a:lstStyle/>
        <a:p>
          <a:endParaRPr lang="ru-RU"/>
        </a:p>
      </dgm:t>
    </dgm:pt>
    <dgm:pt modelId="{37F0D4E6-765F-44E4-B96D-82A83630709A}" type="sibTrans" cxnId="{B6A5B50C-A33F-488A-B0AF-474340C975C8}">
      <dgm:prSet/>
      <dgm:spPr/>
      <dgm:t>
        <a:bodyPr/>
        <a:lstStyle/>
        <a:p>
          <a:endParaRPr lang="ru-RU"/>
        </a:p>
      </dgm:t>
    </dgm:pt>
    <dgm:pt modelId="{1753AAD3-60C4-4E01-A78B-3629C11F646D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вбивство  членів  цієї групи;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3AB89B20-0555-4978-8576-55056E83454B}" type="parTrans" cxnId="{9EE2C78E-EB55-40E8-8836-59B06FF3053F}">
      <dgm:prSet/>
      <dgm:spPr/>
      <dgm:t>
        <a:bodyPr/>
        <a:lstStyle/>
        <a:p>
          <a:endParaRPr lang="ru-RU" dirty="0"/>
        </a:p>
      </dgm:t>
    </dgm:pt>
    <dgm:pt modelId="{29D1E4F6-7026-45C3-9A9A-39F34C5E7FD7}" type="sibTrans" cxnId="{9EE2C78E-EB55-40E8-8836-59B06FF3053F}">
      <dgm:prSet/>
      <dgm:spPr/>
      <dgm:t>
        <a:bodyPr/>
        <a:lstStyle/>
        <a:p>
          <a:endParaRPr lang="ru-RU"/>
        </a:p>
      </dgm:t>
    </dgm:pt>
    <dgm:pt modelId="{2F076EAF-635D-4EC9-A63C-E93830851C7C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нанесення</a:t>
          </a: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тяжких ушкоджень членам такої групи</a:t>
          </a: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i="0" dirty="0">
            <a:latin typeface="Times New Roman" pitchFamily="18" charset="0"/>
            <a:cs typeface="Times New Roman" pitchFamily="18" charset="0"/>
          </a:endParaRPr>
        </a:p>
      </dgm:t>
    </dgm:pt>
    <dgm:pt modelId="{3C5DD40C-48C7-419E-BDAB-61402EB7F798}" type="parTrans" cxnId="{ECF8380B-68FD-4B92-AB30-1772C99806E8}">
      <dgm:prSet/>
      <dgm:spPr/>
      <dgm:t>
        <a:bodyPr/>
        <a:lstStyle/>
        <a:p>
          <a:endParaRPr lang="ru-RU" dirty="0"/>
        </a:p>
      </dgm:t>
    </dgm:pt>
    <dgm:pt modelId="{F4B56BD9-7E8C-42E4-838F-591AC4F55367}" type="sibTrans" cxnId="{ECF8380B-68FD-4B92-AB30-1772C99806E8}">
      <dgm:prSet/>
      <dgm:spPr/>
      <dgm:t>
        <a:bodyPr/>
        <a:lstStyle/>
        <a:p>
          <a:endParaRPr lang="ru-RU"/>
        </a:p>
      </dgm:t>
    </dgm:pt>
    <dgm:pt modelId="{C0DBF21E-5C3B-41EE-9479-3D30CB6EBA6A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створення життєвих умов, які розраховані на знищення групи</a:t>
          </a:r>
          <a:r>
            <a:rPr lang="ru-RU" sz="1200" b="0" i="1" dirty="0" smtClean="0"/>
            <a:t>;</a:t>
          </a:r>
          <a:r>
            <a:rPr lang="ru-RU" sz="1200" dirty="0" smtClean="0"/>
            <a:t/>
          </a:r>
          <a:br>
            <a:rPr lang="ru-RU" sz="1200" dirty="0" smtClean="0"/>
          </a:br>
          <a:endParaRPr lang="ru-RU" sz="1200" dirty="0"/>
        </a:p>
      </dgm:t>
    </dgm:pt>
    <dgm:pt modelId="{0086FA36-8053-42F3-BF7E-540B0E133E28}" type="parTrans" cxnId="{948C88B7-F85A-4B89-BAF0-678A9E2F0E48}">
      <dgm:prSet/>
      <dgm:spPr/>
      <dgm:t>
        <a:bodyPr/>
        <a:lstStyle/>
        <a:p>
          <a:endParaRPr lang="ru-RU" dirty="0"/>
        </a:p>
      </dgm:t>
    </dgm:pt>
    <dgm:pt modelId="{AB6CD874-82A7-46C4-9477-E9514F549793}" type="sibTrans" cxnId="{948C88B7-F85A-4B89-BAF0-678A9E2F0E48}">
      <dgm:prSet/>
      <dgm:spPr/>
      <dgm:t>
        <a:bodyPr/>
        <a:lstStyle/>
        <a:p>
          <a:endParaRPr lang="ru-RU"/>
        </a:p>
      </dgm:t>
    </dgm:pt>
    <dgm:pt modelId="{6AE1B7F5-1B8C-4227-934B-76EE9907DAD4}">
      <dgm:prSet phldrT="[Текст]" custT="1"/>
      <dgm:spPr/>
      <dgm:t>
        <a:bodyPr/>
        <a:lstStyle/>
        <a:p>
          <a:endParaRPr lang="ru-RU" sz="1600" b="0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розраховані на неможливість народження дітей;</a:t>
          </a:r>
          <a:r>
            <a:rPr lang="ru-RU" sz="1300" dirty="0" smtClean="0"/>
            <a:t/>
          </a:r>
          <a:br>
            <a:rPr lang="ru-RU" sz="1300" dirty="0" smtClean="0"/>
          </a:br>
          <a:endParaRPr lang="ru-RU" sz="1300" dirty="0"/>
        </a:p>
      </dgm:t>
    </dgm:pt>
    <dgm:pt modelId="{9605DE79-0BD8-4DFA-B26B-5C83B758CB8D}" type="parTrans" cxnId="{32F5BDC4-D730-430B-9E3F-BA71B456075A}">
      <dgm:prSet/>
      <dgm:spPr/>
      <dgm:t>
        <a:bodyPr/>
        <a:lstStyle/>
        <a:p>
          <a:endParaRPr lang="ru-RU" dirty="0"/>
        </a:p>
      </dgm:t>
    </dgm:pt>
    <dgm:pt modelId="{57FE33A4-1C08-4F28-9DE1-2DFF89C88FFA}" type="sibTrans" cxnId="{32F5BDC4-D730-430B-9E3F-BA71B456075A}">
      <dgm:prSet/>
      <dgm:spPr/>
      <dgm:t>
        <a:bodyPr/>
        <a:lstStyle/>
        <a:p>
          <a:endParaRPr lang="ru-RU"/>
        </a:p>
      </dgm:t>
    </dgm:pt>
    <dgm:pt modelId="{45029B4F-30E5-4884-872E-5E315022548D}">
      <dgm:prSet phldrT="[Текст]" custT="1"/>
      <dgm:spPr/>
      <dgm:t>
        <a:bodyPr/>
        <a:lstStyle/>
        <a:p>
          <a:r>
            <a:rPr lang="ru-RU" sz="1500" b="0" i="1" dirty="0" smtClean="0"/>
            <a:t>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насильницька передача дітей цієї групи іншій групі;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F4C93D47-A3F9-4E17-AEB8-8F4326C4ECDE}" type="parTrans" cxnId="{4ED206BC-10D5-4107-BA33-C8006E70034E}">
      <dgm:prSet/>
      <dgm:spPr/>
      <dgm:t>
        <a:bodyPr/>
        <a:lstStyle/>
        <a:p>
          <a:endParaRPr lang="ru-RU" dirty="0"/>
        </a:p>
      </dgm:t>
    </dgm:pt>
    <dgm:pt modelId="{7869A035-0DB7-4F8F-B76D-8871AB9EB72C}" type="sibTrans" cxnId="{4ED206BC-10D5-4107-BA33-C8006E70034E}">
      <dgm:prSet/>
      <dgm:spPr/>
      <dgm:t>
        <a:bodyPr/>
        <a:lstStyle/>
        <a:p>
          <a:endParaRPr lang="ru-RU"/>
        </a:p>
      </dgm:t>
    </dgm:pt>
    <dgm:pt modelId="{FC4F4896-C43B-4C2A-BCF6-949DE2B02B39}" type="pres">
      <dgm:prSet presAssocID="{7A8E7623-1E33-448A-A2CC-68031018E6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8F3C-7420-44A7-8530-09DC9BEB5E9C}" type="pres">
      <dgm:prSet presAssocID="{88E48812-6FFF-4265-9264-AE6164A1F153}" presName="centerShape" presStyleLbl="node0" presStyleIdx="0" presStyleCnt="1" custScaleX="140583" custLinFactNeighborX="2111" custLinFactNeighborY="6318"/>
      <dgm:spPr/>
      <dgm:t>
        <a:bodyPr/>
        <a:lstStyle/>
        <a:p>
          <a:endParaRPr lang="ru-RU"/>
        </a:p>
      </dgm:t>
    </dgm:pt>
    <dgm:pt modelId="{E32540D0-EAE1-4F49-9FA3-C3569B93E47B}" type="pres">
      <dgm:prSet presAssocID="{3AB89B20-0555-4978-8576-55056E83454B}" presName="Name9" presStyleLbl="parChTrans1D2" presStyleIdx="0" presStyleCnt="5"/>
      <dgm:spPr/>
      <dgm:t>
        <a:bodyPr/>
        <a:lstStyle/>
        <a:p>
          <a:endParaRPr lang="ru-RU"/>
        </a:p>
      </dgm:t>
    </dgm:pt>
    <dgm:pt modelId="{33773843-5EC3-47FB-B669-AC68A979312F}" type="pres">
      <dgm:prSet presAssocID="{3AB89B20-0555-4978-8576-55056E83454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7E5B784-0AE7-4DE4-B1A7-20A3E33D1E45}" type="pres">
      <dgm:prSet presAssocID="{1753AAD3-60C4-4E01-A78B-3629C11F646D}" presName="node" presStyleLbl="node1" presStyleIdx="0" presStyleCnt="5" custScaleX="114621" custRadScaleRad="101047" custRadScaleInc="5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C9593-415E-4BC7-8C7E-4C87C61CBE3E}" type="pres">
      <dgm:prSet presAssocID="{3C5DD40C-48C7-419E-BDAB-61402EB7F798}" presName="Name9" presStyleLbl="parChTrans1D2" presStyleIdx="1" presStyleCnt="5"/>
      <dgm:spPr/>
      <dgm:t>
        <a:bodyPr/>
        <a:lstStyle/>
        <a:p>
          <a:endParaRPr lang="ru-RU"/>
        </a:p>
      </dgm:t>
    </dgm:pt>
    <dgm:pt modelId="{EC8305D3-5610-4859-A770-9353C027C422}" type="pres">
      <dgm:prSet presAssocID="{3C5DD40C-48C7-419E-BDAB-61402EB7F79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9F13ABB-EC18-4F32-9AE3-CF4E2F0F0FD3}" type="pres">
      <dgm:prSet presAssocID="{2F076EAF-635D-4EC9-A63C-E93830851C7C}" presName="node" presStyleLbl="node1" presStyleIdx="1" presStyleCnt="5" custScaleX="106446" custRadScaleRad="146823" custRadScaleInc="-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A1AD-BA3B-43A2-9845-43F36485FDA3}" type="pres">
      <dgm:prSet presAssocID="{0086FA36-8053-42F3-BF7E-540B0E133E28}" presName="Name9" presStyleLbl="parChTrans1D2" presStyleIdx="2" presStyleCnt="5"/>
      <dgm:spPr/>
      <dgm:t>
        <a:bodyPr/>
        <a:lstStyle/>
        <a:p>
          <a:endParaRPr lang="ru-RU"/>
        </a:p>
      </dgm:t>
    </dgm:pt>
    <dgm:pt modelId="{B5E7525C-3FF3-436E-8915-F654DCD94D27}" type="pres">
      <dgm:prSet presAssocID="{0086FA36-8053-42F3-BF7E-540B0E133E2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604F29E-77E6-47AE-B42C-D92A894D2E1B}" type="pres">
      <dgm:prSet presAssocID="{C0DBF21E-5C3B-41EE-9479-3D30CB6EBA6A}" presName="node" presStyleLbl="node1" presStyleIdx="2" presStyleCnt="5" custScaleX="112506" custRadScaleRad="152651" custRadScaleInc="-59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E9ED0-21FF-41DF-9BA6-1C2FF9D6C257}" type="pres">
      <dgm:prSet presAssocID="{F4C93D47-A3F9-4E17-AEB8-8F4326C4ECDE}" presName="Name9" presStyleLbl="parChTrans1D2" presStyleIdx="3" presStyleCnt="5"/>
      <dgm:spPr/>
      <dgm:t>
        <a:bodyPr/>
        <a:lstStyle/>
        <a:p>
          <a:endParaRPr lang="ru-RU"/>
        </a:p>
      </dgm:t>
    </dgm:pt>
    <dgm:pt modelId="{EC6EF94C-CC05-413A-89FD-88657B45BF4F}" type="pres">
      <dgm:prSet presAssocID="{F4C93D47-A3F9-4E17-AEB8-8F4326C4ECD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6A5D5E9-9F6B-467F-9A68-F2A48257D52D}" type="pres">
      <dgm:prSet presAssocID="{45029B4F-30E5-4884-872E-5E315022548D}" presName="node" presStyleLbl="node1" presStyleIdx="3" presStyleCnt="5" custScaleX="119183" custRadScaleRad="152325" custRadScaleInc="5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68260-E678-47F1-96A2-D3BD5C10C51F}" type="pres">
      <dgm:prSet presAssocID="{9605DE79-0BD8-4DFA-B26B-5C83B758CB8D}" presName="Name9" presStyleLbl="parChTrans1D2" presStyleIdx="4" presStyleCnt="5"/>
      <dgm:spPr/>
      <dgm:t>
        <a:bodyPr/>
        <a:lstStyle/>
        <a:p>
          <a:endParaRPr lang="ru-RU"/>
        </a:p>
      </dgm:t>
    </dgm:pt>
    <dgm:pt modelId="{9014A017-9EFC-46D4-A549-CB4F9B8EBCF9}" type="pres">
      <dgm:prSet presAssocID="{9605DE79-0BD8-4DFA-B26B-5C83B758CB8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960561D-752E-4E42-A94D-C4EE9DAC96D6}" type="pres">
      <dgm:prSet presAssocID="{6AE1B7F5-1B8C-4227-934B-76EE9907DAD4}" presName="node" presStyleLbl="node1" presStyleIdx="4" presStyleCnt="5" custScaleX="106180" custRadScaleRad="147837" custRadScaleInc="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72BD4-EBF6-4633-9D3B-E77DBB28302D}" type="presOf" srcId="{9605DE79-0BD8-4DFA-B26B-5C83B758CB8D}" destId="{9014A017-9EFC-46D4-A549-CB4F9B8EBCF9}" srcOrd="1" destOrd="0" presId="urn:microsoft.com/office/officeart/2005/8/layout/radial1"/>
    <dgm:cxn modelId="{29F9545D-5494-494E-BFAB-80C57B32D714}" type="presOf" srcId="{3C5DD40C-48C7-419E-BDAB-61402EB7F798}" destId="{42FC9593-415E-4BC7-8C7E-4C87C61CBE3E}" srcOrd="0" destOrd="0" presId="urn:microsoft.com/office/officeart/2005/8/layout/radial1"/>
    <dgm:cxn modelId="{E07CE34D-4CC8-4917-8370-071C8F537C8B}" type="presOf" srcId="{3AB89B20-0555-4978-8576-55056E83454B}" destId="{E32540D0-EAE1-4F49-9FA3-C3569B93E47B}" srcOrd="0" destOrd="0" presId="urn:microsoft.com/office/officeart/2005/8/layout/radial1"/>
    <dgm:cxn modelId="{E93A0874-0ADE-4453-B396-835814D66CA8}" type="presOf" srcId="{1753AAD3-60C4-4E01-A78B-3629C11F646D}" destId="{17E5B784-0AE7-4DE4-B1A7-20A3E33D1E45}" srcOrd="0" destOrd="0" presId="urn:microsoft.com/office/officeart/2005/8/layout/radial1"/>
    <dgm:cxn modelId="{8771A56C-BB08-4E6A-AAF1-A5FF09D8D074}" type="presOf" srcId="{F4C93D47-A3F9-4E17-AEB8-8F4326C4ECDE}" destId="{EC6EF94C-CC05-413A-89FD-88657B45BF4F}" srcOrd="1" destOrd="0" presId="urn:microsoft.com/office/officeart/2005/8/layout/radial1"/>
    <dgm:cxn modelId="{9DC18BB0-3235-4823-A8E3-A9906FC0BFD9}" type="presOf" srcId="{6AE1B7F5-1B8C-4227-934B-76EE9907DAD4}" destId="{E960561D-752E-4E42-A94D-C4EE9DAC96D6}" srcOrd="0" destOrd="0" presId="urn:microsoft.com/office/officeart/2005/8/layout/radial1"/>
    <dgm:cxn modelId="{281DB9EB-14F2-4C50-A7ED-8263F7BF6E59}" type="presOf" srcId="{45029B4F-30E5-4884-872E-5E315022548D}" destId="{C6A5D5E9-9F6B-467F-9A68-F2A48257D52D}" srcOrd="0" destOrd="0" presId="urn:microsoft.com/office/officeart/2005/8/layout/radial1"/>
    <dgm:cxn modelId="{1D5021EF-1CF7-4338-ABA5-0DC6F475625E}" type="presOf" srcId="{0086FA36-8053-42F3-BF7E-540B0E133E28}" destId="{6279A1AD-BA3B-43A2-9845-43F36485FDA3}" srcOrd="0" destOrd="0" presId="urn:microsoft.com/office/officeart/2005/8/layout/radial1"/>
    <dgm:cxn modelId="{EF78628E-3B14-407A-9C3B-B2C86EE5A83E}" type="presOf" srcId="{3C5DD40C-48C7-419E-BDAB-61402EB7F798}" destId="{EC8305D3-5610-4859-A770-9353C027C422}" srcOrd="1" destOrd="0" presId="urn:microsoft.com/office/officeart/2005/8/layout/radial1"/>
    <dgm:cxn modelId="{7C1D3FC8-02D0-4C3F-8ECD-D18FFD15D84E}" type="presOf" srcId="{3AB89B20-0555-4978-8576-55056E83454B}" destId="{33773843-5EC3-47FB-B669-AC68A979312F}" srcOrd="1" destOrd="0" presId="urn:microsoft.com/office/officeart/2005/8/layout/radial1"/>
    <dgm:cxn modelId="{98A5585C-EE57-4F73-86F7-ACB26D3A9BDE}" type="presOf" srcId="{F4C93D47-A3F9-4E17-AEB8-8F4326C4ECDE}" destId="{541E9ED0-21FF-41DF-9BA6-1C2FF9D6C257}" srcOrd="0" destOrd="0" presId="urn:microsoft.com/office/officeart/2005/8/layout/radial1"/>
    <dgm:cxn modelId="{0D1A6BA2-FAC6-48C1-A548-F95561E6F3CE}" type="presOf" srcId="{2F076EAF-635D-4EC9-A63C-E93830851C7C}" destId="{69F13ABB-EC18-4F32-9AE3-CF4E2F0F0FD3}" srcOrd="0" destOrd="0" presId="urn:microsoft.com/office/officeart/2005/8/layout/radial1"/>
    <dgm:cxn modelId="{8698DE39-B51C-427C-BE7C-4EF0C65AE0DB}" type="presOf" srcId="{88E48812-6FFF-4265-9264-AE6164A1F153}" destId="{F8F08F3C-7420-44A7-8530-09DC9BEB5E9C}" srcOrd="0" destOrd="0" presId="urn:microsoft.com/office/officeart/2005/8/layout/radial1"/>
    <dgm:cxn modelId="{CC5513A5-9371-4E5A-87A3-E5D6FE8895D8}" type="presOf" srcId="{0086FA36-8053-42F3-BF7E-540B0E133E28}" destId="{B5E7525C-3FF3-436E-8915-F654DCD94D27}" srcOrd="1" destOrd="0" presId="urn:microsoft.com/office/officeart/2005/8/layout/radial1"/>
    <dgm:cxn modelId="{4ED206BC-10D5-4107-BA33-C8006E70034E}" srcId="{88E48812-6FFF-4265-9264-AE6164A1F153}" destId="{45029B4F-30E5-4884-872E-5E315022548D}" srcOrd="3" destOrd="0" parTransId="{F4C93D47-A3F9-4E17-AEB8-8F4326C4ECDE}" sibTransId="{7869A035-0DB7-4F8F-B76D-8871AB9EB72C}"/>
    <dgm:cxn modelId="{AACBB393-6BD8-49F6-8D02-C3259FF54244}" type="presOf" srcId="{C0DBF21E-5C3B-41EE-9479-3D30CB6EBA6A}" destId="{1604F29E-77E6-47AE-B42C-D92A894D2E1B}" srcOrd="0" destOrd="0" presId="urn:microsoft.com/office/officeart/2005/8/layout/radial1"/>
    <dgm:cxn modelId="{73D113E1-3282-41AD-81F1-99885B905FF5}" type="presOf" srcId="{7A8E7623-1E33-448A-A2CC-68031018E6CF}" destId="{FC4F4896-C43B-4C2A-BCF6-949DE2B02B39}" srcOrd="0" destOrd="0" presId="urn:microsoft.com/office/officeart/2005/8/layout/radial1"/>
    <dgm:cxn modelId="{948C88B7-F85A-4B89-BAF0-678A9E2F0E48}" srcId="{88E48812-6FFF-4265-9264-AE6164A1F153}" destId="{C0DBF21E-5C3B-41EE-9479-3D30CB6EBA6A}" srcOrd="2" destOrd="0" parTransId="{0086FA36-8053-42F3-BF7E-540B0E133E28}" sibTransId="{AB6CD874-82A7-46C4-9477-E9514F549793}"/>
    <dgm:cxn modelId="{9EE2C78E-EB55-40E8-8836-59B06FF3053F}" srcId="{88E48812-6FFF-4265-9264-AE6164A1F153}" destId="{1753AAD3-60C4-4E01-A78B-3629C11F646D}" srcOrd="0" destOrd="0" parTransId="{3AB89B20-0555-4978-8576-55056E83454B}" sibTransId="{29D1E4F6-7026-45C3-9A9A-39F34C5E7FD7}"/>
    <dgm:cxn modelId="{2612D412-56D6-4B1D-8B6D-32983961B66A}" type="presOf" srcId="{9605DE79-0BD8-4DFA-B26B-5C83B758CB8D}" destId="{D7668260-E678-47F1-96A2-D3BD5C10C51F}" srcOrd="0" destOrd="0" presId="urn:microsoft.com/office/officeart/2005/8/layout/radial1"/>
    <dgm:cxn modelId="{B6A5B50C-A33F-488A-B0AF-474340C975C8}" srcId="{7A8E7623-1E33-448A-A2CC-68031018E6CF}" destId="{88E48812-6FFF-4265-9264-AE6164A1F153}" srcOrd="0" destOrd="0" parTransId="{94161E71-558F-4C79-8AE9-7074F2FC0487}" sibTransId="{37F0D4E6-765F-44E4-B96D-82A83630709A}"/>
    <dgm:cxn modelId="{ECF8380B-68FD-4B92-AB30-1772C99806E8}" srcId="{88E48812-6FFF-4265-9264-AE6164A1F153}" destId="{2F076EAF-635D-4EC9-A63C-E93830851C7C}" srcOrd="1" destOrd="0" parTransId="{3C5DD40C-48C7-419E-BDAB-61402EB7F798}" sibTransId="{F4B56BD9-7E8C-42E4-838F-591AC4F55367}"/>
    <dgm:cxn modelId="{32F5BDC4-D730-430B-9E3F-BA71B456075A}" srcId="{88E48812-6FFF-4265-9264-AE6164A1F153}" destId="{6AE1B7F5-1B8C-4227-934B-76EE9907DAD4}" srcOrd="4" destOrd="0" parTransId="{9605DE79-0BD8-4DFA-B26B-5C83B758CB8D}" sibTransId="{57FE33A4-1C08-4F28-9DE1-2DFF89C88FFA}"/>
    <dgm:cxn modelId="{9CF22B54-615B-4BC0-BCE5-C9C8040C0D63}" type="presParOf" srcId="{FC4F4896-C43B-4C2A-BCF6-949DE2B02B39}" destId="{F8F08F3C-7420-44A7-8530-09DC9BEB5E9C}" srcOrd="0" destOrd="0" presId="urn:microsoft.com/office/officeart/2005/8/layout/radial1"/>
    <dgm:cxn modelId="{8F1A9F16-1677-44F8-AAD2-0B25A020931B}" type="presParOf" srcId="{FC4F4896-C43B-4C2A-BCF6-949DE2B02B39}" destId="{E32540D0-EAE1-4F49-9FA3-C3569B93E47B}" srcOrd="1" destOrd="0" presId="urn:microsoft.com/office/officeart/2005/8/layout/radial1"/>
    <dgm:cxn modelId="{BD4D9C3C-5E7B-4BAC-B90A-73D1FAC29E57}" type="presParOf" srcId="{E32540D0-EAE1-4F49-9FA3-C3569B93E47B}" destId="{33773843-5EC3-47FB-B669-AC68A979312F}" srcOrd="0" destOrd="0" presId="urn:microsoft.com/office/officeart/2005/8/layout/radial1"/>
    <dgm:cxn modelId="{C2BD307B-6BC1-42CF-8F20-E62F1068240E}" type="presParOf" srcId="{FC4F4896-C43B-4C2A-BCF6-949DE2B02B39}" destId="{17E5B784-0AE7-4DE4-B1A7-20A3E33D1E45}" srcOrd="2" destOrd="0" presId="urn:microsoft.com/office/officeart/2005/8/layout/radial1"/>
    <dgm:cxn modelId="{E0CCDE76-1E35-4CA8-A15D-47754B2ABD27}" type="presParOf" srcId="{FC4F4896-C43B-4C2A-BCF6-949DE2B02B39}" destId="{42FC9593-415E-4BC7-8C7E-4C87C61CBE3E}" srcOrd="3" destOrd="0" presId="urn:microsoft.com/office/officeart/2005/8/layout/radial1"/>
    <dgm:cxn modelId="{68C698A5-E721-4443-AA22-9296D92450DD}" type="presParOf" srcId="{42FC9593-415E-4BC7-8C7E-4C87C61CBE3E}" destId="{EC8305D3-5610-4859-A770-9353C027C422}" srcOrd="0" destOrd="0" presId="urn:microsoft.com/office/officeart/2005/8/layout/radial1"/>
    <dgm:cxn modelId="{1E47DACA-0E89-4B97-8184-F52AF330308A}" type="presParOf" srcId="{FC4F4896-C43B-4C2A-BCF6-949DE2B02B39}" destId="{69F13ABB-EC18-4F32-9AE3-CF4E2F0F0FD3}" srcOrd="4" destOrd="0" presId="urn:microsoft.com/office/officeart/2005/8/layout/radial1"/>
    <dgm:cxn modelId="{F3F6F24C-4F5E-4F5B-9540-D3411D7738EE}" type="presParOf" srcId="{FC4F4896-C43B-4C2A-BCF6-949DE2B02B39}" destId="{6279A1AD-BA3B-43A2-9845-43F36485FDA3}" srcOrd="5" destOrd="0" presId="urn:microsoft.com/office/officeart/2005/8/layout/radial1"/>
    <dgm:cxn modelId="{BE9FD8C7-1FFF-4C39-8135-5564FCC2AB81}" type="presParOf" srcId="{6279A1AD-BA3B-43A2-9845-43F36485FDA3}" destId="{B5E7525C-3FF3-436E-8915-F654DCD94D27}" srcOrd="0" destOrd="0" presId="urn:microsoft.com/office/officeart/2005/8/layout/radial1"/>
    <dgm:cxn modelId="{8B3639D1-5FA9-4F7B-8225-1A2667A0BCA4}" type="presParOf" srcId="{FC4F4896-C43B-4C2A-BCF6-949DE2B02B39}" destId="{1604F29E-77E6-47AE-B42C-D92A894D2E1B}" srcOrd="6" destOrd="0" presId="urn:microsoft.com/office/officeart/2005/8/layout/radial1"/>
    <dgm:cxn modelId="{544EA020-993F-4FB1-ACDB-2B6CEB66925D}" type="presParOf" srcId="{FC4F4896-C43B-4C2A-BCF6-949DE2B02B39}" destId="{541E9ED0-21FF-41DF-9BA6-1C2FF9D6C257}" srcOrd="7" destOrd="0" presId="urn:microsoft.com/office/officeart/2005/8/layout/radial1"/>
    <dgm:cxn modelId="{15BF1B21-B605-4BB0-A04F-D1331B3E032A}" type="presParOf" srcId="{541E9ED0-21FF-41DF-9BA6-1C2FF9D6C257}" destId="{EC6EF94C-CC05-413A-89FD-88657B45BF4F}" srcOrd="0" destOrd="0" presId="urn:microsoft.com/office/officeart/2005/8/layout/radial1"/>
    <dgm:cxn modelId="{398E5EDA-DB14-46F1-9376-EC6C4764FA44}" type="presParOf" srcId="{FC4F4896-C43B-4C2A-BCF6-949DE2B02B39}" destId="{C6A5D5E9-9F6B-467F-9A68-F2A48257D52D}" srcOrd="8" destOrd="0" presId="urn:microsoft.com/office/officeart/2005/8/layout/radial1"/>
    <dgm:cxn modelId="{EAC189E2-E466-421B-BACF-0C4D4D4E5E46}" type="presParOf" srcId="{FC4F4896-C43B-4C2A-BCF6-949DE2B02B39}" destId="{D7668260-E678-47F1-96A2-D3BD5C10C51F}" srcOrd="9" destOrd="0" presId="urn:microsoft.com/office/officeart/2005/8/layout/radial1"/>
    <dgm:cxn modelId="{B2B36520-A724-460D-AB5B-013FD47A0DEF}" type="presParOf" srcId="{D7668260-E678-47F1-96A2-D3BD5C10C51F}" destId="{9014A017-9EFC-46D4-A549-CB4F9B8EBCF9}" srcOrd="0" destOrd="0" presId="urn:microsoft.com/office/officeart/2005/8/layout/radial1"/>
    <dgm:cxn modelId="{80B343DD-FC36-40AB-9A87-C0456FF2174B}" type="presParOf" srcId="{FC4F4896-C43B-4C2A-BCF6-949DE2B02B39}" destId="{E960561D-752E-4E42-A94D-C4EE9DAC96D6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390B-91FD-4C2C-8699-D1D82C8BC448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0743F-5EC8-428E-8E39-5C35E6CF04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743F-5EC8-428E-8E39-5C35E6CF04B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E786-975C-4F70-AC65-689EE38D290A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21A97-7750-4DBC-8F42-B45013991B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12.xml"/><Relationship Id="rId18" Type="http://schemas.openxmlformats.org/officeDocument/2006/relationships/image" Target="../media/image11.jpeg"/><Relationship Id="rId3" Type="http://schemas.openxmlformats.org/officeDocument/2006/relationships/slide" Target="slide5.xml"/><Relationship Id="rId7" Type="http://schemas.openxmlformats.org/officeDocument/2006/relationships/slide" Target="slide14.xml"/><Relationship Id="rId12" Type="http://schemas.openxmlformats.org/officeDocument/2006/relationships/image" Target="../media/image8.jpeg"/><Relationship Id="rId17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7.xml"/><Relationship Id="rId5" Type="http://schemas.openxmlformats.org/officeDocument/2006/relationships/slide" Target="slide10.xml"/><Relationship Id="rId15" Type="http://schemas.openxmlformats.org/officeDocument/2006/relationships/slide" Target="slide9.xml"/><Relationship Id="rId10" Type="http://schemas.openxmlformats.org/officeDocument/2006/relationships/image" Target="../media/image7.jpeg"/><Relationship Id="rId19" Type="http://schemas.openxmlformats.org/officeDocument/2006/relationships/slide" Target="slide13.xml"/><Relationship Id="rId4" Type="http://schemas.openxmlformats.org/officeDocument/2006/relationships/image" Target="../media/image4.jpeg"/><Relationship Id="rId9" Type="http://schemas.openxmlformats.org/officeDocument/2006/relationships/slide" Target="slide6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486780" cy="2643205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Геноцид </a:t>
            </a:r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як   феномен  ХХ </a:t>
            </a:r>
            <a:r>
              <a:rPr lang="ru-RU" sz="6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сторіччя.</a:t>
            </a:r>
            <a:endParaRPr lang="ru-RU" sz="60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928934"/>
            <a:ext cx="5543545" cy="3786214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  виконала: </a:t>
            </a:r>
          </a:p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учениця 10 класу</a:t>
            </a:r>
          </a:p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Полігонівської ЗОШ</a:t>
            </a:r>
          </a:p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Жовтневого району</a:t>
            </a:r>
          </a:p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Миколаївської області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Петрова Милослава</a:t>
            </a:r>
          </a:p>
          <a:p>
            <a:pPr algn="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Вчитель: Стоянова Ірина Володимірівна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58138" cy="571480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4" name="Содержимое 3" descr="genocid-assiricev-15-300x179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357290" y="714356"/>
            <a:ext cx="6429420" cy="4000528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5011341"/>
            <a:ext cx="67866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здійснення:191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- 19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рр.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тисяч – 700 тисяч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 Османська імперія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 етнічний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Геноцид ассирійців</a:t>
            </a:r>
            <a:endParaRPr lang="ru-RU" sz="4400" dirty="0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Геноцид у Руанді</a:t>
            </a:r>
          </a:p>
        </p:txBody>
      </p:sp>
      <p:pic>
        <p:nvPicPr>
          <p:cNvPr id="4" name="Содержимое 3" descr="genocid-v-ruand-rzanina-v-ruand-storya_402.jpe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357290" y="714356"/>
            <a:ext cx="6524624" cy="4143404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4929198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 1994р.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≈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800 тисяч ( народності тутсі і хуту)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 Руанда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 етнічний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714356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Геноцид вірмен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419x0-news-159216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14356"/>
            <a:ext cx="6500858" cy="3969341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478632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1915 рік (на думку деяких джерел продовжувався до 1923 року)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мільйони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 Османська імперія і оточуючі країни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 етнічний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43966" y="6357982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Геноцид у Дарфурі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25405_1433104433600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285852" y="714356"/>
            <a:ext cx="6500858" cy="4014643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4919008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 2003 - наш час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300 тисяч осілого африканського населення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 Судан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 етно- політичний</a:t>
            </a:r>
            <a:endParaRPr lang="ru-RU" sz="24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78579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Голодомор 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країні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0px-Селяни_здають_хлі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7"/>
            <a:ext cx="6559367" cy="392909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492919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1921–1923рр, 1932–1933рр,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1946–1947рр.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більше 5 мільйонів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 Українська СРР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 етнічний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Голокост на Україні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rcRect l="29043" t="44195" r="12872" b="20796"/>
          <a:stretch>
            <a:fillRect/>
          </a:stretch>
        </p:blipFill>
        <p:spPr bwMode="auto">
          <a:xfrm>
            <a:off x="285720" y="1285860"/>
            <a:ext cx="86439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upă_trecerea_unui_convoi_între_Birzula_şi_Grozdovca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39000"/>
          </a:blip>
          <a:stretch>
            <a:fillRect/>
          </a:stretch>
        </p:blipFill>
        <p:spPr>
          <a:xfrm>
            <a:off x="0" y="2925004"/>
            <a:ext cx="5500694" cy="393299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29289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період з 1941 до 1945 року на українських землях загинуло близько 850 000 — 900 000  є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реїв.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39527.jpg"/>
          <p:cNvPicPr>
            <a:picLocks noChangeAspect="1"/>
          </p:cNvPicPr>
          <p:nvPr/>
        </p:nvPicPr>
        <p:blipFill>
          <a:blip r:embed="rId3"/>
          <a:srcRect b="4221"/>
          <a:stretch>
            <a:fillRect/>
          </a:stretch>
        </p:blipFill>
        <p:spPr>
          <a:xfrm>
            <a:off x="5011116" y="0"/>
            <a:ext cx="4132883" cy="457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3500438"/>
            <a:ext cx="4071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період Другої світової війни на території України було вбито понад 15 000 ромів.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4929198"/>
            <a:ext cx="3643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Найбільш масові винищення циганського населення зафіксовано в Західній Україні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Місця з найбільшою кількістю вбивств євреїв на Україні: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Київ (Бабин Яр) - близько 100 тисяч;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Одеса (Богданівка) - Кількість жертв перевищує 115 тисяч;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Львів (Лісінічскій ліс);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Харків: (Дробицький Яр);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Житомир: (Богунський ліс);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2c73fe08039f790e1d4d523b25a4c92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5429288" cy="35692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24" y="0"/>
            <a:ext cx="3714776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Миколаївське пекло</a:t>
            </a:r>
            <a:endParaRPr lang="ru-RU" dirty="0"/>
          </a:p>
        </p:txBody>
      </p:sp>
      <p:pic>
        <p:nvPicPr>
          <p:cNvPr id="7" name="Рисунок 6" descr="9055ff818f75e3ffd2cfd577083b61df.jpg"/>
          <p:cNvPicPr>
            <a:picLocks noChangeAspect="1"/>
          </p:cNvPicPr>
          <p:nvPr/>
        </p:nvPicPr>
        <p:blipFill>
          <a:blip r:embed="rId3"/>
          <a:srcRect l="2622" t="27993" r="6930" b="5986"/>
          <a:stretch>
            <a:fillRect/>
          </a:stretch>
        </p:blipFill>
        <p:spPr>
          <a:xfrm>
            <a:off x="5143472" y="1714488"/>
            <a:ext cx="4000528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8632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"Шталаг-364" був в числі найбільших регіональних таборів на півдні України. Комплекс цього табору складався з 26-ти двоповерхових бараків з розрахунку на сімдесят тисяч людей, яких після певної фільтрації, поділяли на чотири умовні зони за національним принципом.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undesarchiv_Bild_183-A0706-0018-029,_Sowjetunion,_Storow,_Juden_vor_Exekution.jpg"/>
          <p:cNvPicPr>
            <a:picLocks noChangeAspect="1"/>
          </p:cNvPicPr>
          <p:nvPr/>
        </p:nvPicPr>
        <p:blipFill>
          <a:blip r:embed="rId3"/>
          <a:srcRect l="-1432" b="6818"/>
          <a:stretch>
            <a:fillRect/>
          </a:stretch>
        </p:blipFill>
        <p:spPr>
          <a:xfrm>
            <a:off x="4214810" y="3929042"/>
            <a:ext cx="5060759" cy="2928958"/>
          </a:xfrm>
          <a:prstGeom prst="rect">
            <a:avLst/>
          </a:prstGeom>
        </p:spPr>
      </p:pic>
      <p:pic>
        <p:nvPicPr>
          <p:cNvPr id="4" name="Содержимое 3" descr="5fa7bae32c477adcf1f5197de3cde14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645075" cy="5233060"/>
          </a:xfrm>
        </p:spPr>
      </p:pic>
      <p:sp>
        <p:nvSpPr>
          <p:cNvPr id="5" name="TextBox 4"/>
          <p:cNvSpPr txBox="1"/>
          <p:nvPr/>
        </p:nvSpPr>
        <p:spPr>
          <a:xfrm>
            <a:off x="0" y="471488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Німецька план-схема м. Миколаїв із зазначенням місця «Шталагу-364»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2285992"/>
            <a:ext cx="442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Миколаївській області встановлено, що в 1941-1944 рр. було знищено 93% єврейського населення.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9264"/>
            <a:ext cx="428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Миколаївській області геноцид забрав життя десятків тисяч євреїв.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76bb365cee6413b26c500801fae8e2c6_500_0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0"/>
            <a:ext cx="3167068" cy="231829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&amp;CHcy;&amp;lcy;&amp;iecy;&amp;ncy;&amp;icy; &amp;Ncy;&amp;acy;&amp;dcy;&amp;zcy;&amp;vcy;&amp;icy;&amp;chcy;&amp;acy;&amp;icy;̆&amp;ncy;&amp;ocy;&amp;iukcy;̈ &amp;dcy;&amp;iecy;&amp;rcy;&amp;zhcy;&amp;acy;&amp;vcy;&amp;ncy;&amp;ocy;&amp;iukcy;̈ &amp;kcy;&amp;ocy;&amp;mcy;&amp;iukcy;&amp;scy;&amp;iukcy;&amp;iukcy;̈ &amp;zcy; &amp;rcy;&amp;ocy;&amp;zcy;&amp;scy;&amp;lcy;&amp;iukcy;&amp;dcy;&amp;ucy;&amp;vcy;&amp;acy;&amp;ncy;&amp;ncy;&amp;yacy; &amp;ncy;&amp;acy;&amp;tscy;&amp;icy;&amp;scy;&amp;tcy;&amp;scy;&amp;softcy;&amp;kcy;&amp;icy;&amp;khcy; &amp;zcy;&amp;lcy;&amp;ocy;&amp;dcy;&amp;iukcy;&amp;yacy;&amp;ncy;&amp;softcy; &amp;ocy;&amp;gcy;&amp;lcy;&amp;yacy;&amp;dcy;&amp;acy;&amp;yucy;&amp;tcy;&amp;softcy; &amp;mcy;&amp;ocy;&amp;gcy;&amp;icy;&amp;lcy;&amp;ucy; &amp;vcy;’&amp;yacy;&amp;zcy;&amp;ncy;&amp;iukcy;&amp;vcy; &amp;gcy;&amp;iecy;&amp;tcy;&amp;tcy;&amp;ocy; &amp;ucy; &amp;scy;. &amp;Bcy;&amp;ocy;&amp;gcy;&amp;dcy;&amp;acy;&amp;ncy;&amp;iukcy;&amp;vcy;&amp;kcy;&amp;acy; &amp;Dcy;&amp;ocy;&amp;mcy;&amp;acy;&amp;ncy;&amp;iukcy;&amp;vcy;&amp;scy;&amp;softcy;&amp;kcy;&amp;ocy;&amp;gcy;&amp;ocy; &amp;rcy;&amp;acy;&amp;icy;̆&amp;ocy;&amp;ncy;&amp;ucy; (1944 &amp;rcy;.) &amp;Dcy;&amp;Acy;&amp;M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28934"/>
            <a:ext cx="4572000" cy="315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"/>
            <a:ext cx="9144000" cy="278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1941 році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весь Доманівський район,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був окупований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німецько – фашистськими загарбниками. На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осінь 1941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припадає наймасовіше винищення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населення.Між Молдавкою і Черталкою знаходився концтабір ромів.Багато з них втекло, частину було розстріляно при втечі. А ті, що залишилися, були завантажені на німецькі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машини. За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свідченнями, всі цигани були розстрілені за Голтою. Аналогічний табір знаходився на території Зеленоярської сільської ради, в якому знищено ромів у декілька разів більше.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6150114"/>
            <a:ext cx="442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Миколаєві в січні 1942 р. було вбито 200 циган.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&amp;Acy;&amp;kcy;&amp;tcy; &amp;vcy;&amp;scy;&amp;tcy;&amp;acy;&amp;ncy;&amp;ocy;&amp;vcy;&amp;lcy;&amp;iecy;&amp;ncy;&amp;ncy;&amp;yacy; &amp;fcy;&amp;acy;&amp;kcy;&amp;tcy;&amp;iukcy;&amp;vcy; &amp;zcy;&amp;lcy;&amp;ocy;&amp;dcy;&amp;iukcy;&amp;yacy;&amp;ncy;&amp;softcy; &amp;ncy;&amp;acy;&amp;tscy;&amp;icy;&amp;scy;&amp;tcy;&amp;iukcy;&amp;vcy; &amp;ncy;&amp;acy; &amp;tcy;&amp;iecy;&amp;rcy;&amp;icy;&amp;tcy;&amp;ocy;&amp;rcy;&amp;iukcy;&amp;iukcy;̈ &amp;Mcy;&amp;icy;&amp;kcy;&amp;ocy;&amp;lcy;&amp;acy;&amp;iukcy;̈&amp;vcy;&amp;scy;&amp;softcy;&amp;kcy;&amp;ocy;&amp;iukcy;̈ &amp;scy;&amp;iukcy;&amp;lcy;&amp;softcy;&amp;rcy;&amp;acy;&amp;dcy;&amp;icy; &amp;ZHcy;&amp;ocy;&amp;vcy;&amp;tcy;&amp;ncy;&amp;iecy;&amp;vcy;&amp;ocy;&amp;gcy;&amp;ocy; &amp;rcy;&amp;acy;&amp;icy;̆&amp;ocy;&amp;ncy;&amp;ucy; &amp;Mcy;&amp;icy;&amp;kcy;&amp;ocy;&amp;lcy;&amp;acy;&amp;iukcy;̈&amp;vcy;&amp;scy;&amp;softcy;&amp;kcy;&amp;ocy;&amp;iukcy;̈ &amp;ocy;&amp;bcy;&amp;lcy;&amp;acy;&amp;scy;&amp;tcy;&amp;iukcy; &amp;vcy;&amp;iukcy;&amp;dcy; 18 &amp;vcy;&amp;iecy;&amp;rcy;&amp;iecy;&amp;scy;&amp;ncy;&amp;yacy; 1944 &amp;rcy;. &amp;Dcy;&amp;Acy;&amp;Mcy;&amp;Ocy;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28662" y="2714620"/>
            <a:ext cx="25193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6119336"/>
            <a:ext cx="47149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 встановлення фактів злодіянь нацистів на територіі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̈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Миколаі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̈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вськоі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̈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вересня 1944 р.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14290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Геноцид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дії, вчинені з наміром знищити, повністю або частково, яку-небудь національну, етнічну, расову, релігійну чи іншу історично сформовану культурно-етнічну групу.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14554"/>
            <a:ext cx="8215370" cy="410768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29288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Геноцид існує в світі вже понад 500 років і за цей час він забрав життя мільйонів людей. Найбільших і найкривавіших масштабів він досяг у ХХ столітті, під час Першої і Другої світової війни. Ми повинні не забувати про це і ні в якому разі не допустити подібного у майбутньому.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евреи.jpg"/>
          <p:cNvPicPr>
            <a:picLocks noChangeAspect="1"/>
          </p:cNvPicPr>
          <p:nvPr/>
        </p:nvPicPr>
        <p:blipFill>
          <a:blip r:embed="rId2">
            <a:grayscl/>
          </a:blip>
          <a:srcRect l="12766" t="2128" r="21809"/>
          <a:stretch>
            <a:fillRect/>
          </a:stretch>
        </p:blipFill>
        <p:spPr>
          <a:xfrm>
            <a:off x="5857852" y="0"/>
            <a:ext cx="3286148" cy="4143380"/>
          </a:xfrm>
          <a:prstGeom prst="rect">
            <a:avLst/>
          </a:prstGeom>
        </p:spPr>
      </p:pic>
      <p:pic>
        <p:nvPicPr>
          <p:cNvPr id="8" name="Рисунок 7" descr="армян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3214678" cy="4143404"/>
          </a:xfrm>
          <a:prstGeom prst="rect">
            <a:avLst/>
          </a:prstGeom>
        </p:spPr>
      </p:pic>
      <p:pic>
        <p:nvPicPr>
          <p:cNvPr id="9" name="Рисунок 8" descr="голодомор.jpeg"/>
          <p:cNvPicPr>
            <a:picLocks noChangeAspect="1"/>
          </p:cNvPicPr>
          <p:nvPr/>
        </p:nvPicPr>
        <p:blipFill>
          <a:blip r:embed="rId4">
            <a:grayscl/>
          </a:blip>
          <a:srcRect l="19286" r="22856"/>
          <a:stretch>
            <a:fillRect/>
          </a:stretch>
        </p:blipFill>
        <p:spPr>
          <a:xfrm>
            <a:off x="3214678" y="0"/>
            <a:ext cx="2643206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21481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Пам'ятник геноциду вірмен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Пам'ятник жертвам Голодомору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4286256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Пам'ятник жертвам Голокосту </a:t>
            </a:r>
            <a:endParaRPr lang="ru-RU" dirty="0"/>
          </a:p>
        </p:txBody>
      </p:sp>
      <p:pic>
        <p:nvPicPr>
          <p:cNvPr id="13" name="Рисунок 12" descr="армяш.jp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28596" y="4643446"/>
            <a:ext cx="2119312" cy="1857388"/>
          </a:xfrm>
          <a:prstGeom prst="rect">
            <a:avLst/>
          </a:prstGeom>
        </p:spPr>
      </p:pic>
      <p:pic>
        <p:nvPicPr>
          <p:cNvPr id="14" name="Рисунок 13" descr="голодомор.jpg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214678" y="4286256"/>
            <a:ext cx="2643205" cy="1853803"/>
          </a:xfrm>
          <a:prstGeom prst="rect">
            <a:avLst/>
          </a:prstGeom>
        </p:spPr>
      </p:pic>
      <p:pic>
        <p:nvPicPr>
          <p:cNvPr id="15" name="Рисунок 14" descr="еврячш.png"/>
          <p:cNvPicPr>
            <a:picLocks noChangeAspect="1"/>
          </p:cNvPicPr>
          <p:nvPr/>
        </p:nvPicPr>
        <p:blipFill>
          <a:blip r:embed="rId7">
            <a:grayscl/>
          </a:blip>
          <a:srcRect b="3999"/>
          <a:stretch>
            <a:fillRect/>
          </a:stretch>
        </p:blipFill>
        <p:spPr>
          <a:xfrm>
            <a:off x="6572264" y="4714884"/>
            <a:ext cx="2143140" cy="185738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_0030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3"/>
            <a:ext cx="2562432" cy="1714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85736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Геноцид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індіанців Америки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916-1918_Assyrians_sent_out_of_future_Turkey_by_train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500306"/>
            <a:ext cx="2571767" cy="1714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428625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Геноцид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ассирійців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59eb1e91e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4572008"/>
            <a:ext cx="2536049" cy="1785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3636" y="635795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Геноцид в Україні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Genocid_s-300x19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142852"/>
            <a:ext cx="2571768" cy="1714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1802" y="19288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Геноцид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ромів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olocaust_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2500306"/>
            <a:ext cx="2571768" cy="16786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7554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Геноцид 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є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вреїв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150422134946_armenian_genocide_624x351_afp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3240" y="4572008"/>
            <a:ext cx="2643205" cy="17859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0430" y="6357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Геноцид вірмен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Serbs_to_executio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0760" y="142852"/>
            <a:ext cx="2571768" cy="17145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15074" y="20002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Геноцид сербів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Rwanda_Genocide.jpg"/>
          <p:cNvPicPr>
            <a:picLocks noChangeAspect="1"/>
          </p:cNvPicPr>
          <p:nvPr/>
        </p:nvPicPr>
        <p:blipFill>
          <a:blip r:embed="rId16" cstate="print">
            <a:grayscl/>
          </a:blip>
          <a:stretch>
            <a:fillRect/>
          </a:stretch>
        </p:blipFill>
        <p:spPr>
          <a:xfrm>
            <a:off x="6000760" y="2500306"/>
            <a:ext cx="2643206" cy="16430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7950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Геноцид у Руанді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024232955_7f9b573247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4282" y="4572008"/>
            <a:ext cx="2571768" cy="17145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8596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Геноцид у Дарфурі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8" grpId="0"/>
      <p:bldP spid="20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631844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Геноцид індіанців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76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14356"/>
            <a:ext cx="6429420" cy="4000528"/>
          </a:xfrm>
        </p:spPr>
      </p:pic>
      <p:sp>
        <p:nvSpPr>
          <p:cNvPr id="5" name="TextBox 4"/>
          <p:cNvSpPr txBox="1"/>
          <p:nvPr/>
        </p:nvSpPr>
        <p:spPr>
          <a:xfrm>
            <a:off x="714348" y="5011341"/>
            <a:ext cx="7715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 середина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кінець ХХ ст.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 мільйонів корінного населення Америки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 Сполучені Штати Америки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 етнічний</a:t>
            </a:r>
          </a:p>
          <a:p>
            <a:pPr marL="342900" indent="-342900"/>
            <a:endParaRPr lang="ru-RU" dirty="0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086592" cy="714356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Геноцид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ромів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03146996_400px-rom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14356"/>
            <a:ext cx="6357982" cy="4000527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4786322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 1935- 1945рр.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тисяч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мільйона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 країни Третього рейху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  етнічно- релігійний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43998" y="6357958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Голокост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5_undefin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6"/>
            <a:ext cx="6572296" cy="4214841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5000636"/>
            <a:ext cx="6429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здійснення:193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- 1945рр.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мільйонів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 Європа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расово-етнічний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2869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Найбільші німецькі концтабори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214282" y="1000108"/>
            <a:ext cx="8643998" cy="5572164"/>
          </a:xfr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500034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29618" cy="5714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Геноцид </a:t>
            </a: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сербів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erb_prisoners_in_Jasenovac,_19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14356"/>
            <a:ext cx="6500858" cy="4000527"/>
          </a:xfrm>
        </p:spPr>
      </p:pic>
      <p:sp>
        <p:nvSpPr>
          <p:cNvPr id="4" name="Прямоугольник 3"/>
          <p:cNvSpPr/>
          <p:nvPr/>
        </p:nvSpPr>
        <p:spPr>
          <a:xfrm>
            <a:off x="428596" y="4786322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 здійснення:1941- 1945рр.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Жертви: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400 тисяч- 900 тисяч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Територія здійснення:Хорватія, Сербія, Югославія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Характер: етнічний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579</Words>
  <Application>Microsoft Office PowerPoint</Application>
  <PresentationFormat>Экран (4:3)</PresentationFormat>
  <Paragraphs>96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Геноцид  як   феномен  ХХ сторіччя.</vt:lpstr>
      <vt:lpstr>Слайд 2</vt:lpstr>
      <vt:lpstr>Слайд 3</vt:lpstr>
      <vt:lpstr>Слайд 4</vt:lpstr>
      <vt:lpstr>Геноцид індіанців</vt:lpstr>
      <vt:lpstr>Геноцид ромів</vt:lpstr>
      <vt:lpstr>Голокост </vt:lpstr>
      <vt:lpstr>Найбільші німецькі концтабори </vt:lpstr>
      <vt:lpstr>Геноцид сербів</vt:lpstr>
      <vt:lpstr> </vt:lpstr>
      <vt:lpstr>Геноцид у Руанді</vt:lpstr>
      <vt:lpstr>Геноцид вірмен</vt:lpstr>
      <vt:lpstr>Геноцид у Дарфурі </vt:lpstr>
      <vt:lpstr>Голодомор в Україні</vt:lpstr>
      <vt:lpstr>Голокост на Україні</vt:lpstr>
      <vt:lpstr>Слайд 16</vt:lpstr>
      <vt:lpstr>Миколаївське пекло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Геноцид як феномен ХХ сторіччя.</dc:title>
  <dc:creator>user</dc:creator>
  <cp:lastModifiedBy>user</cp:lastModifiedBy>
  <cp:revision>104</cp:revision>
  <dcterms:created xsi:type="dcterms:W3CDTF">2016-03-29T07:05:40Z</dcterms:created>
  <dcterms:modified xsi:type="dcterms:W3CDTF">2016-04-11T17:58:54Z</dcterms:modified>
</cp:coreProperties>
</file>