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8" r:id="rId3"/>
    <p:sldId id="257" r:id="rId4"/>
    <p:sldId id="259" r:id="rId5"/>
    <p:sldId id="260" r:id="rId6"/>
    <p:sldId id="261" r:id="rId7"/>
    <p:sldId id="262" r:id="rId8"/>
    <p:sldId id="280" r:id="rId9"/>
    <p:sldId id="263" r:id="rId10"/>
    <p:sldId id="264" r:id="rId11"/>
    <p:sldId id="281"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524" autoAdjust="0"/>
  </p:normalViewPr>
  <p:slideViewPr>
    <p:cSldViewPr>
      <p:cViewPr varScale="1">
        <p:scale>
          <a:sx n="83" d="100"/>
          <a:sy n="83" d="100"/>
        </p:scale>
        <p:origin x="-1026" y="-84"/>
      </p:cViewPr>
      <p:guideLst>
        <p:guide orient="horz" pos="2160"/>
        <p:guide pos="2880"/>
      </p:guideLst>
    </p:cSldViewPr>
  </p:slideViewPr>
  <p:outlineViewPr>
    <p:cViewPr>
      <p:scale>
        <a:sx n="33" d="100"/>
        <a:sy n="33" d="100"/>
      </p:scale>
      <p:origin x="48" y="79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DADCF-9565-41EB-9ACB-5D481F257945}" type="datetimeFigureOut">
              <a:rPr lang="uk-UA" smtClean="0"/>
              <a:pPr/>
              <a:t>14.04.2016</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C97DA-5ED7-4F1D-AE42-531629C31FE0}" type="slidenum">
              <a:rPr lang="uk-UA" smtClean="0"/>
              <a:pPr/>
              <a:t>‹#›</a:t>
            </a:fld>
            <a:endParaRPr lang="uk-UA"/>
          </a:p>
        </p:txBody>
      </p:sp>
    </p:spTree>
    <p:extLst>
      <p:ext uri="{BB962C8B-B14F-4D97-AF65-F5344CB8AC3E}">
        <p14:creationId xmlns:p14="http://schemas.microsoft.com/office/powerpoint/2010/main" val="241504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6CC97DA-5ED7-4F1D-AE42-531629C31FE0}" type="slidenum">
              <a:rPr lang="uk-UA" smtClean="0"/>
              <a:pPr/>
              <a:t>10</a:t>
            </a:fld>
            <a:endParaRPr lang="uk-UA"/>
          </a:p>
        </p:txBody>
      </p:sp>
    </p:spTree>
    <p:extLst>
      <p:ext uri="{BB962C8B-B14F-4D97-AF65-F5344CB8AC3E}">
        <p14:creationId xmlns:p14="http://schemas.microsoft.com/office/powerpoint/2010/main" val="3645748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4E018FE-5179-4DBE-9A6D-842E865BFEF1}" type="datetimeFigureOut">
              <a:rPr lang="uk-UA" smtClean="0"/>
              <a:pPr/>
              <a:t>14.04.2016</a:t>
            </a:fld>
            <a:endParaRPr lang="uk-U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9CAAF7C-4BBD-4A08-9B5A-F623839BA101}" type="slidenum">
              <a:rPr lang="uk-UA" smtClean="0"/>
              <a:pPr/>
              <a:t>‹#›</a:t>
            </a:fld>
            <a:endParaRPr lang="uk-U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nchor="ct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9CAAF7C-4BBD-4A08-9B5A-F623839BA101}" type="slidenum">
              <a:rPr lang="uk-UA" smtClean="0"/>
              <a:pPr/>
              <a:t>‹#›</a:t>
            </a:fld>
            <a:endParaRPr lang="uk-U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9CAAF7C-4BBD-4A08-9B5A-F623839BA101}" type="slidenum">
              <a:rPr lang="uk-UA" smtClean="0"/>
              <a:pPr/>
              <a:t>‹#›</a:t>
            </a:fld>
            <a:endParaRPr lang="uk-U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9CAAF7C-4BBD-4A08-9B5A-F623839BA101}" type="slidenum">
              <a:rPr lang="uk-UA" smtClean="0"/>
              <a:pPr/>
              <a:t>‹#›</a:t>
            </a:fld>
            <a:endParaRPr lang="uk-UA"/>
          </a:p>
        </p:txBody>
      </p:sp>
      <p:sp>
        <p:nvSpPr>
          <p:cNvPr id="11" name="Title 10"/>
          <p:cNvSpPr>
            <a:spLocks noGrp="1"/>
          </p:cNvSpPr>
          <p:nvPr>
            <p:ph type="title"/>
          </p:nvPr>
        </p:nvSpPr>
        <p:spPr/>
        <p:txBody>
          <a:bodyPr/>
          <a:lstStyle/>
          <a:p>
            <a:r>
              <a:rPr lang="uk-UA" smtClean="0"/>
              <a:t>Зразок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uk-UA" smtClean="0"/>
              <a:t>Зразок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9CAAF7C-4BBD-4A08-9B5A-F623839BA101}"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9CAAF7C-4BBD-4A08-9B5A-F623839BA101}" type="slidenum">
              <a:rPr lang="uk-UA" smtClean="0"/>
              <a:pPr/>
              <a:t>‹#›</a:t>
            </a:fld>
            <a:endParaRPr lang="uk-UA"/>
          </a:p>
        </p:txBody>
      </p:sp>
      <p:sp>
        <p:nvSpPr>
          <p:cNvPr id="12" name="Title 11"/>
          <p:cNvSpPr>
            <a:spLocks noGrp="1"/>
          </p:cNvSpPr>
          <p:nvPr>
            <p:ph type="title"/>
          </p:nvPr>
        </p:nvSpPr>
        <p:spPr/>
        <p:txBody>
          <a:bodyPr/>
          <a:lstStyle>
            <a:lvl1pPr>
              <a:defRPr>
                <a:solidFill>
                  <a:schemeClr val="tx2"/>
                </a:solidFill>
              </a:defRPr>
            </a:lvl1pPr>
          </a:lstStyle>
          <a:p>
            <a:r>
              <a:rPr lang="uk-UA" smtClean="0"/>
              <a:t>Зразок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9CAAF7C-4BBD-4A08-9B5A-F623839BA101}" type="slidenum">
              <a:rPr lang="uk-UA" smtClean="0"/>
              <a:pPr/>
              <a:t>‹#›</a:t>
            </a:fld>
            <a:endParaRPr lang="uk-U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9CAAF7C-4BBD-4A08-9B5A-F623839BA101}" type="slidenum">
              <a:rPr lang="uk-UA" smtClean="0"/>
              <a:pPr/>
              <a:t>‹#›</a:t>
            </a:fld>
            <a:endParaRPr lang="uk-U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9CAAF7C-4BBD-4A08-9B5A-F623839BA101}" type="slidenum">
              <a:rPr lang="uk-UA" smtClean="0"/>
              <a:pPr/>
              <a:t>‹#›</a:t>
            </a:fld>
            <a:endParaRPr lang="uk-UA"/>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uk-UA" smtClean="0"/>
              <a:t>Зразок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9CAAF7C-4BBD-4A08-9B5A-F623839BA101}" type="slidenum">
              <a:rPr lang="uk-UA" smtClean="0"/>
              <a:pPr/>
              <a:t>‹#›</a:t>
            </a:fld>
            <a:endParaRPr lang="uk-UA"/>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uk-UA" smtClean="0"/>
              <a:t>Зразок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84E018FE-5179-4DBE-9A6D-842E865BFEF1}" type="datetimeFigureOut">
              <a:rPr lang="uk-UA" smtClean="0"/>
              <a:pPr/>
              <a:t>14.04.2016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9CAAF7C-4BBD-4A08-9B5A-F623839BA101}" type="slidenum">
              <a:rPr lang="uk-UA" smtClean="0"/>
              <a:pPr/>
              <a:t>‹#›</a:t>
            </a:fld>
            <a:endParaRPr lang="uk-UA"/>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4E018FE-5179-4DBE-9A6D-842E865BFEF1}" type="datetimeFigureOut">
              <a:rPr lang="uk-UA" smtClean="0"/>
              <a:pPr/>
              <a:t>14.04.2016</a:t>
            </a:fld>
            <a:endParaRPr lang="uk-U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uk-U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9CAAF7C-4BBD-4A08-9B5A-F623839BA10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b="1" i="1" dirty="0" smtClean="0">
                <a:latin typeface="Calibri" pitchFamily="34" charset="0"/>
                <a:cs typeface="Calibri" pitchFamily="34" charset="0"/>
              </a:rPr>
              <a:t>Геноцид </a:t>
            </a:r>
            <a:r>
              <a:rPr lang="uk-UA" b="1" i="1" dirty="0">
                <a:latin typeface="Calibri" pitchFamily="34" charset="0"/>
                <a:cs typeface="Calibri" pitchFamily="34" charset="0"/>
              </a:rPr>
              <a:t>як феномен ХХ століття</a:t>
            </a:r>
          </a:p>
        </p:txBody>
      </p:sp>
      <p:sp>
        <p:nvSpPr>
          <p:cNvPr id="3" name="Підзаголовок 2"/>
          <p:cNvSpPr>
            <a:spLocks noGrp="1"/>
          </p:cNvSpPr>
          <p:nvPr>
            <p:ph type="subTitle" idx="1"/>
          </p:nvPr>
        </p:nvSpPr>
        <p:spPr/>
        <p:txBody>
          <a:bodyPr>
            <a:normAutofit fontScale="92500" lnSpcReduction="20000"/>
          </a:bodyPr>
          <a:lstStyle/>
          <a:p>
            <a:r>
              <a:rPr lang="uk-UA" dirty="0" smtClean="0"/>
              <a:t>Підготувала учениця 10 класу</a:t>
            </a:r>
          </a:p>
          <a:p>
            <a:r>
              <a:rPr lang="uk-UA" dirty="0" err="1" smtClean="0"/>
              <a:t>Народицької</a:t>
            </a:r>
            <a:r>
              <a:rPr lang="uk-UA" dirty="0" smtClean="0"/>
              <a:t> гімназії</a:t>
            </a:r>
          </a:p>
          <a:p>
            <a:r>
              <a:rPr lang="uk-UA" dirty="0" smtClean="0"/>
              <a:t>Житомирської області</a:t>
            </a:r>
          </a:p>
          <a:p>
            <a:r>
              <a:rPr lang="uk-UA" dirty="0" err="1" smtClean="0"/>
              <a:t>Дідух</a:t>
            </a:r>
            <a:r>
              <a:rPr lang="uk-UA" dirty="0" smtClean="0"/>
              <a:t> Олександра</a:t>
            </a:r>
          </a:p>
          <a:p>
            <a:r>
              <a:rPr lang="uk-UA" dirty="0" smtClean="0"/>
              <a:t>2016 р</a:t>
            </a:r>
            <a:endParaRPr lang="uk-UA" dirty="0"/>
          </a:p>
        </p:txBody>
      </p:sp>
    </p:spTree>
    <p:extLst>
      <p:ext uri="{BB962C8B-B14F-4D97-AF65-F5344CB8AC3E}">
        <p14:creationId xmlns:p14="http://schemas.microsoft.com/office/powerpoint/2010/main" val="172030335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sz="quarter" idx="13"/>
          </p:nvPr>
        </p:nvSpPr>
        <p:spPr>
          <a:xfrm>
            <a:off x="251520" y="260648"/>
            <a:ext cx="4320480" cy="6336704"/>
          </a:xfrm>
        </p:spPr>
        <p:txBody>
          <a:bodyPr>
            <a:normAutofit fontScale="92500" lnSpcReduction="20000"/>
          </a:bodyPr>
          <a:lstStyle/>
          <a:p>
            <a:pPr algn="ctr"/>
            <a:r>
              <a:rPr lang="ru-RU" dirty="0"/>
              <a:t>За </a:t>
            </a:r>
            <a:r>
              <a:rPr lang="ru-RU" dirty="0" err="1"/>
              <a:t>суттю</a:t>
            </a:r>
            <a:r>
              <a:rPr lang="ru-RU" dirty="0"/>
              <a:t> </a:t>
            </a:r>
            <a:r>
              <a:rPr lang="ru-RU" dirty="0" err="1"/>
              <a:t>знищення</a:t>
            </a:r>
            <a:r>
              <a:rPr lang="ru-RU" dirty="0"/>
              <a:t> та </a:t>
            </a:r>
            <a:r>
              <a:rPr lang="ru-RU" dirty="0" err="1"/>
              <a:t>ліквідація</a:t>
            </a:r>
            <a:r>
              <a:rPr lang="ru-RU" dirty="0"/>
              <a:t> </a:t>
            </a:r>
            <a:r>
              <a:rPr lang="ru-RU" dirty="0" err="1"/>
              <a:t>заможного</a:t>
            </a:r>
            <a:r>
              <a:rPr lang="ru-RU" dirty="0"/>
              <a:t> селянства </a:t>
            </a:r>
            <a:r>
              <a:rPr lang="ru-RU" dirty="0" err="1"/>
              <a:t>мали</a:t>
            </a:r>
            <a:r>
              <a:rPr lang="ru-RU" dirty="0"/>
              <a:t> не </a:t>
            </a:r>
            <a:r>
              <a:rPr lang="ru-RU" dirty="0" err="1"/>
              <a:t>етнічний</a:t>
            </a:r>
            <a:r>
              <a:rPr lang="ru-RU" dirty="0"/>
              <a:t>, а </a:t>
            </a:r>
            <a:r>
              <a:rPr lang="ru-RU" dirty="0" err="1"/>
              <a:t>класовий</a:t>
            </a:r>
            <a:r>
              <a:rPr lang="ru-RU" dirty="0"/>
              <a:t> характер. </a:t>
            </a:r>
            <a:r>
              <a:rPr lang="ru-RU" dirty="0" err="1"/>
              <a:t>Інша</a:t>
            </a:r>
            <a:r>
              <a:rPr lang="ru-RU" dirty="0"/>
              <a:t> </a:t>
            </a:r>
            <a:r>
              <a:rPr lang="ru-RU" dirty="0" err="1"/>
              <a:t>річ</a:t>
            </a:r>
            <a:r>
              <a:rPr lang="ru-RU" dirty="0"/>
              <a:t>, </a:t>
            </a:r>
            <a:r>
              <a:rPr lang="ru-RU" dirty="0" err="1"/>
              <a:t>що</a:t>
            </a:r>
            <a:r>
              <a:rPr lang="ru-RU" dirty="0"/>
              <a:t> </a:t>
            </a:r>
            <a:r>
              <a:rPr lang="ru-RU" b="1" dirty="0"/>
              <a:t>у </a:t>
            </a:r>
            <a:r>
              <a:rPr lang="ru-RU" b="1" dirty="0" err="1"/>
              <a:t>російських</a:t>
            </a:r>
            <a:r>
              <a:rPr lang="ru-RU" b="1" dirty="0"/>
              <a:t> селах</a:t>
            </a:r>
            <a:r>
              <a:rPr lang="ru-RU" dirty="0"/>
              <a:t> таких </a:t>
            </a:r>
            <a:r>
              <a:rPr lang="ru-RU" dirty="0" err="1"/>
              <a:t>куркулів</a:t>
            </a:r>
            <a:r>
              <a:rPr lang="ru-RU" dirty="0"/>
              <a:t> </a:t>
            </a:r>
            <a:r>
              <a:rPr lang="ru-RU" dirty="0" err="1"/>
              <a:t>знаходили</a:t>
            </a:r>
            <a:r>
              <a:rPr lang="ru-RU" dirty="0"/>
              <a:t> </a:t>
            </a:r>
            <a:r>
              <a:rPr lang="ru-RU" dirty="0" err="1"/>
              <a:t>одиниці</a:t>
            </a:r>
            <a:r>
              <a:rPr lang="ru-RU" dirty="0"/>
              <a:t>, </a:t>
            </a:r>
            <a:r>
              <a:rPr lang="ru-RU" dirty="0" err="1"/>
              <a:t>тоді</a:t>
            </a:r>
            <a:r>
              <a:rPr lang="ru-RU" dirty="0"/>
              <a:t> як в </a:t>
            </a:r>
            <a:r>
              <a:rPr lang="ru-RU" dirty="0" err="1"/>
              <a:t>українських</a:t>
            </a:r>
            <a:r>
              <a:rPr lang="ru-RU" dirty="0"/>
              <a:t> </a:t>
            </a:r>
            <a:r>
              <a:rPr lang="ru-RU" dirty="0" err="1"/>
              <a:t>їх</a:t>
            </a:r>
            <a:r>
              <a:rPr lang="ru-RU" dirty="0"/>
              <a:t> </a:t>
            </a:r>
            <a:r>
              <a:rPr lang="ru-RU" dirty="0" err="1"/>
              <a:t>була</a:t>
            </a:r>
            <a:r>
              <a:rPr lang="ru-RU" dirty="0"/>
              <a:t> </a:t>
            </a:r>
            <a:r>
              <a:rPr lang="ru-RU" dirty="0" err="1"/>
              <a:t>більшість</a:t>
            </a:r>
            <a:r>
              <a:rPr lang="ru-RU" dirty="0"/>
              <a:t>. Не </a:t>
            </a:r>
            <a:r>
              <a:rPr lang="ru-RU" dirty="0" err="1"/>
              <a:t>маючи</a:t>
            </a:r>
            <a:r>
              <a:rPr lang="ru-RU" dirty="0"/>
              <a:t> </a:t>
            </a:r>
            <a:r>
              <a:rPr lang="ru-RU" dirty="0" err="1"/>
              <a:t>ні</a:t>
            </a:r>
            <a:r>
              <a:rPr lang="ru-RU" dirty="0"/>
              <a:t> коней, </a:t>
            </a:r>
            <a:r>
              <a:rPr lang="ru-RU" dirty="0" err="1"/>
              <a:t>ні</a:t>
            </a:r>
            <a:r>
              <a:rPr lang="ru-RU" dirty="0"/>
              <a:t> </a:t>
            </a:r>
            <a:r>
              <a:rPr lang="ru-RU" dirty="0" err="1"/>
              <a:t>корів</a:t>
            </a:r>
            <a:r>
              <a:rPr lang="ru-RU" dirty="0"/>
              <a:t> і </a:t>
            </a:r>
            <a:r>
              <a:rPr lang="ru-RU" dirty="0" err="1"/>
              <a:t>володіючи</a:t>
            </a:r>
            <a:r>
              <a:rPr lang="ru-RU" dirty="0"/>
              <a:t> общинною землею, </a:t>
            </a:r>
            <a:r>
              <a:rPr lang="ru-RU" dirty="0" err="1"/>
              <a:t>російські</a:t>
            </a:r>
            <a:r>
              <a:rPr lang="ru-RU" dirty="0"/>
              <a:t> </a:t>
            </a:r>
            <a:r>
              <a:rPr lang="ru-RU" dirty="0" err="1"/>
              <a:t>селяни</a:t>
            </a:r>
            <a:r>
              <a:rPr lang="ru-RU" dirty="0"/>
              <a:t> практично без опору </a:t>
            </a:r>
            <a:r>
              <a:rPr lang="ru-RU" dirty="0" err="1"/>
              <a:t>записувалися</a:t>
            </a:r>
            <a:r>
              <a:rPr lang="ru-RU" dirty="0"/>
              <a:t> до </a:t>
            </a:r>
            <a:r>
              <a:rPr lang="ru-RU" dirty="0" err="1"/>
              <a:t>колгоспів</a:t>
            </a:r>
            <a:r>
              <a:rPr lang="ru-RU" dirty="0"/>
              <a:t>. Общину почали </a:t>
            </a:r>
            <a:r>
              <a:rPr lang="ru-RU" dirty="0" err="1"/>
              <a:t>називати</a:t>
            </a:r>
            <a:r>
              <a:rPr lang="ru-RU" dirty="0"/>
              <a:t> </a:t>
            </a:r>
            <a:r>
              <a:rPr lang="ru-RU" dirty="0" err="1"/>
              <a:t>колективним</a:t>
            </a:r>
            <a:r>
              <a:rPr lang="ru-RU" dirty="0"/>
              <a:t> </a:t>
            </a:r>
            <a:r>
              <a:rPr lang="ru-RU" dirty="0" err="1"/>
              <a:t>господарством</a:t>
            </a:r>
            <a:r>
              <a:rPr lang="ru-RU" dirty="0"/>
              <a:t>, </a:t>
            </a:r>
            <a:r>
              <a:rPr lang="ru-RU" dirty="0" err="1"/>
              <a:t>присвоювати</a:t>
            </a:r>
            <a:r>
              <a:rPr lang="ru-RU" dirty="0"/>
              <a:t> </a:t>
            </a:r>
            <a:r>
              <a:rPr lang="ru-RU" dirty="0" err="1"/>
              <a:t>їй</a:t>
            </a:r>
            <a:r>
              <a:rPr lang="ru-RU" dirty="0"/>
              <a:t> "</a:t>
            </a:r>
            <a:r>
              <a:rPr lang="ru-RU" dirty="0" err="1"/>
              <a:t>почесне</a:t>
            </a:r>
            <a:r>
              <a:rPr lang="ru-RU" dirty="0"/>
              <a:t>" </a:t>
            </a:r>
            <a:r>
              <a:rPr lang="ru-RU" dirty="0" err="1"/>
              <a:t>найменування</a:t>
            </a:r>
            <a:r>
              <a:rPr lang="ru-RU" dirty="0"/>
              <a:t> (</a:t>
            </a:r>
            <a:r>
              <a:rPr lang="ru-RU" dirty="0" err="1"/>
              <a:t>наприклад</a:t>
            </a:r>
            <a:r>
              <a:rPr lang="ru-RU" dirty="0"/>
              <a:t>, "Прапор </a:t>
            </a:r>
            <a:r>
              <a:rPr lang="ru-RU" dirty="0" err="1"/>
              <a:t>Жовтня</a:t>
            </a:r>
            <a:r>
              <a:rPr lang="ru-RU" dirty="0"/>
              <a:t>" </a:t>
            </a:r>
            <a:r>
              <a:rPr lang="ru-RU" dirty="0" err="1"/>
              <a:t>чи</a:t>
            </a:r>
            <a:r>
              <a:rPr lang="ru-RU" dirty="0"/>
              <a:t> "</a:t>
            </a:r>
            <a:r>
              <a:rPr lang="ru-RU" dirty="0" err="1"/>
              <a:t>Заповіт</a:t>
            </a:r>
            <a:r>
              <a:rPr lang="ru-RU" dirty="0"/>
              <a:t> </a:t>
            </a:r>
            <a:r>
              <a:rPr lang="ru-RU" dirty="0" err="1"/>
              <a:t>Сталіна</a:t>
            </a:r>
            <a:r>
              <a:rPr lang="ru-RU" dirty="0"/>
              <a:t>"). </a:t>
            </a:r>
            <a:r>
              <a:rPr lang="ru-RU" dirty="0" err="1"/>
              <a:t>Радянську</a:t>
            </a:r>
            <a:r>
              <a:rPr lang="ru-RU" dirty="0"/>
              <a:t> </a:t>
            </a:r>
            <a:r>
              <a:rPr lang="ru-RU" dirty="0" err="1"/>
              <a:t>владу</a:t>
            </a:r>
            <a:r>
              <a:rPr lang="ru-RU" dirty="0"/>
              <a:t> </a:t>
            </a:r>
            <a:r>
              <a:rPr lang="ru-RU" dirty="0" err="1"/>
              <a:t>переважна</a:t>
            </a:r>
            <a:r>
              <a:rPr lang="ru-RU" dirty="0"/>
              <a:t> </a:t>
            </a:r>
            <a:r>
              <a:rPr lang="ru-RU" dirty="0" err="1"/>
              <a:t>більшість</a:t>
            </a:r>
            <a:r>
              <a:rPr lang="ru-RU" dirty="0"/>
              <a:t> </a:t>
            </a:r>
            <a:r>
              <a:rPr lang="ru-RU" dirty="0" err="1"/>
              <a:t>російських</a:t>
            </a:r>
            <a:r>
              <a:rPr lang="ru-RU" dirty="0"/>
              <a:t> селян </a:t>
            </a:r>
            <a:r>
              <a:rPr lang="ru-RU" dirty="0" err="1"/>
              <a:t>сприйняла</a:t>
            </a:r>
            <a:r>
              <a:rPr lang="ru-RU" dirty="0"/>
              <a:t> як свою, ментально і </a:t>
            </a:r>
            <a:r>
              <a:rPr lang="ru-RU" dirty="0" err="1"/>
              <a:t>класово</a:t>
            </a:r>
            <a:r>
              <a:rPr lang="ru-RU" dirty="0"/>
              <a:t> </a:t>
            </a:r>
            <a:r>
              <a:rPr lang="ru-RU" dirty="0" err="1" smtClean="0"/>
              <a:t>близьку</a:t>
            </a:r>
            <a:r>
              <a:rPr lang="ru-RU" dirty="0" smtClean="0"/>
              <a:t>.</a:t>
            </a:r>
            <a:endParaRPr lang="uk-U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92696"/>
            <a:ext cx="3944031" cy="531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70829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716016" y="260648"/>
            <a:ext cx="4104456" cy="6264696"/>
          </a:xfrm>
        </p:spPr>
        <p:txBody>
          <a:bodyPr>
            <a:normAutofit fontScale="92500"/>
          </a:bodyPr>
          <a:lstStyle/>
          <a:p>
            <a:pPr algn="ctr"/>
            <a:r>
              <a:rPr lang="uk-UA" dirty="0"/>
              <a:t>Цілком інакша ситуація спостерігалася </a:t>
            </a:r>
            <a:r>
              <a:rPr lang="uk-UA" b="1" dirty="0"/>
              <a:t>в українських селах</a:t>
            </a:r>
            <a:r>
              <a:rPr lang="uk-UA" dirty="0"/>
              <a:t>. Там переважна більшість селян були одноосібниками, жили заможніше, ніж росіяни. Вони багато чого втратили б, вступивши до колгоспів. Радянська влада з її патологічним прагненням усе забрати, усуспільнити і "справедливо" поділити була чужа українському селянському менталітету. Через те під розкуркулення в українських селах потрапили щонайменше половина селян.</a:t>
            </a:r>
          </a:p>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481012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7313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440160"/>
          </a:xfrm>
        </p:spPr>
        <p:txBody>
          <a:bodyPr/>
          <a:lstStyle/>
          <a:p>
            <a:r>
              <a:rPr lang="ru-RU" sz="2400" dirty="0" err="1"/>
              <a:t>Радянська</a:t>
            </a:r>
            <a:r>
              <a:rPr lang="ru-RU" sz="2400" dirty="0"/>
              <a:t> </a:t>
            </a:r>
            <a:r>
              <a:rPr lang="ru-RU" sz="2400" dirty="0" err="1"/>
              <a:t>влада</a:t>
            </a:r>
            <a:r>
              <a:rPr lang="ru-RU" sz="2400" dirty="0"/>
              <a:t> </a:t>
            </a:r>
            <a:r>
              <a:rPr lang="ru-RU" sz="2400" dirty="0" err="1"/>
              <a:t>пройшлася</a:t>
            </a:r>
            <a:r>
              <a:rPr lang="ru-RU" sz="2400" dirty="0"/>
              <a:t>, </a:t>
            </a:r>
            <a:r>
              <a:rPr lang="ru-RU" sz="2400" dirty="0" err="1"/>
              <a:t>мов</a:t>
            </a:r>
            <a:r>
              <a:rPr lang="ru-RU" sz="2400" dirty="0"/>
              <a:t> каток, практично по </a:t>
            </a:r>
            <a:r>
              <a:rPr lang="ru-RU" sz="2400" dirty="0" err="1"/>
              <a:t>всіх</a:t>
            </a:r>
            <a:r>
              <a:rPr lang="ru-RU" sz="2400" dirty="0"/>
              <a:t> </a:t>
            </a:r>
            <a:r>
              <a:rPr lang="ru-RU" sz="2400" dirty="0" err="1"/>
              <a:t>верствах</a:t>
            </a:r>
            <a:r>
              <a:rPr lang="ru-RU" sz="2400" dirty="0"/>
              <a:t> </a:t>
            </a:r>
            <a:r>
              <a:rPr lang="ru-RU" sz="2400" dirty="0" err="1"/>
              <a:t>населення</a:t>
            </a:r>
            <a:r>
              <a:rPr lang="ru-RU" sz="2400" dirty="0"/>
              <a:t>. </a:t>
            </a:r>
            <a:r>
              <a:rPr lang="ru-RU" sz="2400" dirty="0" err="1"/>
              <a:t>Величезних</a:t>
            </a:r>
            <a:r>
              <a:rPr lang="ru-RU" sz="2400" dirty="0"/>
              <a:t> </a:t>
            </a:r>
            <a:r>
              <a:rPr lang="ru-RU" sz="2400" dirty="0" err="1"/>
              <a:t>втрат</a:t>
            </a:r>
            <a:r>
              <a:rPr lang="ru-RU" sz="2400" dirty="0"/>
              <a:t> </a:t>
            </a:r>
            <a:r>
              <a:rPr lang="ru-RU" sz="2400" dirty="0" err="1"/>
              <a:t>зазнали</a:t>
            </a:r>
            <a:r>
              <a:rPr lang="ru-RU" sz="2400" dirty="0"/>
              <a:t> дворянство, </a:t>
            </a:r>
            <a:r>
              <a:rPr lang="ru-RU" sz="2400" dirty="0" err="1"/>
              <a:t>духівництво</a:t>
            </a:r>
            <a:r>
              <a:rPr lang="ru-RU" sz="2400" dirty="0"/>
              <a:t>, </a:t>
            </a:r>
            <a:r>
              <a:rPr lang="ru-RU" sz="2400" dirty="0" err="1"/>
              <a:t>творча</a:t>
            </a:r>
            <a:r>
              <a:rPr lang="ru-RU" sz="2400" dirty="0"/>
              <a:t> </a:t>
            </a:r>
            <a:r>
              <a:rPr lang="ru-RU" sz="2400" dirty="0" err="1"/>
              <a:t>інтелігенція</a:t>
            </a:r>
            <a:r>
              <a:rPr lang="ru-RU" sz="2400" dirty="0"/>
              <a:t> та й </a:t>
            </a:r>
            <a:r>
              <a:rPr lang="ru-RU" sz="2400" dirty="0" err="1"/>
              <a:t>самі</a:t>
            </a:r>
            <a:r>
              <a:rPr lang="ru-RU" sz="2400" dirty="0"/>
              <a:t> </a:t>
            </a:r>
            <a:r>
              <a:rPr lang="ru-RU" sz="2400" dirty="0" err="1"/>
              <a:t>партійно-радянські</a:t>
            </a:r>
            <a:r>
              <a:rPr lang="ru-RU" sz="2400" dirty="0"/>
              <a:t> </a:t>
            </a:r>
            <a:r>
              <a:rPr lang="ru-RU" sz="2400" dirty="0" err="1"/>
              <a:t>функціонери</a:t>
            </a:r>
            <a:r>
              <a:rPr lang="ru-RU" sz="2400" dirty="0"/>
              <a:t>. </a:t>
            </a:r>
            <a:r>
              <a:rPr lang="ru-RU" sz="2400" dirty="0" err="1"/>
              <a:t>Проте</a:t>
            </a:r>
            <a:r>
              <a:rPr lang="ru-RU" sz="2400" dirty="0"/>
              <a:t> </a:t>
            </a:r>
            <a:r>
              <a:rPr lang="ru-RU" sz="2400" dirty="0" err="1"/>
              <a:t>це</a:t>
            </a:r>
            <a:r>
              <a:rPr lang="ru-RU" sz="2400" dirty="0"/>
              <a:t> не </a:t>
            </a:r>
            <a:r>
              <a:rPr lang="ru-RU" sz="2400" dirty="0" err="1"/>
              <a:t>порівняти</a:t>
            </a:r>
            <a:r>
              <a:rPr lang="ru-RU" sz="2400" dirty="0"/>
              <a:t> з </a:t>
            </a:r>
            <a:r>
              <a:rPr lang="ru-RU" sz="2400" dirty="0" err="1"/>
              <a:t>втратами</a:t>
            </a:r>
            <a:r>
              <a:rPr lang="ru-RU" sz="2400" dirty="0"/>
              <a:t> </a:t>
            </a:r>
            <a:r>
              <a:rPr lang="ru-RU" sz="2400" dirty="0" err="1"/>
              <a:t>серед</a:t>
            </a:r>
            <a:r>
              <a:rPr lang="ru-RU" sz="2400" dirty="0"/>
              <a:t> селянства, особливо </a:t>
            </a:r>
            <a:r>
              <a:rPr lang="ru-RU" sz="2400" dirty="0" err="1"/>
              <a:t>українського</a:t>
            </a:r>
            <a:r>
              <a:rPr lang="ru-RU" sz="2400" dirty="0"/>
              <a:t>. </a:t>
            </a:r>
            <a:endParaRPr lang="uk-UA"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45" y="1772816"/>
            <a:ext cx="4258486" cy="316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521" y="1797158"/>
            <a:ext cx="4267959" cy="315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176" y="2924944"/>
            <a:ext cx="5192689"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086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wheel(1)">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04664"/>
            <a:ext cx="7992888" cy="1296144"/>
          </a:xfrm>
        </p:spPr>
        <p:txBody>
          <a:bodyPr/>
          <a:lstStyle/>
          <a:p>
            <a:r>
              <a:rPr lang="ru-RU" sz="2400" b="1" i="1" u="sng" dirty="0"/>
              <a:t>Голодомор 1932-1933 </a:t>
            </a:r>
            <a:r>
              <a:rPr lang="ru-RU" sz="2400" b="1" i="1" u="sng" dirty="0" err="1"/>
              <a:t>років</a:t>
            </a:r>
            <a:r>
              <a:rPr lang="ru-RU" sz="2400" b="1" i="1" u="sng" dirty="0"/>
              <a:t> - </a:t>
            </a:r>
            <a:r>
              <a:rPr lang="ru-RU" sz="2400" b="1" i="1" u="sng" dirty="0" err="1"/>
              <a:t>безпрецедентний</a:t>
            </a:r>
            <a:r>
              <a:rPr lang="ru-RU" sz="2400" b="1" i="1" u="sng" dirty="0"/>
              <a:t> </a:t>
            </a:r>
            <a:r>
              <a:rPr lang="ru-RU" sz="2400" b="1" i="1" u="sng" dirty="0" err="1"/>
              <a:t>злочин</a:t>
            </a:r>
            <a:r>
              <a:rPr lang="ru-RU" sz="2400" b="1" i="1" u="sng" dirty="0"/>
              <a:t> </a:t>
            </a:r>
            <a:r>
              <a:rPr lang="ru-RU" sz="2400" b="1" i="1" u="sng" dirty="0" err="1"/>
              <a:t>сталінської</a:t>
            </a:r>
            <a:r>
              <a:rPr lang="ru-RU" sz="2400" b="1" i="1" u="sng" dirty="0"/>
              <a:t> </a:t>
            </a:r>
            <a:r>
              <a:rPr lang="ru-RU" sz="2400" b="1" i="1" u="sng" dirty="0" err="1"/>
              <a:t>тоталітарної</a:t>
            </a:r>
            <a:r>
              <a:rPr lang="ru-RU" sz="2400" b="1" i="1" u="sng" dirty="0"/>
              <a:t> </a:t>
            </a:r>
            <a:r>
              <a:rPr lang="ru-RU" sz="2400" b="1" i="1" u="sng" dirty="0" err="1"/>
              <a:t>системи</a:t>
            </a:r>
            <a:r>
              <a:rPr lang="ru-RU" sz="2400" b="1" i="1" u="sng" dirty="0"/>
              <a:t> </a:t>
            </a:r>
            <a:r>
              <a:rPr lang="ru-RU" sz="2400" b="1" i="1" u="sng" dirty="0" err="1"/>
              <a:t>проти</a:t>
            </a:r>
            <a:r>
              <a:rPr lang="ru-RU" sz="2400" b="1" i="1" u="sng" dirty="0"/>
              <a:t> </a:t>
            </a:r>
            <a:r>
              <a:rPr lang="ru-RU" sz="2400" b="1" i="1" u="sng" dirty="0" err="1"/>
              <a:t>українського</a:t>
            </a:r>
            <a:r>
              <a:rPr lang="ru-RU" sz="2400" b="1" i="1" u="sng" dirty="0"/>
              <a:t> народу, </a:t>
            </a:r>
            <a:r>
              <a:rPr lang="ru-RU" sz="2400" b="1" i="1" u="sng" dirty="0" err="1"/>
              <a:t>який</a:t>
            </a:r>
            <a:r>
              <a:rPr lang="ru-RU" sz="2400" b="1" i="1" u="sng" dirty="0"/>
              <a:t> </a:t>
            </a:r>
            <a:r>
              <a:rPr lang="ru-RU" sz="2400" b="1" i="1" u="sng" dirty="0" err="1"/>
              <a:t>спричинив</a:t>
            </a:r>
            <a:r>
              <a:rPr lang="ru-RU" sz="2400" b="1" i="1" u="sng" dirty="0"/>
              <a:t> </a:t>
            </a:r>
            <a:r>
              <a:rPr lang="ru-RU" sz="2400" b="1" i="1" u="sng" dirty="0" err="1"/>
              <a:t>національну</a:t>
            </a:r>
            <a:r>
              <a:rPr lang="ru-RU" sz="2400" b="1" i="1" u="sng" dirty="0"/>
              <a:t> катастрофу.</a:t>
            </a:r>
            <a:endParaRPr lang="uk-UA" sz="2400" b="1" i="1" u="sng"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20888"/>
            <a:ext cx="7606938" cy="36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68518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699247" y="2248347"/>
            <a:ext cx="7745505" cy="4204989"/>
          </a:xfrm>
        </p:spPr>
        <p:txBody>
          <a:bodyPr>
            <a:normAutofit lnSpcReduction="10000"/>
          </a:bodyPr>
          <a:lstStyle/>
          <a:p>
            <a:pPr marL="0" indent="0" algn="ctr">
              <a:buNone/>
            </a:pPr>
            <a:r>
              <a:rPr lang="ru-RU" dirty="0" err="1"/>
              <a:t>Конфіскацію</a:t>
            </a:r>
            <a:r>
              <a:rPr lang="ru-RU" dirty="0"/>
              <a:t> </a:t>
            </a:r>
            <a:r>
              <a:rPr lang="ru-RU" dirty="0" err="1"/>
              <a:t>продовольства</a:t>
            </a:r>
            <a:r>
              <a:rPr lang="ru-RU" dirty="0"/>
              <a:t> </a:t>
            </a:r>
            <a:r>
              <a:rPr lang="ru-RU" dirty="0" err="1"/>
              <a:t>комуністичний</a:t>
            </a:r>
            <a:r>
              <a:rPr lang="ru-RU" dirty="0"/>
              <a:t> режим </a:t>
            </a:r>
            <a:r>
              <a:rPr lang="ru-RU" dirty="0" err="1"/>
              <a:t>застосував</a:t>
            </a:r>
            <a:r>
              <a:rPr lang="ru-RU" dirty="0"/>
              <a:t> як </a:t>
            </a:r>
            <a:r>
              <a:rPr lang="ru-RU" dirty="0" err="1"/>
              <a:t>зброю</a:t>
            </a:r>
            <a:r>
              <a:rPr lang="ru-RU" dirty="0"/>
              <a:t> </a:t>
            </a:r>
            <a:r>
              <a:rPr lang="ru-RU" dirty="0" err="1"/>
              <a:t>масового</a:t>
            </a:r>
            <a:r>
              <a:rPr lang="ru-RU" dirty="0"/>
              <a:t> </a:t>
            </a:r>
            <a:r>
              <a:rPr lang="ru-RU" dirty="0" err="1"/>
              <a:t>знищення</a:t>
            </a:r>
            <a:r>
              <a:rPr lang="ru-RU" dirty="0"/>
              <a:t> </a:t>
            </a:r>
            <a:r>
              <a:rPr lang="ru-RU" dirty="0" err="1"/>
              <a:t>населення</a:t>
            </a:r>
            <a:r>
              <a:rPr lang="ru-RU" dirty="0"/>
              <a:t>.</a:t>
            </a:r>
          </a:p>
          <a:p>
            <a:pPr marL="0" indent="0" algn="ctr">
              <a:buNone/>
            </a:pPr>
            <a:r>
              <a:rPr lang="ru-RU" dirty="0"/>
              <a:t>За </a:t>
            </a:r>
            <a:r>
              <a:rPr lang="ru-RU" dirty="0" err="1"/>
              <a:t>оцінками</a:t>
            </a:r>
            <a:r>
              <a:rPr lang="ru-RU" dirty="0"/>
              <a:t> </a:t>
            </a:r>
            <a:r>
              <a:rPr lang="ru-RU" dirty="0" err="1"/>
              <a:t>дослідників</a:t>
            </a:r>
            <a:r>
              <a:rPr lang="ru-RU" dirty="0"/>
              <a:t>, </a:t>
            </a:r>
            <a:r>
              <a:rPr lang="ru-RU" b="1" dirty="0" err="1"/>
              <a:t>втрати</a:t>
            </a:r>
            <a:r>
              <a:rPr lang="ru-RU" b="1" dirty="0"/>
              <a:t> </a:t>
            </a:r>
            <a:r>
              <a:rPr lang="ru-RU" b="1" dirty="0" err="1"/>
              <a:t>від</a:t>
            </a:r>
            <a:r>
              <a:rPr lang="ru-RU" b="1" dirty="0"/>
              <a:t> голоду становили </a:t>
            </a:r>
            <a:r>
              <a:rPr lang="ru-RU" b="1" dirty="0" err="1"/>
              <a:t>від</a:t>
            </a:r>
            <a:r>
              <a:rPr lang="ru-RU" b="1" dirty="0"/>
              <a:t> 7 до 10 млн. </a:t>
            </a:r>
            <a:r>
              <a:rPr lang="ru-RU" b="1" dirty="0" err="1"/>
              <a:t>осіб</a:t>
            </a:r>
            <a:r>
              <a:rPr lang="ru-RU" b="1" dirty="0"/>
              <a:t>, </a:t>
            </a:r>
            <a:r>
              <a:rPr lang="ru-RU" b="1" dirty="0" err="1"/>
              <a:t>понад</a:t>
            </a:r>
            <a:r>
              <a:rPr lang="ru-RU" b="1" dirty="0"/>
              <a:t> </a:t>
            </a:r>
            <a:r>
              <a:rPr lang="ru-RU" b="1" dirty="0" err="1" smtClean="0"/>
              <a:t>третина</a:t>
            </a:r>
            <a:r>
              <a:rPr lang="ru-RU" b="1" dirty="0" smtClean="0"/>
              <a:t> з </a:t>
            </a:r>
            <a:r>
              <a:rPr lang="ru-RU" b="1" dirty="0"/>
              <a:t>них - </a:t>
            </a:r>
            <a:r>
              <a:rPr lang="ru-RU" b="1" dirty="0" err="1"/>
              <a:t>діти</a:t>
            </a:r>
            <a:r>
              <a:rPr lang="ru-RU" dirty="0"/>
              <a:t>.</a:t>
            </a:r>
          </a:p>
          <a:p>
            <a:pPr marL="0" indent="0" algn="ctr">
              <a:buNone/>
            </a:pPr>
            <a:r>
              <a:rPr lang="ru-RU" dirty="0"/>
              <a:t>Голодомор в </a:t>
            </a:r>
            <a:r>
              <a:rPr lang="ru-RU" dirty="0" err="1"/>
              <a:t>Україні</a:t>
            </a:r>
            <a:r>
              <a:rPr lang="ru-RU" dirty="0"/>
              <a:t> </a:t>
            </a:r>
            <a:r>
              <a:rPr lang="ru-RU" dirty="0" err="1"/>
              <a:t>спричинив</a:t>
            </a:r>
            <a:r>
              <a:rPr lang="ru-RU" dirty="0"/>
              <a:t> </a:t>
            </a:r>
            <a:r>
              <a:rPr lang="ru-RU" dirty="0" err="1"/>
              <a:t>глибокі</a:t>
            </a:r>
            <a:r>
              <a:rPr lang="ru-RU" dirty="0"/>
              <a:t> </a:t>
            </a:r>
            <a:r>
              <a:rPr lang="ru-RU" dirty="0" err="1"/>
              <a:t>наслідки</a:t>
            </a:r>
            <a:r>
              <a:rPr lang="ru-RU" dirty="0"/>
              <a:t>. </a:t>
            </a:r>
          </a:p>
          <a:p>
            <a:pPr marL="0" indent="0" algn="ctr">
              <a:buNone/>
            </a:pPr>
            <a:r>
              <a:rPr lang="ru-RU" dirty="0"/>
              <a:t>«Машина </a:t>
            </a:r>
            <a:r>
              <a:rPr lang="ru-RU" dirty="0" err="1"/>
              <a:t>радянського</a:t>
            </a:r>
            <a:r>
              <a:rPr lang="ru-RU" dirty="0"/>
              <a:t> </a:t>
            </a:r>
            <a:r>
              <a:rPr lang="ru-RU" dirty="0" err="1"/>
              <a:t>керівництва</a:t>
            </a:r>
            <a:r>
              <a:rPr lang="ru-RU" dirty="0"/>
              <a:t>» спалила не </a:t>
            </a:r>
            <a:r>
              <a:rPr lang="ru-RU" dirty="0" err="1"/>
              <a:t>лише</a:t>
            </a:r>
            <a:r>
              <a:rPr lang="ru-RU" dirty="0"/>
              <a:t> </a:t>
            </a:r>
            <a:r>
              <a:rPr lang="ru-RU" dirty="0" err="1"/>
              <a:t>життя</a:t>
            </a:r>
            <a:r>
              <a:rPr lang="ru-RU" dirty="0"/>
              <a:t> </a:t>
            </a:r>
            <a:r>
              <a:rPr lang="ru-RU" dirty="0" err="1"/>
              <a:t>мільйонів</a:t>
            </a:r>
            <a:r>
              <a:rPr lang="ru-RU" dirty="0"/>
              <a:t> </a:t>
            </a:r>
            <a:r>
              <a:rPr lang="ru-RU" dirty="0" err="1"/>
              <a:t>українських</a:t>
            </a:r>
            <a:r>
              <a:rPr lang="ru-RU" dirty="0"/>
              <a:t> людей, але </a:t>
            </a:r>
            <a:r>
              <a:rPr lang="ru-RU" dirty="0" err="1"/>
              <a:t>знищила</a:t>
            </a:r>
            <a:r>
              <a:rPr lang="ru-RU" dirty="0"/>
              <a:t> і </a:t>
            </a:r>
            <a:r>
              <a:rPr lang="ru-RU" dirty="0" err="1"/>
              <a:t>ненароджених</a:t>
            </a:r>
            <a:r>
              <a:rPr lang="ru-RU" dirty="0"/>
              <a:t> ними.</a:t>
            </a:r>
          </a:p>
          <a:p>
            <a:pPr marL="0" indent="0" algn="ctr">
              <a:buNone/>
            </a:pPr>
            <a:r>
              <a:rPr lang="ru-RU" b="1" dirty="0" err="1"/>
              <a:t>Українські</a:t>
            </a:r>
            <a:r>
              <a:rPr lang="ru-RU" b="1" dirty="0"/>
              <a:t> люди, </a:t>
            </a:r>
            <a:r>
              <a:rPr lang="ru-RU" b="1" dirty="0" err="1"/>
              <a:t>які</a:t>
            </a:r>
            <a:r>
              <a:rPr lang="ru-RU" b="1" dirty="0"/>
              <a:t> не знали слова геноцид, стали </a:t>
            </a:r>
            <a:r>
              <a:rPr lang="ru-RU" b="1" dirty="0" err="1"/>
              <a:t>його</a:t>
            </a:r>
            <a:r>
              <a:rPr lang="ru-RU" b="1" dirty="0"/>
              <a:t> жертвами</a:t>
            </a:r>
            <a:r>
              <a:rPr lang="ru-RU" dirty="0"/>
              <a:t>, "</a:t>
            </a:r>
            <a:r>
              <a:rPr lang="ru-RU" dirty="0" err="1"/>
              <a:t>власною</a:t>
            </a:r>
            <a:r>
              <a:rPr lang="ru-RU" dirty="0"/>
              <a:t> страшною долею </a:t>
            </a:r>
            <a:r>
              <a:rPr lang="ru-RU" dirty="0" err="1"/>
              <a:t>шлють</a:t>
            </a:r>
            <a:r>
              <a:rPr lang="ru-RU" dirty="0"/>
              <a:t> нам </a:t>
            </a:r>
            <a:r>
              <a:rPr lang="ru-RU" dirty="0" err="1"/>
              <a:t>пересторогу</a:t>
            </a:r>
            <a:r>
              <a:rPr lang="ru-RU" dirty="0"/>
              <a:t> </a:t>
            </a:r>
            <a:r>
              <a:rPr lang="ru-RU" dirty="0" err="1"/>
              <a:t>крізь</a:t>
            </a:r>
            <a:r>
              <a:rPr lang="ru-RU" dirty="0"/>
              <a:t> </a:t>
            </a:r>
            <a:r>
              <a:rPr lang="ru-RU" dirty="0" err="1"/>
              <a:t>плин</a:t>
            </a:r>
            <a:r>
              <a:rPr lang="ru-RU" dirty="0"/>
              <a:t> </a:t>
            </a:r>
            <a:r>
              <a:rPr lang="ru-RU" dirty="0" err="1"/>
              <a:t>віків</a:t>
            </a:r>
            <a:r>
              <a:rPr lang="ru-RU" dirty="0"/>
              <a:t>".</a:t>
            </a:r>
          </a:p>
          <a:p>
            <a:pPr marL="0" indent="0">
              <a:buNone/>
            </a:pPr>
            <a:endParaRPr lang="uk-UA" dirty="0"/>
          </a:p>
        </p:txBody>
      </p:sp>
    </p:spTree>
    <p:extLst>
      <p:ext uri="{BB962C8B-B14F-4D97-AF65-F5344CB8AC3E}">
        <p14:creationId xmlns:p14="http://schemas.microsoft.com/office/powerpoint/2010/main" val="253425863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normAutofit lnSpcReduction="10000"/>
          </a:bodyPr>
          <a:lstStyle/>
          <a:p>
            <a:pPr marL="0" indent="0" algn="ctr">
              <a:buNone/>
            </a:pPr>
            <a:r>
              <a:rPr lang="uk-UA" dirty="0" smtClean="0"/>
              <a:t>Голодомор </a:t>
            </a:r>
            <a:r>
              <a:rPr lang="uk-UA" dirty="0"/>
              <a:t>в Україні. </a:t>
            </a:r>
            <a:r>
              <a:rPr lang="uk-UA" dirty="0" smtClean="0"/>
              <a:t>Що </a:t>
            </a:r>
            <a:r>
              <a:rPr lang="uk-UA" dirty="0"/>
              <a:t>це? </a:t>
            </a:r>
            <a:endParaRPr lang="uk-UA" dirty="0" smtClean="0"/>
          </a:p>
          <a:p>
            <a:pPr algn="ctr"/>
            <a:r>
              <a:rPr lang="uk-UA" dirty="0" smtClean="0"/>
              <a:t>В </a:t>
            </a:r>
            <a:r>
              <a:rPr lang="uk-UA" dirty="0"/>
              <a:t>той час коли на вулицях люди вмирали від голоду, офіційно в Україні «ніякого голоду не було». Голодомор 1932-1933 рр. одна з найбільш трагічних </a:t>
            </a:r>
            <a:r>
              <a:rPr lang="uk-UA" dirty="0" smtClean="0"/>
              <a:t>сторінок </a:t>
            </a:r>
            <a:r>
              <a:rPr lang="uk-UA" dirty="0"/>
              <a:t>вітчизняної історії. Усі </a:t>
            </a:r>
            <a:r>
              <a:rPr lang="uk-UA" dirty="0" smtClean="0"/>
              <a:t>дослідники вважають голод 1932-1933 рр. в СРСР рукотворним і пов’язують його із суцільною колективізацією сільського господарства. І </a:t>
            </a:r>
            <a:r>
              <a:rPr lang="uk-UA" dirty="0"/>
              <a:t>це дійсно так. Однак, потрібно </a:t>
            </a:r>
            <a:r>
              <a:rPr lang="uk-UA" dirty="0" smtClean="0"/>
              <a:t>зауважити, </a:t>
            </a:r>
            <a:r>
              <a:rPr lang="uk-UA" dirty="0"/>
              <a:t>що голод спалахнув в уже колективізованому селі. Точніше було б пов'язати його з економічною кризою.</a:t>
            </a:r>
          </a:p>
        </p:txBody>
      </p:sp>
      <p:sp>
        <p:nvSpPr>
          <p:cNvPr id="3" name="Заголовок 2"/>
          <p:cNvSpPr>
            <a:spLocks noGrp="1"/>
          </p:cNvSpPr>
          <p:nvPr>
            <p:ph type="title"/>
          </p:nvPr>
        </p:nvSpPr>
        <p:spPr>
          <a:xfrm>
            <a:off x="323528" y="332656"/>
            <a:ext cx="8496944" cy="1296144"/>
          </a:xfrm>
        </p:spPr>
        <p:txBody>
          <a:bodyPr/>
          <a:lstStyle/>
          <a:p>
            <a:r>
              <a:rPr lang="ru-RU" sz="2200" dirty="0"/>
              <a:t>Голодомор - </a:t>
            </a:r>
            <a:r>
              <a:rPr lang="ru-RU" sz="2200" dirty="0" err="1"/>
              <a:t>це</a:t>
            </a:r>
            <a:r>
              <a:rPr lang="ru-RU" sz="2200" dirty="0"/>
              <a:t> </a:t>
            </a:r>
            <a:r>
              <a:rPr lang="ru-RU" sz="2200" dirty="0" err="1"/>
              <a:t>злочин</a:t>
            </a:r>
            <a:r>
              <a:rPr lang="ru-RU" sz="2200" dirty="0"/>
              <a:t> </a:t>
            </a:r>
            <a:r>
              <a:rPr lang="ru-RU" sz="2200" dirty="0" err="1"/>
              <a:t>кровожерливої</a:t>
            </a:r>
            <a:r>
              <a:rPr lang="ru-RU" sz="2200" dirty="0"/>
              <a:t> </a:t>
            </a:r>
            <a:r>
              <a:rPr lang="ru-RU" sz="2200" dirty="0" err="1"/>
              <a:t>влади</a:t>
            </a:r>
            <a:r>
              <a:rPr lang="ru-RU" sz="2200" dirty="0"/>
              <a:t>. Влади, яка в </a:t>
            </a:r>
            <a:r>
              <a:rPr lang="ru-RU" sz="2200" dirty="0" err="1"/>
              <a:t>ніщо</a:t>
            </a:r>
            <a:r>
              <a:rPr lang="ru-RU" sz="2200" dirty="0"/>
              <a:t> ставила </a:t>
            </a:r>
            <a:r>
              <a:rPr lang="ru-RU" sz="2200" dirty="0" err="1"/>
              <a:t>власний</a:t>
            </a:r>
            <a:r>
              <a:rPr lang="ru-RU" sz="2200" dirty="0"/>
              <a:t> народ. </a:t>
            </a:r>
            <a:r>
              <a:rPr lang="ru-RU" sz="2200" dirty="0" err="1"/>
              <a:t>Параноїдальні</a:t>
            </a:r>
            <a:r>
              <a:rPr lang="ru-RU" sz="2200" dirty="0"/>
              <a:t> </a:t>
            </a:r>
            <a:r>
              <a:rPr lang="ru-RU" sz="2200" dirty="0" err="1"/>
              <a:t>ідеї</a:t>
            </a:r>
            <a:r>
              <a:rPr lang="ru-RU" sz="2200" dirty="0"/>
              <a:t> </a:t>
            </a:r>
            <a:r>
              <a:rPr lang="ru-RU" sz="2200" dirty="0" err="1"/>
              <a:t>тоталітарних</a:t>
            </a:r>
            <a:r>
              <a:rPr lang="ru-RU" sz="2200" dirty="0"/>
              <a:t> </a:t>
            </a:r>
            <a:r>
              <a:rPr lang="ru-RU" sz="2200" dirty="0" err="1"/>
              <a:t>вождів</a:t>
            </a:r>
            <a:r>
              <a:rPr lang="ru-RU" sz="2200" dirty="0"/>
              <a:t> нищать все </a:t>
            </a:r>
            <a:r>
              <a:rPr lang="ru-RU" sz="2200" dirty="0" err="1"/>
              <a:t>живе</a:t>
            </a:r>
            <a:r>
              <a:rPr lang="ru-RU" sz="2200" dirty="0"/>
              <a:t>. </a:t>
            </a:r>
            <a:r>
              <a:rPr lang="ru-RU" sz="2200" dirty="0" err="1"/>
              <a:t>Батьком</a:t>
            </a:r>
            <a:r>
              <a:rPr lang="ru-RU" sz="2200" dirty="0"/>
              <a:t> державного </a:t>
            </a:r>
            <a:r>
              <a:rPr lang="ru-RU" sz="2200" dirty="0" err="1"/>
              <a:t>терору</a:t>
            </a:r>
            <a:r>
              <a:rPr lang="ru-RU" sz="2200" dirty="0"/>
              <a:t> </a:t>
            </a:r>
            <a:r>
              <a:rPr lang="ru-RU" sz="2200" dirty="0" err="1"/>
              <a:t>проти</a:t>
            </a:r>
            <a:r>
              <a:rPr lang="ru-RU" sz="2200" dirty="0"/>
              <a:t> </a:t>
            </a:r>
            <a:r>
              <a:rPr lang="ru-RU" sz="2200" dirty="0" err="1"/>
              <a:t>власного</a:t>
            </a:r>
            <a:r>
              <a:rPr lang="ru-RU" sz="2200" dirty="0"/>
              <a:t> народу </a:t>
            </a:r>
            <a:r>
              <a:rPr lang="ru-RU" sz="2200" dirty="0" err="1"/>
              <a:t>був</a:t>
            </a:r>
            <a:r>
              <a:rPr lang="ru-RU" sz="2200" dirty="0"/>
              <a:t> </a:t>
            </a:r>
            <a:r>
              <a:rPr lang="ru-RU" sz="2200" dirty="0" err="1"/>
              <a:t>Сталін</a:t>
            </a:r>
            <a:r>
              <a:rPr lang="ru-RU" sz="2200" dirty="0"/>
              <a:t>. </a:t>
            </a:r>
            <a:endParaRPr lang="uk-UA" sz="2200" dirty="0"/>
          </a:p>
        </p:txBody>
      </p:sp>
    </p:spTree>
    <p:extLst>
      <p:ext uri="{BB962C8B-B14F-4D97-AF65-F5344CB8AC3E}">
        <p14:creationId xmlns:p14="http://schemas.microsoft.com/office/powerpoint/2010/main" val="39507543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pPr marL="0" indent="0" algn="ctr">
              <a:buNone/>
            </a:pPr>
            <a:r>
              <a:rPr lang="ru-RU" b="1" i="1" dirty="0"/>
              <a:t>Причини </a:t>
            </a:r>
            <a:r>
              <a:rPr lang="ru-RU" b="1" i="1" dirty="0" smtClean="0"/>
              <a:t>голоду</a:t>
            </a:r>
          </a:p>
          <a:p>
            <a:pPr>
              <a:buFont typeface="Wingdings" pitchFamily="2" charset="2"/>
              <a:buChar char="v"/>
            </a:pPr>
            <a:r>
              <a:rPr lang="ru-RU" dirty="0" err="1" smtClean="0"/>
              <a:t>Суцільна</a:t>
            </a:r>
            <a:r>
              <a:rPr lang="ru-RU" dirty="0" smtClean="0"/>
              <a:t> </a:t>
            </a:r>
            <a:r>
              <a:rPr lang="ru-RU" dirty="0" err="1" smtClean="0"/>
              <a:t>насильницька</a:t>
            </a:r>
            <a:r>
              <a:rPr lang="ru-RU" dirty="0" smtClean="0"/>
              <a:t> </a:t>
            </a:r>
            <a:r>
              <a:rPr lang="ru-RU" dirty="0" err="1" smtClean="0"/>
              <a:t>колективізація</a:t>
            </a:r>
            <a:r>
              <a:rPr lang="uk-UA" dirty="0" smtClean="0"/>
              <a:t>;</a:t>
            </a:r>
          </a:p>
          <a:p>
            <a:pPr>
              <a:buFont typeface="Wingdings" pitchFamily="2" charset="2"/>
              <a:buChar char="v"/>
            </a:pPr>
            <a:r>
              <a:rPr lang="uk-UA" dirty="0" smtClean="0"/>
              <a:t>Непосильні для селян хлібозаготівлі;</a:t>
            </a:r>
          </a:p>
          <a:p>
            <a:pPr>
              <a:buFont typeface="Wingdings" pitchFamily="2" charset="2"/>
              <a:buChar char="v"/>
            </a:pPr>
            <a:r>
              <a:rPr lang="uk-UA" dirty="0" smtClean="0"/>
              <a:t>Насильницьке вилучення </a:t>
            </a:r>
            <a:r>
              <a:rPr lang="uk-UA" dirty="0" err="1" smtClean="0"/>
              <a:t>хлліба</a:t>
            </a:r>
            <a:r>
              <a:rPr lang="uk-UA" dirty="0" smtClean="0"/>
              <a:t> і продовольчих запасів у селян;</a:t>
            </a:r>
          </a:p>
          <a:p>
            <a:pPr>
              <a:buFont typeface="Wingdings" pitchFamily="2" charset="2"/>
              <a:buChar char="v"/>
            </a:pPr>
            <a:r>
              <a:rPr lang="uk-UA" dirty="0" smtClean="0"/>
              <a:t>Надмірний хлібний експорт;</a:t>
            </a:r>
          </a:p>
          <a:p>
            <a:pPr>
              <a:buFont typeface="Wingdings" pitchFamily="2" charset="2"/>
              <a:buChar char="v"/>
            </a:pPr>
            <a:r>
              <a:rPr lang="uk-UA" dirty="0" smtClean="0"/>
              <a:t>Масовий терор проти селянства;</a:t>
            </a:r>
          </a:p>
          <a:p>
            <a:pPr>
              <a:buFont typeface="Wingdings" pitchFamily="2" charset="2"/>
              <a:buChar char="v"/>
            </a:pPr>
            <a:r>
              <a:rPr lang="uk-UA" dirty="0" smtClean="0"/>
              <a:t>Знищення селянства як свідомої соціальної верстви, яка могла протистояти комуністичній владі;</a:t>
            </a:r>
          </a:p>
          <a:p>
            <a:pPr>
              <a:buFont typeface="Wingdings" pitchFamily="2" charset="2"/>
              <a:buChar char="v"/>
            </a:pPr>
            <a:endParaRPr lang="ru-RU" dirty="0" smtClean="0"/>
          </a:p>
        </p:txBody>
      </p:sp>
      <p:sp>
        <p:nvSpPr>
          <p:cNvPr id="3" name="Заголовок 2"/>
          <p:cNvSpPr>
            <a:spLocks noGrp="1"/>
          </p:cNvSpPr>
          <p:nvPr>
            <p:ph type="title"/>
          </p:nvPr>
        </p:nvSpPr>
        <p:spPr>
          <a:xfrm>
            <a:off x="251520" y="188640"/>
            <a:ext cx="8712968" cy="1584176"/>
          </a:xfrm>
        </p:spPr>
        <p:txBody>
          <a:bodyPr/>
          <a:lstStyle/>
          <a:p>
            <a:r>
              <a:rPr lang="ru-RU" sz="1800" b="1" i="1" dirty="0" err="1" smtClean="0"/>
              <a:t>Майже</a:t>
            </a:r>
            <a:r>
              <a:rPr lang="ru-RU" sz="1800" b="1" i="1" dirty="0" smtClean="0"/>
              <a:t> </a:t>
            </a:r>
            <a:r>
              <a:rPr lang="ru-RU" sz="1800" b="1" i="1" dirty="0"/>
              <a:t>55 </a:t>
            </a:r>
            <a:r>
              <a:rPr lang="ru-RU" sz="1800" b="1" i="1" dirty="0" err="1" smtClean="0"/>
              <a:t>років</a:t>
            </a:r>
            <a:r>
              <a:rPr lang="ru-RU" sz="1800" b="1" i="1" dirty="0" smtClean="0"/>
              <a:t> </a:t>
            </a:r>
            <a:r>
              <a:rPr lang="ru-RU" sz="1800" b="1" i="1" dirty="0"/>
              <a:t>на </a:t>
            </a:r>
            <a:r>
              <a:rPr lang="ru-RU" sz="1800" b="1" i="1" dirty="0" err="1"/>
              <a:t>дослідження</a:t>
            </a:r>
            <a:r>
              <a:rPr lang="ru-RU" sz="1800" b="1" i="1" dirty="0"/>
              <a:t> </a:t>
            </a:r>
            <a:r>
              <a:rPr lang="ru-RU" sz="1800" b="1" i="1" dirty="0" err="1"/>
              <a:t>було</a:t>
            </a:r>
            <a:r>
              <a:rPr lang="ru-RU" sz="1800" b="1" i="1" dirty="0"/>
              <a:t> </a:t>
            </a:r>
            <a:r>
              <a:rPr lang="ru-RU" sz="1800" b="1" i="1" dirty="0" err="1"/>
              <a:t>накладене</a:t>
            </a:r>
            <a:r>
              <a:rPr lang="ru-RU" sz="1800" b="1" i="1" dirty="0"/>
              <a:t> табу в </a:t>
            </a:r>
            <a:r>
              <a:rPr lang="ru-RU" sz="1800" b="1" i="1" dirty="0" err="1"/>
              <a:t>радянській</a:t>
            </a:r>
            <a:r>
              <a:rPr lang="ru-RU" sz="1800" b="1" i="1" dirty="0"/>
              <a:t> </a:t>
            </a:r>
            <a:r>
              <a:rPr lang="ru-RU" sz="1800" b="1" i="1" dirty="0" err="1"/>
              <a:t>історіографії</a:t>
            </a:r>
            <a:r>
              <a:rPr lang="ru-RU" sz="1800" b="1" i="1" dirty="0"/>
              <a:t>, </a:t>
            </a:r>
            <a:r>
              <a:rPr lang="ru-RU" sz="1800" b="1" i="1" dirty="0" err="1"/>
              <a:t>бо</a:t>
            </a:r>
            <a:r>
              <a:rPr lang="ru-RU" sz="1800" b="1" i="1" dirty="0"/>
              <a:t> сам факт </a:t>
            </a:r>
            <a:r>
              <a:rPr lang="ru-RU" sz="1800" b="1" i="1" dirty="0" smtClean="0"/>
              <a:t>голодомору </a:t>
            </a:r>
            <a:r>
              <a:rPr lang="ru-RU" sz="1800" b="1" i="1" dirty="0"/>
              <a:t>на початку 1930-х </a:t>
            </a:r>
            <a:r>
              <a:rPr lang="ru-RU" sz="1800" b="1" i="1" dirty="0" err="1"/>
              <a:t>років</a:t>
            </a:r>
            <a:r>
              <a:rPr lang="ru-RU" sz="1800" b="1" i="1" dirty="0"/>
              <a:t> ставив </a:t>
            </a:r>
            <a:r>
              <a:rPr lang="ru-RU" sz="1800" b="1" i="1" dirty="0" err="1"/>
              <a:t>під</a:t>
            </a:r>
            <a:r>
              <a:rPr lang="ru-RU" sz="1800" b="1" i="1" dirty="0"/>
              <a:t> </a:t>
            </a:r>
            <a:r>
              <a:rPr lang="ru-RU" sz="1800" b="1" i="1" dirty="0" err="1" smtClean="0"/>
              <a:t>сумнів</a:t>
            </a:r>
            <a:r>
              <a:rPr lang="ru-RU" sz="1800" b="1" i="1" dirty="0" smtClean="0"/>
              <a:t> </a:t>
            </a:r>
            <a:r>
              <a:rPr lang="ru-RU" sz="1800" b="1" i="1" dirty="0" err="1"/>
              <a:t>досягнення</a:t>
            </a:r>
            <a:r>
              <a:rPr lang="ru-RU" sz="1800" b="1" i="1" dirty="0"/>
              <a:t> та </a:t>
            </a:r>
            <a:r>
              <a:rPr lang="ru-RU" sz="1800" b="1" i="1" dirty="0" err="1"/>
              <a:t>переваги</a:t>
            </a:r>
            <a:r>
              <a:rPr lang="ru-RU" sz="1800" b="1" i="1" dirty="0"/>
              <a:t> </a:t>
            </a:r>
            <a:r>
              <a:rPr lang="ru-RU" sz="1800" b="1" i="1" dirty="0" err="1"/>
              <a:t>соціалістичної</a:t>
            </a:r>
            <a:r>
              <a:rPr lang="ru-RU" sz="1800" b="1" i="1" dirty="0"/>
              <a:t> </a:t>
            </a:r>
            <a:r>
              <a:rPr lang="ru-RU" sz="1800" b="1" i="1" dirty="0" err="1"/>
              <a:t>системи</a:t>
            </a:r>
            <a:r>
              <a:rPr lang="ru-RU" sz="1800" b="1" i="1" dirty="0"/>
              <a:t> й, </a:t>
            </a:r>
            <a:r>
              <a:rPr lang="ru-RU" sz="1800" b="1" i="1" dirty="0" err="1"/>
              <a:t>врешті</a:t>
            </a:r>
            <a:r>
              <a:rPr lang="ru-RU" sz="1800" b="1" i="1" dirty="0"/>
              <a:t> </a:t>
            </a:r>
            <a:r>
              <a:rPr lang="ru-RU" sz="1800" b="1" i="1" dirty="0" err="1"/>
              <a:t>решт</a:t>
            </a:r>
            <a:r>
              <a:rPr lang="ru-RU" sz="1800" b="1" i="1" dirty="0"/>
              <a:t>, </a:t>
            </a:r>
            <a:r>
              <a:rPr lang="ru-RU" sz="1800" b="1" i="1" dirty="0" err="1"/>
              <a:t>монополію</a:t>
            </a:r>
            <a:r>
              <a:rPr lang="ru-RU" sz="1800" b="1" i="1" dirty="0"/>
              <a:t> КПРС на </a:t>
            </a:r>
            <a:r>
              <a:rPr lang="ru-RU" sz="1800" b="1" i="1" dirty="0" err="1"/>
              <a:t>владу</a:t>
            </a:r>
            <a:r>
              <a:rPr lang="ru-RU" sz="1800" b="1" i="1" dirty="0"/>
              <a:t>. </a:t>
            </a:r>
            <a:r>
              <a:rPr lang="ru-RU" sz="1800" b="1" i="1" dirty="0" err="1"/>
              <a:t>Звичайно</a:t>
            </a:r>
            <a:r>
              <a:rPr lang="ru-RU" sz="1800" b="1" i="1" dirty="0"/>
              <a:t>, </a:t>
            </a:r>
            <a:r>
              <a:rPr lang="ru-RU" sz="1800" b="1" i="1" dirty="0" err="1"/>
              <a:t>були</a:t>
            </a:r>
            <a:r>
              <a:rPr lang="ru-RU" sz="1800" b="1" i="1" dirty="0"/>
              <a:t> </a:t>
            </a:r>
            <a:r>
              <a:rPr lang="ru-RU" sz="1800" b="1" i="1" dirty="0" err="1"/>
              <a:t>намагання</a:t>
            </a:r>
            <a:r>
              <a:rPr lang="ru-RU" sz="1800" b="1" i="1" dirty="0"/>
              <a:t> </a:t>
            </a:r>
            <a:r>
              <a:rPr lang="ru-RU" sz="1800" b="1" i="1" dirty="0" err="1"/>
              <a:t>українських</a:t>
            </a:r>
            <a:r>
              <a:rPr lang="ru-RU" sz="1800" b="1" i="1" dirty="0"/>
              <a:t> </a:t>
            </a:r>
            <a:r>
              <a:rPr lang="ru-RU" sz="1800" b="1" i="1" dirty="0" err="1"/>
              <a:t>істориків</a:t>
            </a:r>
            <a:r>
              <a:rPr lang="ru-RU" sz="1800" b="1" i="1" dirty="0"/>
              <a:t> </a:t>
            </a:r>
            <a:r>
              <a:rPr lang="ru-RU" sz="1800" b="1" i="1" dirty="0" err="1"/>
              <a:t>викрити</a:t>
            </a:r>
            <a:r>
              <a:rPr lang="ru-RU" sz="1800" b="1" i="1" dirty="0"/>
              <a:t> </a:t>
            </a:r>
            <a:r>
              <a:rPr lang="ru-RU" sz="1800" b="1" i="1" dirty="0" err="1"/>
              <a:t>справжні</a:t>
            </a:r>
            <a:r>
              <a:rPr lang="ru-RU" sz="1800" b="1" i="1" dirty="0"/>
              <a:t> причини та </a:t>
            </a:r>
            <a:r>
              <a:rPr lang="ru-RU" sz="1800" b="1" i="1" dirty="0" err="1"/>
              <a:t>наслідки</a:t>
            </a:r>
            <a:r>
              <a:rPr lang="ru-RU" sz="1800" b="1" i="1" dirty="0"/>
              <a:t> голодомору, але за </a:t>
            </a:r>
            <a:r>
              <a:rPr lang="ru-RU" sz="1800" b="1" i="1" dirty="0" err="1"/>
              <a:t>часів</a:t>
            </a:r>
            <a:r>
              <a:rPr lang="ru-RU" sz="1800" b="1" i="1" dirty="0"/>
              <a:t> СРСР </a:t>
            </a:r>
            <a:r>
              <a:rPr lang="ru-RU" sz="1800" b="1" i="1" dirty="0" err="1"/>
              <a:t>це</a:t>
            </a:r>
            <a:r>
              <a:rPr lang="ru-RU" sz="1800" b="1" i="1" dirty="0"/>
              <a:t> часто </a:t>
            </a:r>
            <a:r>
              <a:rPr lang="ru-RU" sz="1800" b="1" i="1" dirty="0" err="1"/>
              <a:t>прирівнювали</a:t>
            </a:r>
            <a:r>
              <a:rPr lang="ru-RU" sz="1800" b="1" i="1" dirty="0"/>
              <a:t> до смертного </a:t>
            </a:r>
            <a:r>
              <a:rPr lang="ru-RU" sz="1800" b="1" i="1" dirty="0" err="1"/>
              <a:t>вироку</a:t>
            </a:r>
            <a:r>
              <a:rPr lang="ru-RU" sz="1800" b="1" i="1" dirty="0"/>
              <a:t>.</a:t>
            </a:r>
            <a:endParaRPr lang="uk-UA" sz="1800" b="1" i="1" dirty="0"/>
          </a:p>
        </p:txBody>
      </p:sp>
    </p:spTree>
    <p:extLst>
      <p:ext uri="{BB962C8B-B14F-4D97-AF65-F5344CB8AC3E}">
        <p14:creationId xmlns:p14="http://schemas.microsoft.com/office/powerpoint/2010/main" val="295117009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3491880" y="263157"/>
            <a:ext cx="5328592" cy="6336703"/>
          </a:xfrm>
        </p:spPr>
        <p:txBody>
          <a:bodyPr>
            <a:normAutofit fontScale="85000" lnSpcReduction="10000"/>
          </a:bodyPr>
          <a:lstStyle/>
          <a:p>
            <a:pPr algn="ctr"/>
            <a:r>
              <a:rPr lang="uk-UA" b="1" dirty="0"/>
              <a:t>«П’ять колосків», Закон «про п'ять колосків», або просто «Колоски» </a:t>
            </a:r>
            <a:r>
              <a:rPr lang="uk-UA" dirty="0"/>
              <a:t>(просторіччя, народна мова) — репресивний радянський закон часів Голодомору. Повна назва: Постанова ЦВК і РНК СРСР «Про охорону майна державних підприємств, колгоспів і кооперації та зміцнення суспільної (соціалістичної) власності» від 7 серпня 1932 р.</a:t>
            </a:r>
          </a:p>
          <a:p>
            <a:pPr algn="ctr"/>
            <a:r>
              <a:rPr lang="uk-UA" dirty="0"/>
              <a:t>Згідно з інформацією МЗС України, текст закону був власноруч написаний Сталіним. Закон передбачав як захід судової репресії за розкрадання колгоспного і кооперативного майна «розстріл із конфіскацією всього майна і з заміною за пом'якшуючих обставин позбавленням свободи на термін не нижче 10 років з конфіскацією всього майна». Амністія у </a:t>
            </a:r>
            <a:r>
              <a:rPr lang="uk-UA" dirty="0" smtClean="0"/>
              <a:t>цих </a:t>
            </a:r>
            <a:r>
              <a:rPr lang="uk-UA" dirty="0"/>
              <a:t>випадках заборонялась. На літо 1933 року за цим законом було засуджено </a:t>
            </a:r>
            <a:r>
              <a:rPr lang="uk-UA" dirty="0" smtClean="0"/>
              <a:t>150000 </a:t>
            </a:r>
            <a:r>
              <a:rPr lang="uk-UA" dirty="0"/>
              <a:t>осіб. Зокрема, засуджували дітей, які намагалися знайти хоч якусь </a:t>
            </a:r>
            <a:r>
              <a:rPr lang="uk-UA" dirty="0" smtClean="0"/>
              <a:t>їжу.</a:t>
            </a:r>
            <a:endParaRPr lang="uk-UA" dirty="0"/>
          </a:p>
          <a:p>
            <a:endParaRPr lang="uk-UA"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8417"/>
            <a:ext cx="2952328" cy="644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43001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699247" y="2276872"/>
            <a:ext cx="7745505" cy="3849290"/>
          </a:xfrm>
        </p:spPr>
        <p:txBody>
          <a:bodyPr/>
          <a:lstStyle/>
          <a:p>
            <a:pPr>
              <a:buFont typeface="Wingdings" pitchFamily="2" charset="2"/>
              <a:buChar char="v"/>
            </a:pPr>
            <a:r>
              <a:rPr lang="uk-UA" dirty="0" smtClean="0"/>
              <a:t>Масові жертви (дослідники називають кількість жертв сталінського режиму до 10 </a:t>
            </a:r>
            <a:r>
              <a:rPr lang="uk-UA" dirty="0" err="1" smtClean="0"/>
              <a:t>млн</a:t>
            </a:r>
            <a:r>
              <a:rPr lang="uk-UA" dirty="0" smtClean="0"/>
              <a:t> осіб);</a:t>
            </a:r>
          </a:p>
          <a:p>
            <a:pPr>
              <a:buFont typeface="Wingdings" pitchFamily="2" charset="2"/>
              <a:buChar char="v"/>
            </a:pPr>
            <a:r>
              <a:rPr lang="uk-UA" dirty="0" smtClean="0"/>
              <a:t>Завершення колективізації, утвердження колгоспної системи, розорення села;</a:t>
            </a:r>
          </a:p>
          <a:p>
            <a:pPr>
              <a:buFont typeface="Wingdings" pitchFamily="2" charset="2"/>
              <a:buChar char="v"/>
            </a:pPr>
            <a:r>
              <a:rPr lang="uk-UA" dirty="0" smtClean="0"/>
              <a:t>Придушення опору українського селянства;</a:t>
            </a:r>
          </a:p>
          <a:p>
            <a:pPr>
              <a:buFont typeface="Wingdings" pitchFamily="2" charset="2"/>
              <a:buChar char="v"/>
            </a:pPr>
            <a:r>
              <a:rPr lang="uk-UA" dirty="0" smtClean="0"/>
              <a:t>Масове переселення селян з Росії в Україну.</a:t>
            </a:r>
          </a:p>
        </p:txBody>
      </p:sp>
      <p:sp>
        <p:nvSpPr>
          <p:cNvPr id="3" name="Заголовок 2"/>
          <p:cNvSpPr>
            <a:spLocks noGrp="1"/>
          </p:cNvSpPr>
          <p:nvPr>
            <p:ph type="title"/>
          </p:nvPr>
        </p:nvSpPr>
        <p:spPr/>
        <p:txBody>
          <a:bodyPr/>
          <a:lstStyle/>
          <a:p>
            <a:r>
              <a:rPr lang="uk-UA" sz="3600" b="1" i="1" u="sng" dirty="0" smtClean="0"/>
              <a:t>Наслідки Голодомору</a:t>
            </a:r>
            <a:endParaRPr lang="uk-UA" sz="3600" b="1" i="1" u="sng" dirty="0"/>
          </a:p>
        </p:txBody>
      </p:sp>
    </p:spTree>
    <p:extLst>
      <p:ext uri="{BB962C8B-B14F-4D97-AF65-F5344CB8AC3E}">
        <p14:creationId xmlns:p14="http://schemas.microsoft.com/office/powerpoint/2010/main" val="246983839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123231"/>
            <a:ext cx="42862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625" y="2527311"/>
            <a:ext cx="47529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88640"/>
            <a:ext cx="25527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24" y="617264"/>
            <a:ext cx="34575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2512910"/>
            <a:ext cx="32575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Рисунок 22" descr="http://www.pivdennij.com/media/wysiwyg/logo/5_ears_of_corn.jpg"/>
          <p:cNvPicPr>
            <a:picLocks noChangeAspect="1" noChangeArrowheads="1"/>
          </p:cNvPicPr>
          <p:nvPr/>
        </p:nvPicPr>
        <p:blipFill>
          <a:blip r:embed="rId8"/>
          <a:srcRect/>
          <a:stretch>
            <a:fillRect/>
          </a:stretch>
        </p:blipFill>
        <p:spPr bwMode="auto">
          <a:xfrm>
            <a:off x="2571736" y="1000108"/>
            <a:ext cx="4343394" cy="4343394"/>
          </a:xfrm>
          <a:prstGeom prst="rect">
            <a:avLst/>
          </a:prstGeom>
          <a:noFill/>
          <a:ln w="9525">
            <a:noFill/>
            <a:miter lim="800000"/>
            <a:headEnd/>
            <a:tailEnd/>
          </a:ln>
        </p:spPr>
      </p:pic>
      <p:pic>
        <p:nvPicPr>
          <p:cNvPr id="1027" name="Рисунок 1" descr="http://i.arts.in.ua/i/3924/f_golodomor_shuplyak_oleg_1448707187.jpg"/>
          <p:cNvPicPr>
            <a:picLocks noChangeAspect="1" noChangeArrowheads="1"/>
          </p:cNvPicPr>
          <p:nvPr/>
        </p:nvPicPr>
        <p:blipFill>
          <a:blip r:embed="rId9"/>
          <a:srcRect/>
          <a:stretch>
            <a:fillRect/>
          </a:stretch>
        </p:blipFill>
        <p:spPr bwMode="auto">
          <a:xfrm>
            <a:off x="2000232" y="1"/>
            <a:ext cx="4988388" cy="6858000"/>
          </a:xfrm>
          <a:prstGeom prst="rect">
            <a:avLst/>
          </a:prstGeom>
          <a:noFill/>
          <a:ln w="9525">
            <a:noFill/>
            <a:miter lim="800000"/>
            <a:headEnd/>
            <a:tailEnd/>
          </a:ln>
        </p:spPr>
      </p:pic>
    </p:spTree>
    <p:extLst>
      <p:ext uri="{BB962C8B-B14F-4D97-AF65-F5344CB8AC3E}">
        <p14:creationId xmlns:p14="http://schemas.microsoft.com/office/powerpoint/2010/main" val="276096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0" fill="hold"/>
                                        <p:tgtEl>
                                          <p:spTgt spid="8194"/>
                                        </p:tgtEl>
                                        <p:attrNameLst>
                                          <p:attrName>ppt_w</p:attrName>
                                        </p:attrNameLst>
                                      </p:cBhvr>
                                      <p:tavLst>
                                        <p:tav tm="0" fmla="#ppt_w*sin(2.5*pi*$)">
                                          <p:val>
                                            <p:fltVal val="0"/>
                                          </p:val>
                                        </p:tav>
                                        <p:tav tm="100000">
                                          <p:val>
                                            <p:fltVal val="1"/>
                                          </p:val>
                                        </p:tav>
                                      </p:tavLst>
                                    </p:anim>
                                    <p:anim calcmode="lin" valueType="num">
                                      <p:cBhvr>
                                        <p:cTn id="8" dur="5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fade">
                                      <p:cBhvr>
                                        <p:cTn id="13" dur="2000"/>
                                        <p:tgtEl>
                                          <p:spTgt spid="8195"/>
                                        </p:tgtEl>
                                      </p:cBhvr>
                                    </p:animEffect>
                                    <p:anim calcmode="lin" valueType="num">
                                      <p:cBhvr>
                                        <p:cTn id="14" dur="2000" fill="hold"/>
                                        <p:tgtEl>
                                          <p:spTgt spid="8195"/>
                                        </p:tgtEl>
                                        <p:attrNameLst>
                                          <p:attrName>style.rotation</p:attrName>
                                        </p:attrNameLst>
                                      </p:cBhvr>
                                      <p:tavLst>
                                        <p:tav tm="0">
                                          <p:val>
                                            <p:fltVal val="720"/>
                                          </p:val>
                                        </p:tav>
                                        <p:tav tm="100000">
                                          <p:val>
                                            <p:fltVal val="0"/>
                                          </p:val>
                                        </p:tav>
                                      </p:tavLst>
                                    </p:anim>
                                    <p:anim calcmode="lin" valueType="num">
                                      <p:cBhvr>
                                        <p:cTn id="15" dur="2000" fill="hold"/>
                                        <p:tgtEl>
                                          <p:spTgt spid="8195"/>
                                        </p:tgtEl>
                                        <p:attrNameLst>
                                          <p:attrName>ppt_h</p:attrName>
                                        </p:attrNameLst>
                                      </p:cBhvr>
                                      <p:tavLst>
                                        <p:tav tm="0">
                                          <p:val>
                                            <p:fltVal val="0"/>
                                          </p:val>
                                        </p:tav>
                                        <p:tav tm="100000">
                                          <p:val>
                                            <p:strVal val="#ppt_h"/>
                                          </p:val>
                                        </p:tav>
                                      </p:tavLst>
                                    </p:anim>
                                    <p:anim calcmode="lin" valueType="num">
                                      <p:cBhvr>
                                        <p:cTn id="16" dur="2000" fill="hold"/>
                                        <p:tgtEl>
                                          <p:spTgt spid="819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800" decel="100000"/>
                                        <p:tgtEl>
                                          <p:spTgt spid="8196"/>
                                        </p:tgtEl>
                                      </p:cBhvr>
                                    </p:animEffect>
                                    <p:anim calcmode="lin" valueType="num">
                                      <p:cBhvr>
                                        <p:cTn id="22" dur="800" decel="100000" fill="hold"/>
                                        <p:tgtEl>
                                          <p:spTgt spid="8196"/>
                                        </p:tgtEl>
                                        <p:attrNameLst>
                                          <p:attrName>style.rotation</p:attrName>
                                        </p:attrNameLst>
                                      </p:cBhvr>
                                      <p:tavLst>
                                        <p:tav tm="0">
                                          <p:val>
                                            <p:fltVal val="-90"/>
                                          </p:val>
                                        </p:tav>
                                        <p:tav tm="100000">
                                          <p:val>
                                            <p:fltVal val="0"/>
                                          </p:val>
                                        </p:tav>
                                      </p:tavLst>
                                    </p:anim>
                                    <p:anim calcmode="lin" valueType="num">
                                      <p:cBhvr>
                                        <p:cTn id="23" dur="800" decel="100000" fill="hold"/>
                                        <p:tgtEl>
                                          <p:spTgt spid="8196"/>
                                        </p:tgtEl>
                                        <p:attrNameLst>
                                          <p:attrName>ppt_x</p:attrName>
                                        </p:attrNameLst>
                                      </p:cBhvr>
                                      <p:tavLst>
                                        <p:tav tm="0">
                                          <p:val>
                                            <p:strVal val="#ppt_x+0.4"/>
                                          </p:val>
                                        </p:tav>
                                        <p:tav tm="100000">
                                          <p:val>
                                            <p:strVal val="#ppt_x-0.05"/>
                                          </p:val>
                                        </p:tav>
                                      </p:tavLst>
                                    </p:anim>
                                    <p:anim calcmode="lin" valueType="num">
                                      <p:cBhvr>
                                        <p:cTn id="24" dur="800" decel="100000" fill="hold"/>
                                        <p:tgtEl>
                                          <p:spTgt spid="819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819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8196"/>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8197"/>
                                        </p:tgtEl>
                                        <p:attrNameLst>
                                          <p:attrName>style.visibility</p:attrName>
                                        </p:attrNameLst>
                                      </p:cBhvr>
                                      <p:to>
                                        <p:strVal val="visible"/>
                                      </p:to>
                                    </p:set>
                                    <p:animScale>
                                      <p:cBhvr>
                                        <p:cTn id="31" dur="1000" decel="50000" fill="hold">
                                          <p:stCondLst>
                                            <p:cond delay="0"/>
                                          </p:stCondLst>
                                        </p:cTn>
                                        <p:tgtEl>
                                          <p:spTgt spid="8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197"/>
                                        </p:tgtEl>
                                        <p:attrNameLst>
                                          <p:attrName>ppt_x</p:attrName>
                                          <p:attrName>ppt_y</p:attrName>
                                        </p:attrNameLst>
                                      </p:cBhvr>
                                    </p:animMotion>
                                    <p:animEffect transition="in" filter="fade">
                                      <p:cBhvr>
                                        <p:cTn id="33" dur="1000"/>
                                        <p:tgtEl>
                                          <p:spTgt spid="819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8198"/>
                                        </p:tgtEl>
                                        <p:attrNameLst>
                                          <p:attrName>style.visibility</p:attrName>
                                        </p:attrNameLst>
                                      </p:cBhvr>
                                      <p:to>
                                        <p:strVal val="visible"/>
                                      </p:to>
                                    </p:set>
                                    <p:animEffect transition="in" filter="randombar(horizontal)">
                                      <p:cBhvr>
                                        <p:cTn id="38" dur="500"/>
                                        <p:tgtEl>
                                          <p:spTgt spid="8198"/>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8199"/>
                                        </p:tgtEl>
                                        <p:attrNameLst>
                                          <p:attrName>style.visibility</p:attrName>
                                        </p:attrNameLst>
                                      </p:cBhvr>
                                      <p:to>
                                        <p:strVal val="visible"/>
                                      </p:to>
                                    </p:set>
                                    <p:anim calcmode="lin" valueType="num">
                                      <p:cBhvr>
                                        <p:cTn id="43" dur="1000" fill="hold"/>
                                        <p:tgtEl>
                                          <p:spTgt spid="8199"/>
                                        </p:tgtEl>
                                        <p:attrNameLst>
                                          <p:attrName>ppt_w</p:attrName>
                                        </p:attrNameLst>
                                      </p:cBhvr>
                                      <p:tavLst>
                                        <p:tav tm="0">
                                          <p:val>
                                            <p:fltVal val="0"/>
                                          </p:val>
                                        </p:tav>
                                        <p:tav tm="100000">
                                          <p:val>
                                            <p:strVal val="#ppt_w"/>
                                          </p:val>
                                        </p:tav>
                                      </p:tavLst>
                                    </p:anim>
                                    <p:anim calcmode="lin" valueType="num">
                                      <p:cBhvr>
                                        <p:cTn id="44" dur="1000" fill="hold"/>
                                        <p:tgtEl>
                                          <p:spTgt spid="8199"/>
                                        </p:tgtEl>
                                        <p:attrNameLst>
                                          <p:attrName>ppt_h</p:attrName>
                                        </p:attrNameLst>
                                      </p:cBhvr>
                                      <p:tavLst>
                                        <p:tav tm="0">
                                          <p:val>
                                            <p:fltVal val="0"/>
                                          </p:val>
                                        </p:tav>
                                        <p:tav tm="100000">
                                          <p:val>
                                            <p:strVal val="#ppt_h"/>
                                          </p:val>
                                        </p:tav>
                                      </p:tavLst>
                                    </p:anim>
                                    <p:anim calcmode="lin" valueType="num">
                                      <p:cBhvr>
                                        <p:cTn id="45" dur="1000" fill="hold"/>
                                        <p:tgtEl>
                                          <p:spTgt spid="819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1026"/>
                                        </p:tgtEl>
                                        <p:attrNameLst>
                                          <p:attrName>style.visibility</p:attrName>
                                        </p:attrNameLst>
                                      </p:cBhvr>
                                      <p:to>
                                        <p:strVal val="visible"/>
                                      </p:to>
                                    </p:set>
                                    <p:anim calcmode="lin" valueType="num">
                                      <p:cBhvr>
                                        <p:cTn id="51" dur="1000" fill="hold"/>
                                        <p:tgtEl>
                                          <p:spTgt spid="1026"/>
                                        </p:tgtEl>
                                        <p:attrNameLst>
                                          <p:attrName>ppt_w</p:attrName>
                                        </p:attrNameLst>
                                      </p:cBhvr>
                                      <p:tavLst>
                                        <p:tav tm="0">
                                          <p:val>
                                            <p:fltVal val="0"/>
                                          </p:val>
                                        </p:tav>
                                        <p:tav tm="100000">
                                          <p:val>
                                            <p:strVal val="#ppt_w"/>
                                          </p:val>
                                        </p:tav>
                                      </p:tavLst>
                                    </p:anim>
                                    <p:anim calcmode="lin" valueType="num">
                                      <p:cBhvr>
                                        <p:cTn id="52" dur="1000" fill="hold"/>
                                        <p:tgtEl>
                                          <p:spTgt spid="1026"/>
                                        </p:tgtEl>
                                        <p:attrNameLst>
                                          <p:attrName>ppt_h</p:attrName>
                                        </p:attrNameLst>
                                      </p:cBhvr>
                                      <p:tavLst>
                                        <p:tav tm="0">
                                          <p:val>
                                            <p:fltVal val="0"/>
                                          </p:val>
                                        </p:tav>
                                        <p:tav tm="100000">
                                          <p:val>
                                            <p:strVal val="#ppt_h"/>
                                          </p:val>
                                        </p:tav>
                                      </p:tavLst>
                                    </p:anim>
                                    <p:anim calcmode="lin" valueType="num">
                                      <p:cBhvr>
                                        <p:cTn id="53" dur="1000" fill="hold"/>
                                        <p:tgtEl>
                                          <p:spTgt spid="1026"/>
                                        </p:tgtEl>
                                        <p:attrNameLst>
                                          <p:attrName>style.rotation</p:attrName>
                                        </p:attrNameLst>
                                      </p:cBhvr>
                                      <p:tavLst>
                                        <p:tav tm="0">
                                          <p:val>
                                            <p:fltVal val="90"/>
                                          </p:val>
                                        </p:tav>
                                        <p:tav tm="100000">
                                          <p:val>
                                            <p:fltVal val="0"/>
                                          </p:val>
                                        </p:tav>
                                      </p:tavLst>
                                    </p:anim>
                                    <p:animEffect transition="in" filter="fade">
                                      <p:cBhvr>
                                        <p:cTn id="54" dur="1000"/>
                                        <p:tgtEl>
                                          <p:spTgt spid="1026"/>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027"/>
                                        </p:tgtEl>
                                        <p:attrNameLst>
                                          <p:attrName>style.visibility</p:attrName>
                                        </p:attrNameLst>
                                      </p:cBhvr>
                                      <p:to>
                                        <p:strVal val="visible"/>
                                      </p:to>
                                    </p:set>
                                    <p:animEffect transition="in" filter="checkerboard(across)">
                                      <p:cBhvr>
                                        <p:cTn id="5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683568" y="2204864"/>
            <a:ext cx="8064896" cy="4248472"/>
          </a:xfrm>
        </p:spPr>
        <p:txBody>
          <a:bodyPr>
            <a:normAutofit fontScale="92500" lnSpcReduction="20000"/>
          </a:bodyPr>
          <a:lstStyle/>
          <a:p>
            <a:pPr marL="0" indent="0">
              <a:buNone/>
            </a:pPr>
            <a:r>
              <a:rPr lang="uk-UA" b="1" i="1" dirty="0"/>
              <a:t>До таких дій належать:</a:t>
            </a:r>
          </a:p>
          <a:p>
            <a:r>
              <a:rPr lang="uk-UA" dirty="0" smtClean="0"/>
              <a:t>а</a:t>
            </a:r>
            <a:r>
              <a:rPr lang="uk-UA" dirty="0"/>
              <a:t>) вбивство членів цієї групи;</a:t>
            </a:r>
          </a:p>
          <a:p>
            <a:r>
              <a:rPr lang="uk-UA" dirty="0" smtClean="0"/>
              <a:t>б</a:t>
            </a:r>
            <a:r>
              <a:rPr lang="en-US" dirty="0" smtClean="0"/>
              <a:t>) </a:t>
            </a:r>
            <a:r>
              <a:rPr lang="uk-UA" dirty="0"/>
              <a:t>нанесення тяжких тілесних або психічних ушкоджень членам такої групи;</a:t>
            </a:r>
          </a:p>
          <a:p>
            <a:r>
              <a:rPr lang="uk-UA" dirty="0" smtClean="0"/>
              <a:t>в</a:t>
            </a:r>
            <a:r>
              <a:rPr lang="en-US" dirty="0" smtClean="0"/>
              <a:t>) </a:t>
            </a:r>
            <a:r>
              <a:rPr lang="uk-UA" dirty="0"/>
              <a:t>навмисне створення членам групи життєвих умов, які розраховані на повне або часткове знищення групи;</a:t>
            </a:r>
          </a:p>
          <a:p>
            <a:r>
              <a:rPr lang="uk-UA" dirty="0" smtClean="0"/>
              <a:t>г</a:t>
            </a:r>
            <a:r>
              <a:rPr lang="en-US" dirty="0" smtClean="0"/>
              <a:t>) </a:t>
            </a:r>
            <a:r>
              <a:rPr lang="uk-UA" dirty="0"/>
              <a:t>дії, розраховані на унеможливлення народження дітей в середовищі групи;</a:t>
            </a:r>
          </a:p>
          <a:p>
            <a:r>
              <a:rPr lang="uk-UA" dirty="0" smtClean="0"/>
              <a:t>д) </a:t>
            </a:r>
            <a:r>
              <a:rPr lang="uk-UA" dirty="0"/>
              <a:t>насильницька передача дітей цієї групи іншій групі</a:t>
            </a:r>
            <a:r>
              <a:rPr lang="uk-UA" dirty="0" smtClean="0"/>
              <a:t>.</a:t>
            </a:r>
            <a:endParaRPr lang="uk-UA" dirty="0"/>
          </a:p>
          <a:p>
            <a:pPr marL="0" indent="0" algn="ctr">
              <a:buNone/>
            </a:pPr>
            <a:r>
              <a:rPr lang="ru-RU" b="1" i="1" dirty="0" smtClean="0"/>
              <a:t>ХХ </a:t>
            </a:r>
            <a:r>
              <a:rPr lang="ru-RU" b="1" i="1" dirty="0" err="1"/>
              <a:t>століття</a:t>
            </a:r>
            <a:r>
              <a:rPr lang="ru-RU" b="1" i="1" dirty="0"/>
              <a:t> </a:t>
            </a:r>
            <a:r>
              <a:rPr lang="ru-RU" b="1" i="1" dirty="0" err="1"/>
              <a:t>сформулювало</a:t>
            </a:r>
            <a:r>
              <a:rPr lang="ru-RU" b="1" i="1" dirty="0"/>
              <a:t> тезу: «Нема народу – нема </a:t>
            </a:r>
            <a:r>
              <a:rPr lang="ru-RU" b="1" i="1" dirty="0" err="1"/>
              <a:t>проблеми</a:t>
            </a:r>
            <a:r>
              <a:rPr lang="ru-RU" b="1" i="1" dirty="0"/>
              <a:t>». </a:t>
            </a:r>
            <a:r>
              <a:rPr lang="ru-RU" b="1" i="1" dirty="0" err="1"/>
              <a:t>Із</a:t>
            </a:r>
            <a:r>
              <a:rPr lang="ru-RU" b="1" i="1" dirty="0"/>
              <a:t> того часу в </a:t>
            </a:r>
            <a:r>
              <a:rPr lang="ru-RU" b="1" i="1" dirty="0" err="1"/>
              <a:t>життя</a:t>
            </a:r>
            <a:r>
              <a:rPr lang="ru-RU" b="1" i="1" dirty="0"/>
              <a:t> </a:t>
            </a:r>
            <a:r>
              <a:rPr lang="ru-RU" b="1" i="1" dirty="0" err="1"/>
              <a:t>людства</a:t>
            </a:r>
            <a:r>
              <a:rPr lang="ru-RU" b="1" i="1" dirty="0"/>
              <a:t> </a:t>
            </a:r>
            <a:r>
              <a:rPr lang="ru-RU" b="1" i="1" dirty="0" err="1"/>
              <a:t>увійшов</a:t>
            </a:r>
            <a:r>
              <a:rPr lang="ru-RU" b="1" i="1" dirty="0"/>
              <a:t> феномен геноциду. І </a:t>
            </a:r>
            <a:r>
              <a:rPr lang="ru-RU" b="1" i="1" dirty="0" err="1" smtClean="0"/>
              <a:t>українському</a:t>
            </a:r>
            <a:r>
              <a:rPr lang="ru-RU" b="1" i="1" dirty="0" smtClean="0"/>
              <a:t> </a:t>
            </a:r>
            <a:r>
              <a:rPr lang="ru-RU" b="1" i="1" dirty="0" err="1" smtClean="0"/>
              <a:t>народові</a:t>
            </a:r>
            <a:r>
              <a:rPr lang="ru-RU" b="1" i="1" dirty="0" smtClean="0"/>
              <a:t> </a:t>
            </a:r>
            <a:r>
              <a:rPr lang="ru-RU" b="1" i="1" dirty="0" err="1"/>
              <a:t>судилося</a:t>
            </a:r>
            <a:r>
              <a:rPr lang="ru-RU" b="1" i="1" dirty="0"/>
              <a:t> стати </a:t>
            </a:r>
            <a:r>
              <a:rPr lang="ru-RU" b="1" i="1" dirty="0" err="1" smtClean="0"/>
              <a:t>найстражденнішим</a:t>
            </a:r>
            <a:r>
              <a:rPr lang="ru-RU" b="1" i="1" dirty="0" smtClean="0"/>
              <a:t>, </a:t>
            </a:r>
            <a:r>
              <a:rPr lang="ru-RU" b="1" i="1" dirty="0" err="1"/>
              <a:t>хто</a:t>
            </a:r>
            <a:r>
              <a:rPr lang="ru-RU" b="1" i="1" dirty="0"/>
              <a:t> став </a:t>
            </a:r>
            <a:r>
              <a:rPr lang="ru-RU" b="1" i="1" dirty="0" err="1"/>
              <a:t>його</a:t>
            </a:r>
            <a:r>
              <a:rPr lang="ru-RU" b="1" i="1" dirty="0"/>
              <a:t> жертвою.</a:t>
            </a:r>
            <a:endParaRPr lang="uk-UA" b="1" i="1" dirty="0" smtClean="0"/>
          </a:p>
          <a:p>
            <a:pPr marL="0" indent="0" algn="ctr">
              <a:buNone/>
            </a:pPr>
            <a:endParaRPr lang="uk-UA" b="1" i="1" dirty="0"/>
          </a:p>
        </p:txBody>
      </p:sp>
      <p:sp>
        <p:nvSpPr>
          <p:cNvPr id="3" name="Заголовок 2"/>
          <p:cNvSpPr>
            <a:spLocks noGrp="1"/>
          </p:cNvSpPr>
          <p:nvPr>
            <p:ph type="title"/>
          </p:nvPr>
        </p:nvSpPr>
        <p:spPr>
          <a:xfrm>
            <a:off x="395536" y="332656"/>
            <a:ext cx="8568952" cy="1296144"/>
          </a:xfrm>
        </p:spPr>
        <p:txBody>
          <a:bodyPr/>
          <a:lstStyle/>
          <a:p>
            <a:r>
              <a:rPr lang="ru-RU" sz="2400" b="1" i="1" u="sng" dirty="0"/>
              <a:t>Геноци́д — </a:t>
            </a:r>
            <a:r>
              <a:rPr lang="ru-RU" sz="2400" b="1" i="1" u="sng" dirty="0" err="1"/>
              <a:t>цілеспрямовані</a:t>
            </a:r>
            <a:r>
              <a:rPr lang="ru-RU" sz="2400" b="1" i="1" u="sng" dirty="0"/>
              <a:t> </a:t>
            </a:r>
            <a:r>
              <a:rPr lang="ru-RU" sz="2400" b="1" i="1" u="sng" dirty="0" err="1"/>
              <a:t>дії</a:t>
            </a:r>
            <a:r>
              <a:rPr lang="ru-RU" sz="2400" b="1" i="1" u="sng" dirty="0"/>
              <a:t> з метою </a:t>
            </a:r>
            <a:r>
              <a:rPr lang="ru-RU" sz="2400" b="1" i="1" u="sng" dirty="0" err="1"/>
              <a:t>знищення</a:t>
            </a:r>
            <a:r>
              <a:rPr lang="ru-RU" sz="2400" b="1" i="1" u="sng" dirty="0"/>
              <a:t> </a:t>
            </a:r>
            <a:r>
              <a:rPr lang="ru-RU" sz="2400" b="1" i="1" u="sng" dirty="0" err="1"/>
              <a:t>повністю</a:t>
            </a:r>
            <a:r>
              <a:rPr lang="ru-RU" sz="2400" b="1" i="1" u="sng" dirty="0"/>
              <a:t> </a:t>
            </a:r>
            <a:r>
              <a:rPr lang="ru-RU" sz="2400" b="1" i="1" u="sng" dirty="0" err="1"/>
              <a:t>або</a:t>
            </a:r>
            <a:r>
              <a:rPr lang="ru-RU" sz="2400" b="1" i="1" u="sng" dirty="0"/>
              <a:t> </a:t>
            </a:r>
            <a:r>
              <a:rPr lang="ru-RU" sz="2400" b="1" i="1" u="sng" dirty="0" err="1"/>
              <a:t>частково</a:t>
            </a:r>
            <a:r>
              <a:rPr lang="ru-RU" sz="2400" b="1" i="1" u="sng" dirty="0"/>
              <a:t> </a:t>
            </a:r>
            <a:r>
              <a:rPr lang="ru-RU" sz="2400" b="1" i="1" u="sng" dirty="0" err="1"/>
              <a:t>окремих</a:t>
            </a:r>
            <a:r>
              <a:rPr lang="ru-RU" sz="2400" b="1" i="1" u="sng" dirty="0"/>
              <a:t> </a:t>
            </a:r>
            <a:r>
              <a:rPr lang="ru-RU" sz="2400" b="1" i="1" u="sng" dirty="0" err="1"/>
              <a:t>груп</a:t>
            </a:r>
            <a:r>
              <a:rPr lang="ru-RU" sz="2400" b="1" i="1" u="sng" dirty="0"/>
              <a:t> </a:t>
            </a:r>
            <a:r>
              <a:rPr lang="ru-RU" sz="2400" b="1" i="1" u="sng" dirty="0" err="1"/>
              <a:t>населення</a:t>
            </a:r>
            <a:r>
              <a:rPr lang="ru-RU" sz="2400" b="1" i="1" u="sng" dirty="0"/>
              <a:t> </a:t>
            </a:r>
            <a:r>
              <a:rPr lang="ru-RU" sz="2400" b="1" i="1" u="sng" dirty="0" err="1"/>
              <a:t>чи</a:t>
            </a:r>
            <a:r>
              <a:rPr lang="ru-RU" sz="2400" b="1" i="1" u="sng" dirty="0"/>
              <a:t> </a:t>
            </a:r>
            <a:r>
              <a:rPr lang="ru-RU" sz="2400" b="1" i="1" u="sng" dirty="0" err="1"/>
              <a:t>цілих</a:t>
            </a:r>
            <a:r>
              <a:rPr lang="ru-RU" sz="2400" b="1" i="1" u="sng" dirty="0"/>
              <a:t> </a:t>
            </a:r>
            <a:r>
              <a:rPr lang="ru-RU" sz="2400" b="1" i="1" u="sng" dirty="0" err="1"/>
              <a:t>народів</a:t>
            </a:r>
            <a:r>
              <a:rPr lang="ru-RU" sz="2400" b="1" i="1" u="sng" dirty="0"/>
              <a:t> за </a:t>
            </a:r>
            <a:r>
              <a:rPr lang="ru-RU" sz="2400" b="1" i="1" u="sng" dirty="0" err="1"/>
              <a:t>національними</a:t>
            </a:r>
            <a:r>
              <a:rPr lang="ru-RU" sz="2400" b="1" i="1" u="sng" dirty="0"/>
              <a:t>, </a:t>
            </a:r>
            <a:r>
              <a:rPr lang="ru-RU" sz="2400" b="1" i="1" u="sng" dirty="0" err="1"/>
              <a:t>етнічними</a:t>
            </a:r>
            <a:r>
              <a:rPr lang="ru-RU" sz="2400" b="1" i="1" u="sng" dirty="0"/>
              <a:t>, </a:t>
            </a:r>
            <a:r>
              <a:rPr lang="ru-RU" sz="2400" b="1" i="1" u="sng" dirty="0" err="1"/>
              <a:t>расовими</a:t>
            </a:r>
            <a:r>
              <a:rPr lang="ru-RU" sz="2400" b="1" i="1" u="sng" dirty="0"/>
              <a:t> </a:t>
            </a:r>
            <a:r>
              <a:rPr lang="ru-RU" sz="2400" b="1" i="1" u="sng" dirty="0" err="1"/>
              <a:t>або</a:t>
            </a:r>
            <a:r>
              <a:rPr lang="ru-RU" sz="2400" b="1" i="1" u="sng" dirty="0"/>
              <a:t> </a:t>
            </a:r>
            <a:r>
              <a:rPr lang="ru-RU" sz="2400" b="1" i="1" u="sng" dirty="0" err="1"/>
              <a:t>релігійними</a:t>
            </a:r>
            <a:r>
              <a:rPr lang="ru-RU" sz="2400" b="1" i="1" u="sng" dirty="0"/>
              <a:t> мотивами. Геноцид — </a:t>
            </a:r>
            <a:r>
              <a:rPr lang="ru-RU" sz="2400" b="1" i="1" u="sng" dirty="0" err="1"/>
              <a:t>крайня</a:t>
            </a:r>
            <a:r>
              <a:rPr lang="ru-RU" sz="2400" b="1" i="1" u="sng" dirty="0"/>
              <a:t> форма </a:t>
            </a:r>
            <a:r>
              <a:rPr lang="ru-RU" sz="2400" b="1" i="1" u="sng" dirty="0" err="1"/>
              <a:t>дискримінації</a:t>
            </a:r>
            <a:r>
              <a:rPr lang="ru-RU" sz="2400" b="1" i="1" u="sng" dirty="0"/>
              <a:t>! </a:t>
            </a:r>
            <a:endParaRPr lang="uk-UA" sz="2400" b="1" i="1" u="sng" dirty="0"/>
          </a:p>
        </p:txBody>
      </p:sp>
    </p:spTree>
    <p:extLst>
      <p:ext uri="{BB962C8B-B14F-4D97-AF65-F5344CB8AC3E}">
        <p14:creationId xmlns:p14="http://schemas.microsoft.com/office/powerpoint/2010/main" val="173939849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8786874" cy="1643074"/>
          </a:xfrm>
        </p:spPr>
        <p:txBody>
          <a:bodyPr/>
          <a:lstStyle/>
          <a:p>
            <a:r>
              <a:rPr lang="ru-RU" sz="2000" b="1" i="1" dirty="0" err="1" smtClean="0"/>
              <a:t>Голокост</a:t>
            </a:r>
            <a:r>
              <a:rPr lang="ru-RU" sz="2000" b="1" i="1" dirty="0" smtClean="0"/>
              <a:t> в </a:t>
            </a:r>
            <a:r>
              <a:rPr lang="ru-RU" sz="2000" b="1" i="1" dirty="0" err="1" smtClean="0"/>
              <a:t>Украї́ні</a:t>
            </a:r>
            <a:r>
              <a:rPr lang="ru-RU" sz="2000" i="1" dirty="0" smtClean="0"/>
              <a:t> — </a:t>
            </a:r>
            <a:r>
              <a:rPr lang="ru-RU" sz="2000" i="1" dirty="0" err="1" smtClean="0"/>
              <a:t>систематичне</a:t>
            </a:r>
            <a:r>
              <a:rPr lang="ru-RU" sz="2000" i="1" dirty="0" smtClean="0"/>
              <a:t> </a:t>
            </a:r>
            <a:r>
              <a:rPr lang="ru-RU" sz="2000" i="1" dirty="0" err="1" smtClean="0"/>
              <a:t>винищення</a:t>
            </a:r>
            <a:r>
              <a:rPr lang="ru-RU" sz="2000" i="1" dirty="0" smtClean="0"/>
              <a:t> </a:t>
            </a:r>
            <a:r>
              <a:rPr lang="ru-RU" sz="2000" i="1" dirty="0" err="1" smtClean="0"/>
              <a:t>євреїв</a:t>
            </a:r>
            <a:r>
              <a:rPr lang="ru-RU" sz="2000" i="1" dirty="0" smtClean="0"/>
              <a:t> на </a:t>
            </a:r>
            <a:r>
              <a:rPr lang="ru-RU" sz="2000" i="1" dirty="0" err="1" smtClean="0"/>
              <a:t>українських</a:t>
            </a:r>
            <a:r>
              <a:rPr lang="ru-RU" sz="2000" i="1" dirty="0" smtClean="0"/>
              <a:t> </a:t>
            </a:r>
            <a:r>
              <a:rPr lang="ru-RU" sz="2000" i="1" dirty="0" err="1" smtClean="0"/>
              <a:t>територіях</a:t>
            </a:r>
            <a:r>
              <a:rPr lang="ru-RU" sz="2000" i="1" dirty="0" smtClean="0"/>
              <a:t>, </a:t>
            </a:r>
            <a:r>
              <a:rPr lang="ru-RU" sz="2000" i="1" dirty="0" err="1" smtClean="0"/>
              <a:t>окупованих</a:t>
            </a:r>
            <a:r>
              <a:rPr lang="ru-RU" sz="2000" i="1" dirty="0" smtClean="0"/>
              <a:t> </a:t>
            </a:r>
            <a:r>
              <a:rPr lang="ru-RU" sz="2000" i="1" dirty="0" err="1" smtClean="0"/>
              <a:t>нацистською</a:t>
            </a:r>
            <a:r>
              <a:rPr lang="ru-RU" sz="2000" i="1" dirty="0" smtClean="0"/>
              <a:t> </a:t>
            </a:r>
            <a:r>
              <a:rPr lang="ru-RU" sz="2000" i="1" dirty="0" err="1" smtClean="0"/>
              <a:t>Німеччиною</a:t>
            </a:r>
            <a:r>
              <a:rPr lang="ru-RU" sz="2000" i="1" dirty="0" smtClean="0"/>
              <a:t> в 1941–1944 роках.</a:t>
            </a:r>
            <a:br>
              <a:rPr lang="ru-RU" sz="2000" i="1" dirty="0" smtClean="0"/>
            </a:br>
            <a:r>
              <a:rPr lang="ru-RU" sz="2000" i="1" dirty="0" smtClean="0"/>
              <a:t>За </a:t>
            </a:r>
            <a:r>
              <a:rPr lang="ru-RU" sz="2000" i="1" dirty="0" err="1" smtClean="0"/>
              <a:t>період</a:t>
            </a:r>
            <a:r>
              <a:rPr lang="ru-RU" sz="2000" i="1" dirty="0" smtClean="0"/>
              <a:t> </a:t>
            </a:r>
            <a:r>
              <a:rPr lang="ru-RU" sz="2000" i="1" dirty="0" err="1" smtClean="0"/>
              <a:t>з</a:t>
            </a:r>
            <a:r>
              <a:rPr lang="ru-RU" sz="2000" i="1" dirty="0" smtClean="0"/>
              <a:t> 1941 до 1945 року на </a:t>
            </a:r>
            <a:r>
              <a:rPr lang="ru-RU" sz="2000" i="1" dirty="0" err="1" smtClean="0"/>
              <a:t>українських</a:t>
            </a:r>
            <a:r>
              <a:rPr lang="ru-RU" sz="2000" i="1" dirty="0" smtClean="0"/>
              <a:t> землях </a:t>
            </a:r>
            <a:r>
              <a:rPr lang="ru-RU" sz="2000" i="1" dirty="0" err="1" smtClean="0"/>
              <a:t>загинуло</a:t>
            </a:r>
            <a:r>
              <a:rPr lang="ru-RU" sz="2000" i="1" dirty="0" smtClean="0"/>
              <a:t> </a:t>
            </a:r>
            <a:r>
              <a:rPr lang="ru-RU" sz="2000" i="1" dirty="0" err="1" smtClean="0"/>
              <a:t>близько</a:t>
            </a:r>
            <a:r>
              <a:rPr lang="ru-RU" sz="2000" i="1" dirty="0" smtClean="0"/>
              <a:t> 3 000 000 </a:t>
            </a:r>
            <a:r>
              <a:rPr lang="ru-RU" sz="2000" i="1" dirty="0" err="1" smtClean="0"/>
              <a:t>мирних</a:t>
            </a:r>
            <a:r>
              <a:rPr lang="ru-RU" sz="2000" i="1" dirty="0" smtClean="0"/>
              <a:t> </a:t>
            </a:r>
            <a:r>
              <a:rPr lang="ru-RU" sz="2000" i="1" dirty="0" err="1" smtClean="0"/>
              <a:t>жителів</a:t>
            </a:r>
            <a:r>
              <a:rPr lang="ru-RU" sz="2000" i="1" dirty="0" smtClean="0"/>
              <a:t>, </a:t>
            </a:r>
            <a:r>
              <a:rPr lang="ru-RU" sz="2000" i="1" dirty="0" err="1" smtClean="0"/>
              <a:t>з</a:t>
            </a:r>
            <a:r>
              <a:rPr lang="ru-RU" sz="2000" i="1" dirty="0" smtClean="0"/>
              <a:t> </a:t>
            </a:r>
            <a:r>
              <a:rPr lang="ru-RU" sz="2000" i="1" dirty="0" err="1" smtClean="0"/>
              <a:t>яких</a:t>
            </a:r>
            <a:r>
              <a:rPr lang="ru-RU" sz="2000" i="1" dirty="0" smtClean="0"/>
              <a:t> </a:t>
            </a:r>
            <a:r>
              <a:rPr lang="ru-RU" sz="2000" i="1" dirty="0" err="1" smtClean="0"/>
              <a:t>близько</a:t>
            </a:r>
            <a:r>
              <a:rPr lang="ru-RU" sz="2000" i="1" dirty="0" smtClean="0"/>
              <a:t> 850 000 — 900 000 </a:t>
            </a:r>
            <a:r>
              <a:rPr lang="ru-RU" sz="2000" i="1" dirty="0" err="1" smtClean="0"/>
              <a:t>складали</a:t>
            </a:r>
            <a:r>
              <a:rPr lang="ru-RU" sz="2000" i="1" dirty="0" smtClean="0"/>
              <a:t> </a:t>
            </a:r>
            <a:r>
              <a:rPr lang="ru-RU" sz="2000" i="1" dirty="0" err="1" smtClean="0"/>
              <a:t>євреї</a:t>
            </a:r>
            <a:r>
              <a:rPr lang="ru-RU" sz="2000" i="1" dirty="0" smtClean="0"/>
              <a:t>, </a:t>
            </a:r>
            <a:r>
              <a:rPr lang="ru-RU" sz="2000" i="1" dirty="0" err="1" smtClean="0"/>
              <a:t>що</a:t>
            </a:r>
            <a:r>
              <a:rPr lang="ru-RU" sz="2000" i="1" dirty="0" smtClean="0"/>
              <a:t> проживали в </a:t>
            </a:r>
            <a:r>
              <a:rPr lang="ru-RU" sz="2000" i="1" dirty="0" err="1" smtClean="0"/>
              <a:t>Україні</a:t>
            </a:r>
            <a:r>
              <a:rPr lang="ru-RU" sz="2000" i="1" dirty="0" smtClean="0"/>
              <a:t>.</a:t>
            </a:r>
            <a:endParaRPr lang="ru-RU" sz="2000" i="1" dirty="0"/>
          </a:p>
        </p:txBody>
      </p:sp>
      <p:pic>
        <p:nvPicPr>
          <p:cNvPr id="3074" name="Picture 2" descr="http://his.img.pravda.com/images/doc/8/b/8b61d11-h-1941-42-nevidomo-de.jpg"/>
          <p:cNvPicPr>
            <a:picLocks noChangeAspect="1" noChangeArrowheads="1"/>
          </p:cNvPicPr>
          <p:nvPr/>
        </p:nvPicPr>
        <p:blipFill>
          <a:blip r:embed="rId2"/>
          <a:srcRect/>
          <a:stretch>
            <a:fillRect/>
          </a:stretch>
        </p:blipFill>
        <p:spPr bwMode="auto">
          <a:xfrm>
            <a:off x="214282" y="2500306"/>
            <a:ext cx="4393437" cy="2928958"/>
          </a:xfrm>
          <a:prstGeom prst="rect">
            <a:avLst/>
          </a:prstGeom>
          <a:noFill/>
        </p:spPr>
      </p:pic>
      <p:pic>
        <p:nvPicPr>
          <p:cNvPr id="3076" name="Picture 4" descr="http://risu.org.ua/php_uploads/files/articles/ArticleFiles_44648_A6574BD6-D262-45FC-8274-CE0CA7B497F8_mw800_s.jpg"/>
          <p:cNvPicPr>
            <a:picLocks noChangeAspect="1" noChangeArrowheads="1"/>
          </p:cNvPicPr>
          <p:nvPr/>
        </p:nvPicPr>
        <p:blipFill>
          <a:blip r:embed="rId3"/>
          <a:srcRect/>
          <a:stretch>
            <a:fillRect/>
          </a:stretch>
        </p:blipFill>
        <p:spPr bwMode="auto">
          <a:xfrm>
            <a:off x="4786314" y="2500306"/>
            <a:ext cx="3905277" cy="2928958"/>
          </a:xfrm>
          <a:prstGeom prst="rect">
            <a:avLst/>
          </a:prstGeom>
          <a:noFill/>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40960" cy="1512168"/>
          </a:xfrm>
        </p:spPr>
        <p:txBody>
          <a:bodyPr/>
          <a:lstStyle/>
          <a:p>
            <a:r>
              <a:rPr lang="uk-UA" sz="1800" i="1" dirty="0"/>
              <a:t>Один із найважливіших напрямів гітлерівського терору в роки війни визначався расистською теорією нацистів. Винищення «неповноцінних»  народів та етнічних груп стало основною лінією політики Берліна на Сході Європи. Україна поряд з іншими європейськими державами стала жахливим полігоном нацистського конвеєру смерті.</a:t>
            </a:r>
          </a:p>
        </p:txBody>
      </p:sp>
      <p:pic>
        <p:nvPicPr>
          <p:cNvPr id="5" name="Рисунок 4"/>
          <p:cNvPicPr>
            <a:picLocks noChangeAspect="1"/>
          </p:cNvPicPr>
          <p:nvPr/>
        </p:nvPicPr>
        <p:blipFill>
          <a:blip r:embed="rId2"/>
          <a:stretch>
            <a:fillRect/>
          </a:stretch>
        </p:blipFill>
        <p:spPr>
          <a:xfrm>
            <a:off x="320262" y="2348881"/>
            <a:ext cx="4065317" cy="3384376"/>
          </a:xfrm>
          <a:prstGeom prst="rect">
            <a:avLst/>
          </a:prstGeom>
        </p:spPr>
      </p:pic>
      <p:pic>
        <p:nvPicPr>
          <p:cNvPr id="6" name="Рисунок 5"/>
          <p:cNvPicPr>
            <a:picLocks noChangeAspect="1"/>
          </p:cNvPicPr>
          <p:nvPr/>
        </p:nvPicPr>
        <p:blipFill>
          <a:blip r:embed="rId3"/>
          <a:stretch>
            <a:fillRect/>
          </a:stretch>
        </p:blipFill>
        <p:spPr>
          <a:xfrm>
            <a:off x="4385579" y="2348881"/>
            <a:ext cx="4558082" cy="3384376"/>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r>
              <a:rPr lang="uk-UA" b="1" dirty="0" smtClean="0"/>
              <a:t>Дотримання нацистських ідей про те, що «німець – панівна раса»</a:t>
            </a:r>
          </a:p>
          <a:p>
            <a:r>
              <a:rPr lang="uk-UA" dirty="0" smtClean="0"/>
              <a:t>Конкуренція німецького капіталу з єврейським</a:t>
            </a:r>
          </a:p>
          <a:p>
            <a:r>
              <a:rPr lang="uk-UA" dirty="0" smtClean="0"/>
              <a:t>Зв'язок європейських політиків із країнами-ворогами німців</a:t>
            </a:r>
          </a:p>
          <a:p>
            <a:r>
              <a:rPr lang="uk-UA" dirty="0" smtClean="0"/>
              <a:t>Звинувачення євреїв в підриві німецьких національних традицій</a:t>
            </a:r>
          </a:p>
          <a:p>
            <a:pPr marL="0" indent="0">
              <a:buNone/>
            </a:pPr>
            <a:r>
              <a:rPr lang="uk-UA" dirty="0" smtClean="0"/>
              <a:t> </a:t>
            </a:r>
            <a:endParaRPr lang="uk-UA" dirty="0"/>
          </a:p>
        </p:txBody>
      </p:sp>
      <p:sp>
        <p:nvSpPr>
          <p:cNvPr id="3" name="Заголовок 2"/>
          <p:cNvSpPr>
            <a:spLocks noGrp="1"/>
          </p:cNvSpPr>
          <p:nvPr>
            <p:ph type="title"/>
          </p:nvPr>
        </p:nvSpPr>
        <p:spPr/>
        <p:txBody>
          <a:bodyPr/>
          <a:lstStyle/>
          <a:p>
            <a:r>
              <a:rPr lang="uk-UA" sz="3600" i="1" u="sng" dirty="0" smtClean="0"/>
              <a:t>Причини голокосту</a:t>
            </a:r>
            <a:endParaRPr lang="uk-UA" sz="3600" i="1" u="sng" dirty="0"/>
          </a:p>
        </p:txBody>
      </p:sp>
    </p:spTree>
    <p:extLst>
      <p:ext uri="{BB962C8B-B14F-4D97-AF65-F5344CB8AC3E}">
        <p14:creationId xmlns:p14="http://schemas.microsoft.com/office/powerpoint/2010/main" val="338900011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107505" y="188640"/>
            <a:ext cx="4896543" cy="6480719"/>
          </a:xfrm>
        </p:spPr>
        <p:txBody>
          <a:bodyPr>
            <a:normAutofit/>
          </a:bodyPr>
          <a:lstStyle/>
          <a:p>
            <a:pPr marL="0" indent="0" algn="ctr">
              <a:buNone/>
            </a:pPr>
            <a:r>
              <a:rPr lang="uk-UA" dirty="0"/>
              <a:t>В Україні </a:t>
            </a:r>
            <a:r>
              <a:rPr lang="uk-UA" dirty="0" err="1"/>
              <a:t>антиєврейський</a:t>
            </a:r>
            <a:r>
              <a:rPr lang="uk-UA" dirty="0"/>
              <a:t> геноцид мав особливо жорстоку форму. Це пояснювалось тим, що, у розумінні нацистів, тут жили не просто євреї, </a:t>
            </a:r>
            <a:r>
              <a:rPr lang="en-US" dirty="0"/>
              <a:t>a </a:t>
            </a:r>
            <a:r>
              <a:rPr lang="uk-UA" dirty="0"/>
              <a:t>євреї «більшовицькі», нібито складова основа радянської влади, які представляли собою рушійну силу світової революції, для запобігання якої і необхідно було будь-якими способами позбутися від її носіїв.</a:t>
            </a:r>
          </a:p>
          <a:p>
            <a:pPr marL="0" indent="0" algn="ctr">
              <a:buNone/>
            </a:pPr>
            <a:r>
              <a:rPr lang="uk-UA" dirty="0"/>
              <a:t>Напередодні війни за кількістю євреїв, що проживали на її території, -2,7 млн чоловік - Україна (у сучасних кордонах) займала перше місце в Європі та друге у світі.</a:t>
            </a:r>
          </a:p>
        </p:txBody>
      </p:sp>
      <p:pic>
        <p:nvPicPr>
          <p:cNvPr id="4" name="Рисунок 3"/>
          <p:cNvPicPr>
            <a:picLocks noChangeAspect="1"/>
          </p:cNvPicPr>
          <p:nvPr/>
        </p:nvPicPr>
        <p:blipFill>
          <a:blip r:embed="rId2"/>
          <a:stretch>
            <a:fillRect/>
          </a:stretch>
        </p:blipFill>
        <p:spPr>
          <a:xfrm>
            <a:off x="5004048" y="476672"/>
            <a:ext cx="4053150" cy="5688632"/>
          </a:xfrm>
          <a:prstGeom prst="rect">
            <a:avLst/>
          </a:prstGeom>
        </p:spPr>
      </p:pic>
    </p:spTree>
    <p:extLst>
      <p:ext uri="{BB962C8B-B14F-4D97-AF65-F5344CB8AC3E}">
        <p14:creationId xmlns:p14="http://schemas.microsoft.com/office/powerpoint/2010/main" val="218953980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251520" y="2348880"/>
            <a:ext cx="8640959" cy="4509120"/>
          </a:xfrm>
        </p:spPr>
        <p:txBody>
          <a:bodyPr>
            <a:normAutofit fontScale="92500" lnSpcReduction="10000"/>
          </a:bodyPr>
          <a:lstStyle/>
          <a:p>
            <a:pPr marL="0" indent="0" algn="just">
              <a:buNone/>
            </a:pPr>
            <a:r>
              <a:rPr lang="uk-UA" b="1" dirty="0"/>
              <a:t>Убивства</a:t>
            </a:r>
            <a:r>
              <a:rPr lang="uk-UA" dirty="0"/>
              <a:t> </a:t>
            </a:r>
            <a:r>
              <a:rPr lang="uk-UA" b="1" dirty="0"/>
              <a:t>євреїв</a:t>
            </a:r>
            <a:r>
              <a:rPr lang="uk-UA" dirty="0"/>
              <a:t> окупантами почалися в Україні 22 червня 1941 </a:t>
            </a:r>
            <a:r>
              <a:rPr lang="en-US" dirty="0"/>
              <a:t>p. </a:t>
            </a:r>
            <a:r>
              <a:rPr lang="uk-UA" dirty="0"/>
              <a:t>і </a:t>
            </a:r>
            <a:r>
              <a:rPr lang="uk-UA" b="1" dirty="0"/>
              <a:t>тривали понад три роки</a:t>
            </a:r>
            <a:r>
              <a:rPr lang="uk-UA" dirty="0"/>
              <a:t>. Перші «єврейські акції» були спрямовані в основному проти єврейської інтелігенції як потенційного організатора опору окупантам. Першочерговому знищенню також підлягали </a:t>
            </a:r>
            <a:r>
              <a:rPr lang="uk-UA" dirty="0" smtClean="0"/>
              <a:t>євреї-партійні </a:t>
            </a:r>
            <a:r>
              <a:rPr lang="uk-UA" dirty="0"/>
              <a:t>працівники і державні службовці. Далі окупанти перейшли до поголовного знищення всіх євреїв. Головна роль у цих операціях надавалася силам поліції та СД. Перед знищенням євреї в Східній Галичині, на Волині, у Поділлі, Закарпатській Україні, частково на Лівобережній Україні були примусово зібрані в </a:t>
            </a:r>
            <a:r>
              <a:rPr lang="uk-UA" b="1" dirty="0"/>
              <a:t>гетто</a:t>
            </a:r>
            <a:r>
              <a:rPr lang="uk-UA" dirty="0"/>
              <a:t>.</a:t>
            </a:r>
          </a:p>
          <a:p>
            <a:pPr marL="0" indent="0" algn="just">
              <a:buNone/>
            </a:pPr>
            <a:r>
              <a:rPr lang="uk-UA" dirty="0"/>
              <a:t>Гетто, створені нацистами в роки Другої світової війни, були задумані як проміжні місця проживання на шляху євреїв до «таборів смерті». На іншій території України гетто не створювалися, оскільки євреї, які залишилися, винищувалися майже відразу після окупації, максимум через кілька місяців.</a:t>
            </a:r>
          </a:p>
        </p:txBody>
      </p:sp>
      <p:pic>
        <p:nvPicPr>
          <p:cNvPr id="4" name="Рисунок 3"/>
          <p:cNvPicPr>
            <a:picLocks noChangeAspect="1"/>
          </p:cNvPicPr>
          <p:nvPr/>
        </p:nvPicPr>
        <p:blipFill rotWithShape="1">
          <a:blip r:embed="rId2"/>
          <a:srcRect l="12960" b="23063"/>
          <a:stretch/>
        </p:blipFill>
        <p:spPr>
          <a:xfrm>
            <a:off x="1943707" y="33584"/>
            <a:ext cx="5256583" cy="2323228"/>
          </a:xfrm>
          <a:prstGeom prst="rect">
            <a:avLst/>
          </a:prstGeom>
        </p:spPr>
      </p:pic>
    </p:spTree>
    <p:extLst>
      <p:ext uri="{BB962C8B-B14F-4D97-AF65-F5344CB8AC3E}">
        <p14:creationId xmlns:p14="http://schemas.microsoft.com/office/powerpoint/2010/main" val="262491578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3083728"/>
          </a:xfrm>
        </p:spPr>
        <p:txBody>
          <a:bodyPr/>
          <a:lstStyle/>
          <a:p>
            <a:r>
              <a:rPr lang="uk-UA" sz="2200" i="1" dirty="0"/>
              <a:t>Символом Голокосту в Україні став розстріл понад 150 тис. чоловік, більшість із який були євреями, у </a:t>
            </a:r>
            <a:r>
              <a:rPr lang="uk-UA" sz="2200" b="1" i="1" dirty="0"/>
              <a:t>Бабиному Яру </a:t>
            </a:r>
            <a:r>
              <a:rPr lang="uk-UA" sz="2200" i="1" dirty="0"/>
              <a:t>(м. Київ). Масові вбивства єврейського населення відбулися також у Львові, </a:t>
            </a:r>
            <a:r>
              <a:rPr lang="uk-UA" sz="2200" i="1" dirty="0" err="1"/>
              <a:t>Бердичеві</a:t>
            </a:r>
            <a:r>
              <a:rPr lang="uk-UA" sz="2200" i="1" dirty="0"/>
              <a:t>, Харкові, Одесі, Дніпропетровську та інших містах України. Крім того, значна частина єврейського населення УРСР була вивезена і знищена на території Польщі - у «таборах смерті» </a:t>
            </a:r>
            <a:r>
              <a:rPr lang="uk-UA" sz="2200" i="1" dirty="0" err="1"/>
              <a:t>Освенцім</a:t>
            </a:r>
            <a:r>
              <a:rPr lang="uk-UA" sz="2200" i="1" dirty="0"/>
              <a:t>, </a:t>
            </a:r>
            <a:r>
              <a:rPr lang="uk-UA" sz="2200" i="1" dirty="0" err="1"/>
              <a:t>Майданек</a:t>
            </a:r>
            <a:r>
              <a:rPr lang="uk-UA" sz="2200" i="1" dirty="0"/>
              <a:t>, </a:t>
            </a:r>
            <a:r>
              <a:rPr lang="uk-UA" sz="2200" i="1" dirty="0" err="1"/>
              <a:t>Треблінка</a:t>
            </a:r>
            <a:r>
              <a:rPr lang="uk-UA" sz="2200" i="1" dirty="0"/>
              <a:t> та </a:t>
            </a:r>
            <a:r>
              <a:rPr lang="uk-UA" sz="2200" i="1" dirty="0" smtClean="0"/>
              <a:t>ін.</a:t>
            </a:r>
            <a:r>
              <a:rPr lang="ru-RU" sz="2200" i="1" dirty="0"/>
              <a:t> </a:t>
            </a:r>
            <a:r>
              <a:rPr lang="ru-RU" sz="2200" i="1" dirty="0" err="1"/>
              <a:t>Загальну</a:t>
            </a:r>
            <a:r>
              <a:rPr lang="ru-RU" sz="2200" i="1" dirty="0"/>
              <a:t> </a:t>
            </a:r>
            <a:r>
              <a:rPr lang="ru-RU" sz="2200" i="1" dirty="0" err="1"/>
              <a:t>кількість</a:t>
            </a:r>
            <a:r>
              <a:rPr lang="ru-RU" sz="2200" i="1" dirty="0"/>
              <a:t> </a:t>
            </a:r>
            <a:r>
              <a:rPr lang="ru-RU" sz="2200" i="1" dirty="0" err="1"/>
              <a:t>загиблих</a:t>
            </a:r>
            <a:r>
              <a:rPr lang="ru-RU" sz="2200" i="1" dirty="0"/>
              <a:t> </a:t>
            </a:r>
            <a:r>
              <a:rPr lang="ru-RU" sz="2200" i="1" dirty="0" err="1"/>
              <a:t>українських</a:t>
            </a:r>
            <a:r>
              <a:rPr lang="ru-RU" sz="2200" i="1" dirty="0"/>
              <a:t> </a:t>
            </a:r>
            <a:r>
              <a:rPr lang="ru-RU" sz="2200" i="1" dirty="0" err="1"/>
              <a:t>євреїв</a:t>
            </a:r>
            <a:r>
              <a:rPr lang="ru-RU" sz="2200" i="1" dirty="0"/>
              <a:t> </a:t>
            </a:r>
            <a:r>
              <a:rPr lang="ru-RU" sz="2200" i="1" dirty="0" err="1"/>
              <a:t>можна</a:t>
            </a:r>
            <a:r>
              <a:rPr lang="ru-RU" sz="2200" i="1" dirty="0"/>
              <a:t> </a:t>
            </a:r>
            <a:r>
              <a:rPr lang="ru-RU" sz="2200" i="1" dirty="0" err="1"/>
              <a:t>оцінити</a:t>
            </a:r>
            <a:r>
              <a:rPr lang="ru-RU" sz="2200" i="1" dirty="0"/>
              <a:t> в 1,8 млн </a:t>
            </a:r>
            <a:r>
              <a:rPr lang="ru-RU" sz="2200" i="1" dirty="0" err="1"/>
              <a:t>осіб</a:t>
            </a:r>
            <a:r>
              <a:rPr lang="ru-RU" sz="2200" i="1" dirty="0"/>
              <a:t>. У </a:t>
            </a:r>
            <a:r>
              <a:rPr lang="ru-RU" sz="2200" i="1" dirty="0" err="1"/>
              <a:t>цілому</a:t>
            </a:r>
            <a:r>
              <a:rPr lang="ru-RU" sz="2200" i="1" dirty="0"/>
              <a:t> </a:t>
            </a:r>
            <a:r>
              <a:rPr lang="ru-RU" sz="2200" i="1" dirty="0" err="1"/>
              <a:t>Україна</a:t>
            </a:r>
            <a:r>
              <a:rPr lang="ru-RU" sz="2200" i="1" dirty="0"/>
              <a:t> </a:t>
            </a:r>
            <a:r>
              <a:rPr lang="ru-RU" sz="2200" i="1" dirty="0" err="1"/>
              <a:t>втратила</a:t>
            </a:r>
            <a:r>
              <a:rPr lang="ru-RU" sz="2200" i="1" dirty="0"/>
              <a:t> </a:t>
            </a:r>
            <a:r>
              <a:rPr lang="ru-RU" sz="2200" i="1" dirty="0" err="1"/>
              <a:t>близько</a:t>
            </a:r>
            <a:r>
              <a:rPr lang="ru-RU" sz="2200" i="1" dirty="0"/>
              <a:t> 70% </a:t>
            </a:r>
            <a:r>
              <a:rPr lang="ru-RU" sz="2200" i="1" dirty="0" err="1"/>
              <a:t>довоєнного</a:t>
            </a:r>
            <a:r>
              <a:rPr lang="ru-RU" sz="2200" i="1" dirty="0"/>
              <a:t> </a:t>
            </a:r>
            <a:r>
              <a:rPr lang="ru-RU" sz="2200" i="1" dirty="0" err="1"/>
              <a:t>єврейського</a:t>
            </a:r>
            <a:r>
              <a:rPr lang="ru-RU" sz="2200" i="1" dirty="0"/>
              <a:t> </a:t>
            </a:r>
            <a:r>
              <a:rPr lang="ru-RU" sz="2200" i="1" dirty="0" err="1"/>
              <a:t>населення</a:t>
            </a:r>
            <a:r>
              <a:rPr lang="ru-RU" sz="2200" i="1" dirty="0"/>
              <a:t>.</a:t>
            </a:r>
            <a:endParaRPr lang="uk-UA" sz="2200" i="1" dirty="0"/>
          </a:p>
        </p:txBody>
      </p:sp>
      <p:pic>
        <p:nvPicPr>
          <p:cNvPr id="4" name="Рисунок 3"/>
          <p:cNvPicPr>
            <a:picLocks noChangeAspect="1"/>
          </p:cNvPicPr>
          <p:nvPr/>
        </p:nvPicPr>
        <p:blipFill>
          <a:blip r:embed="rId2"/>
          <a:stretch>
            <a:fillRect/>
          </a:stretch>
        </p:blipFill>
        <p:spPr>
          <a:xfrm>
            <a:off x="179512" y="3220928"/>
            <a:ext cx="4849429" cy="3637072"/>
          </a:xfrm>
          <a:prstGeom prst="rect">
            <a:avLst/>
          </a:prstGeom>
        </p:spPr>
      </p:pic>
      <p:pic>
        <p:nvPicPr>
          <p:cNvPr id="5" name="Рисунок 4"/>
          <p:cNvPicPr>
            <a:picLocks noChangeAspect="1"/>
          </p:cNvPicPr>
          <p:nvPr/>
        </p:nvPicPr>
        <p:blipFill rotWithShape="1">
          <a:blip r:embed="rId3"/>
          <a:srcRect t="-1574" r="22786" b="1"/>
          <a:stretch/>
        </p:blipFill>
        <p:spPr>
          <a:xfrm>
            <a:off x="5148064" y="3163688"/>
            <a:ext cx="3744416" cy="3694312"/>
          </a:xfrm>
          <a:prstGeom prst="rect">
            <a:avLst/>
          </a:prstGeom>
        </p:spPr>
      </p:pic>
    </p:spTree>
    <p:extLst>
      <p:ext uri="{BB962C8B-B14F-4D97-AF65-F5344CB8AC3E}">
        <p14:creationId xmlns:p14="http://schemas.microsoft.com/office/powerpoint/2010/main" val="336424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16832"/>
            <a:ext cx="8352928" cy="4752528"/>
          </a:xfrm>
        </p:spPr>
        <p:txBody>
          <a:bodyPr/>
          <a:lstStyle/>
          <a:p>
            <a:r>
              <a:rPr lang="uk-UA" sz="2400" i="1" dirty="0" smtClean="0"/>
              <a:t>Геноцид – це, безсумнівно, найстрашніший злочин людства. Людина не має права ставити себе понад іншими, їй не дано розпоряджатись чужими долями, а тим більше вирішувати, кому жити, а кому ні. Український народ пережив, мабуть, найбільше поневірянь. Його нищили, топтали, вбивали, але ми вистояли</a:t>
            </a:r>
            <a:r>
              <a:rPr lang="uk-UA" sz="2400" i="1" dirty="0"/>
              <a:t>. Люди не спроможні щось змінити в минулому, але в змозі дати йому об'єктивну оцінку, а також винести з того </a:t>
            </a:r>
            <a:r>
              <a:rPr lang="uk-UA" sz="2400" i="1" dirty="0" err="1"/>
              <a:t>уроки</a:t>
            </a:r>
            <a:r>
              <a:rPr lang="uk-UA" sz="2400" i="1" dirty="0"/>
              <a:t> і запобігти поверненню гірких і драматичних сторінок історії. Всебічні, правдиві знання допоможуть уникнути подібних катастроф у майбутньому. </a:t>
            </a:r>
            <a:r>
              <a:rPr lang="uk-UA" sz="2400" b="1" i="1" dirty="0"/>
              <a:t>Головне - не допустити цього у теперішньому суспільстві. </a:t>
            </a:r>
            <a:r>
              <a:rPr lang="uk-UA" sz="2400" i="1" dirty="0"/>
              <a:t>Це стане найбільшим вшануванням пам'яті жертв </a:t>
            </a:r>
            <a:r>
              <a:rPr lang="uk-UA" sz="2400" i="1" dirty="0" smtClean="0"/>
              <a:t>страшних трагедій.</a:t>
            </a:r>
            <a:endParaRPr lang="uk-UA" sz="2400" i="1" dirty="0"/>
          </a:p>
        </p:txBody>
      </p:sp>
    </p:spTree>
    <p:extLst>
      <p:ext uri="{BB962C8B-B14F-4D97-AF65-F5344CB8AC3E}">
        <p14:creationId xmlns:p14="http://schemas.microsoft.com/office/powerpoint/2010/main" val="6276647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p:cNvSpPr>
            <a:spLocks noGrp="1"/>
          </p:cNvSpPr>
          <p:nvPr>
            <p:ph sz="quarter" idx="13"/>
          </p:nvPr>
        </p:nvSpPr>
        <p:spPr>
          <a:xfrm>
            <a:off x="755576" y="2204864"/>
            <a:ext cx="7776864" cy="4021072"/>
          </a:xfrm>
        </p:spPr>
        <p:txBody>
          <a:bodyPr>
            <a:normAutofit/>
          </a:bodyPr>
          <a:lstStyle/>
          <a:p>
            <a:pPr algn="ctr"/>
            <a:r>
              <a:rPr lang="uk-UA" sz="2000" dirty="0"/>
              <a:t>Те, що пережив український народ у ХХ столітті, без перебільшення можна назвати апокаліпсисом. Коли глянути на історію інших народів Європи, то прийдемо до висновку, що жоден народ будь-якої західноєвропейської країни, порівняно з українцями, нічого подібного не пережив. Навіть під час Першої і Другої світових війн з численними жертвами</a:t>
            </a:r>
            <a:r>
              <a:rPr lang="uk-UA" sz="2000" dirty="0" smtClean="0"/>
              <a:t>… З </a:t>
            </a:r>
            <a:r>
              <a:rPr lang="uk-UA" sz="2000" dirty="0"/>
              <a:t>особливою жорстокістю і цілеспрямованістю відбувалося нищення українців у часи панування імперії зла – </a:t>
            </a:r>
            <a:r>
              <a:rPr lang="uk-UA" sz="2000" dirty="0" smtClean="0"/>
              <a:t>СРСР</a:t>
            </a:r>
            <a:r>
              <a:rPr lang="uk-UA" sz="2000" dirty="0"/>
              <a:t>. Це були свідомо організовані акції з боку комуністичної метрополії, яка, окупувавши Україну, одразу стала на шлях тоталітаризму – найжорстокішого покарання непокірних, усіх, хто намагався чинити опір окупаційній владі</a:t>
            </a:r>
            <a:r>
              <a:rPr lang="uk-UA" sz="2000" dirty="0" smtClean="0"/>
              <a:t>. </a:t>
            </a:r>
            <a:endParaRPr lang="uk-UA" sz="20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8528" b="15398"/>
          <a:stretch/>
        </p:blipFill>
        <p:spPr bwMode="auto">
          <a:xfrm>
            <a:off x="2123728" y="404664"/>
            <a:ext cx="5327873" cy="124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63118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800" b="1" i="1" u="sng" dirty="0" err="1"/>
              <a:t>Витоки</a:t>
            </a:r>
            <a:r>
              <a:rPr lang="ru-RU" sz="2800" b="1" i="1" u="sng" dirty="0"/>
              <a:t> геноциду, </a:t>
            </a:r>
            <a:r>
              <a:rPr lang="ru-RU" sz="2800" b="1" i="1" u="sng" dirty="0" err="1"/>
              <a:t>його</a:t>
            </a:r>
            <a:r>
              <a:rPr lang="ru-RU" sz="2800" b="1" i="1" u="sng" dirty="0"/>
              <a:t> </a:t>
            </a:r>
            <a:r>
              <a:rPr lang="ru-RU" sz="2800" b="1" i="1" u="sng" dirty="0" err="1"/>
              <a:t>демографічні</a:t>
            </a:r>
            <a:r>
              <a:rPr lang="ru-RU" sz="2800" b="1" i="1" u="sng" dirty="0"/>
              <a:t> й </a:t>
            </a:r>
            <a:r>
              <a:rPr lang="ru-RU" sz="2800" b="1" i="1" u="sng" dirty="0" err="1"/>
              <a:t>соціальні</a:t>
            </a:r>
            <a:r>
              <a:rPr lang="ru-RU" sz="2800" b="1" i="1" u="sng" dirty="0"/>
              <a:t> </a:t>
            </a:r>
            <a:r>
              <a:rPr lang="ru-RU" sz="2800" b="1" i="1" u="sng" dirty="0" err="1"/>
              <a:t>наслідки</a:t>
            </a:r>
            <a:endParaRPr lang="uk-UA" sz="2800" b="1" i="1" u="sng" dirty="0"/>
          </a:p>
        </p:txBody>
      </p:sp>
      <p:sp>
        <p:nvSpPr>
          <p:cNvPr id="6" name="Місце для вмісту 5"/>
          <p:cNvSpPr>
            <a:spLocks noGrp="1"/>
          </p:cNvSpPr>
          <p:nvPr>
            <p:ph idx="1"/>
          </p:nvPr>
        </p:nvSpPr>
        <p:spPr>
          <a:xfrm>
            <a:off x="323528" y="2060848"/>
            <a:ext cx="8496944" cy="4536504"/>
          </a:xfrm>
        </p:spPr>
        <p:txBody>
          <a:bodyPr>
            <a:normAutofit lnSpcReduction="10000"/>
          </a:bodyPr>
          <a:lstStyle/>
          <a:p>
            <a:pPr algn="just"/>
            <a:r>
              <a:rPr lang="uk-UA" sz="1800" dirty="0" smtClean="0"/>
              <a:t>Піддавши </a:t>
            </a:r>
            <a:r>
              <a:rPr lang="uk-UA" sz="1800" dirty="0"/>
              <a:t>аналізу офіційну радянську статистику динаміки чисельності населення в СРСР за 53 роки радянської влади (з 1926 по 1979 рр</a:t>
            </a:r>
            <a:r>
              <a:rPr lang="uk-UA" sz="1800" dirty="0" smtClean="0"/>
              <a:t>.), вчені дійшли </a:t>
            </a:r>
            <a:r>
              <a:rPr lang="uk-UA" sz="1800" dirty="0"/>
              <a:t>висновку, що за однакових умов існування російського та українського народів у складі Радянського Союзу українського етносу побільшало на 8,3%, тоді як російського - на 76,6%. Це означає, що коефіцієнт відтворення росіян СРСР був у 9,2 разу вищим, ніж коефіцієнт відтворення українців. </a:t>
            </a:r>
            <a:r>
              <a:rPr lang="uk-UA" sz="1800" b="1" dirty="0"/>
              <a:t>Утрати серед українців у Радянському Союзі становили приблизно 21,3 мільйона осіб (це близько 63%). </a:t>
            </a:r>
            <a:r>
              <a:rPr lang="uk-UA" sz="1800" dirty="0"/>
              <a:t>Ці висновки дають змогу стверджувати: в Радянському Союзі, всупереч офіційно проголошуваним принципам інтернаціоналізму, відсутності расового і національного гноблення, </a:t>
            </a:r>
            <a:r>
              <a:rPr lang="uk-UA" sz="1800" b="1" dirty="0"/>
              <a:t>відбувався етнічний геноцид стосовно цілого ряду народів. Особливо жахливі його наслідки відчув на собі український народ, який за всі роки радянської влади втратив понад 60% людей. </a:t>
            </a:r>
            <a:r>
              <a:rPr lang="uk-UA" sz="1800" dirty="0"/>
              <a:t>Політика радянської влади в 20-30-х роках минулого століття на території України не тільки знищила мільйони осіб, а й скалічила "душу й тіло" українського народу, підірвала його репродуктивну функцію і сприяла виникненню хронічного "українського феномену" (зниженого відтворення населення), з якого нація не може вибратися й досі.</a:t>
            </a:r>
          </a:p>
        </p:txBody>
      </p:sp>
    </p:spTree>
    <p:extLst>
      <p:ext uri="{BB962C8B-B14F-4D97-AF65-F5344CB8AC3E}">
        <p14:creationId xmlns:p14="http://schemas.microsoft.com/office/powerpoint/2010/main" val="396671973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116632"/>
            <a:ext cx="8712968" cy="2808313"/>
          </a:xfrm>
        </p:spPr>
        <p:txBody>
          <a:bodyPr/>
          <a:lstStyle/>
          <a:p>
            <a:r>
              <a:rPr lang="ru-RU" sz="2000" dirty="0"/>
              <a:t>Яка ж причина геноциду </a:t>
            </a:r>
            <a:r>
              <a:rPr lang="ru-RU" sz="2000" dirty="0" err="1"/>
              <a:t>українського</a:t>
            </a:r>
            <a:r>
              <a:rPr lang="ru-RU" sz="2000" dirty="0"/>
              <a:t> народу у </a:t>
            </a:r>
            <a:r>
              <a:rPr lang="ru-RU" sz="2000" dirty="0" err="1"/>
              <a:t>довоєнні</a:t>
            </a:r>
            <a:r>
              <a:rPr lang="ru-RU" sz="2000" dirty="0"/>
              <a:t> роки? </a:t>
            </a:r>
            <a:r>
              <a:rPr lang="ru-RU" sz="2000" dirty="0" err="1"/>
              <a:t>Це</a:t>
            </a:r>
            <a:r>
              <a:rPr lang="ru-RU" sz="2000" dirty="0"/>
              <a:t> далеко не </a:t>
            </a:r>
            <a:r>
              <a:rPr lang="ru-RU" sz="2000" dirty="0" err="1"/>
              <a:t>риторичне</a:t>
            </a:r>
            <a:r>
              <a:rPr lang="ru-RU" sz="2000" dirty="0"/>
              <a:t> </a:t>
            </a:r>
            <a:r>
              <a:rPr lang="ru-RU" sz="2000" dirty="0" err="1"/>
              <a:t>питання</a:t>
            </a:r>
            <a:r>
              <a:rPr lang="ru-RU" sz="2000" dirty="0"/>
              <a:t>. </a:t>
            </a:r>
            <a:r>
              <a:rPr lang="ru-RU" sz="2000" dirty="0" err="1"/>
              <a:t>Адже</a:t>
            </a:r>
            <a:r>
              <a:rPr lang="ru-RU" sz="2000" dirty="0"/>
              <a:t>, </a:t>
            </a:r>
            <a:r>
              <a:rPr lang="ru-RU" sz="2000" dirty="0" err="1"/>
              <a:t>здавалося</a:t>
            </a:r>
            <a:r>
              <a:rPr lang="ru-RU" sz="2000" dirty="0"/>
              <a:t> б, не </a:t>
            </a:r>
            <a:r>
              <a:rPr lang="ru-RU" sz="2000" dirty="0" err="1"/>
              <a:t>було</a:t>
            </a:r>
            <a:r>
              <a:rPr lang="ru-RU" sz="2000" dirty="0"/>
              <a:t> </a:t>
            </a:r>
            <a:r>
              <a:rPr lang="ru-RU" sz="2000" dirty="0" err="1"/>
              <a:t>жодних</a:t>
            </a:r>
            <a:r>
              <a:rPr lang="ru-RU" sz="2000" dirty="0"/>
              <a:t> </a:t>
            </a:r>
            <a:r>
              <a:rPr lang="ru-RU" sz="2000" dirty="0" err="1"/>
              <a:t>підстав</a:t>
            </a:r>
            <a:r>
              <a:rPr lang="ru-RU" sz="2000" dirty="0"/>
              <a:t> для </a:t>
            </a:r>
            <a:r>
              <a:rPr lang="ru-RU" sz="2000" dirty="0" err="1"/>
              <a:t>ідеологічного</a:t>
            </a:r>
            <a:r>
              <a:rPr lang="ru-RU" sz="2000" dirty="0"/>
              <a:t>, </a:t>
            </a:r>
            <a:r>
              <a:rPr lang="ru-RU" sz="2000" dirty="0" err="1"/>
              <a:t>побутового</a:t>
            </a:r>
            <a:r>
              <a:rPr lang="ru-RU" sz="2000" dirty="0"/>
              <a:t>, </a:t>
            </a:r>
            <a:r>
              <a:rPr lang="ru-RU" sz="2000" dirty="0" err="1"/>
              <a:t>економічного</a:t>
            </a:r>
            <a:r>
              <a:rPr lang="ru-RU" sz="2000" dirty="0"/>
              <a:t> </a:t>
            </a:r>
            <a:r>
              <a:rPr lang="ru-RU" sz="2000" dirty="0" err="1"/>
              <a:t>тощо</a:t>
            </a:r>
            <a:r>
              <a:rPr lang="ru-RU" sz="2000" dirty="0"/>
              <a:t> </a:t>
            </a:r>
            <a:r>
              <a:rPr lang="ru-RU" sz="2000" dirty="0" err="1"/>
              <a:t>українофобства</a:t>
            </a:r>
            <a:r>
              <a:rPr lang="ru-RU" sz="2000" dirty="0"/>
              <a:t>. А в </a:t>
            </a:r>
            <a:r>
              <a:rPr lang="ru-RU" sz="2000" dirty="0" err="1"/>
              <a:t>результаті</a:t>
            </a:r>
            <a:r>
              <a:rPr lang="ru-RU" sz="2000" dirty="0"/>
              <a:t> - </a:t>
            </a:r>
            <a:r>
              <a:rPr lang="ru-RU" sz="2000" dirty="0" err="1"/>
              <a:t>масове</a:t>
            </a:r>
            <a:r>
              <a:rPr lang="ru-RU" sz="2000" dirty="0"/>
              <a:t>, </a:t>
            </a:r>
            <a:r>
              <a:rPr lang="ru-RU" sz="2000" dirty="0" err="1"/>
              <a:t>непорівнянне</a:t>
            </a:r>
            <a:r>
              <a:rPr lang="ru-RU" sz="2000" dirty="0"/>
              <a:t> з </a:t>
            </a:r>
            <a:r>
              <a:rPr lang="ru-RU" sz="2000" dirty="0" err="1"/>
              <a:t>іншими</a:t>
            </a:r>
            <a:r>
              <a:rPr lang="ru-RU" sz="2000" dirty="0"/>
              <a:t> народами СРСР </a:t>
            </a:r>
            <a:r>
              <a:rPr lang="ru-RU" sz="2000" dirty="0" err="1"/>
              <a:t>знищення</a:t>
            </a:r>
            <a:r>
              <a:rPr lang="ru-RU" sz="2000" dirty="0"/>
              <a:t> </a:t>
            </a:r>
            <a:r>
              <a:rPr lang="ru-RU" sz="2000" dirty="0" err="1"/>
              <a:t>саме</a:t>
            </a:r>
            <a:r>
              <a:rPr lang="ru-RU" sz="2000" dirty="0"/>
              <a:t> </a:t>
            </a:r>
            <a:r>
              <a:rPr lang="ru-RU" sz="2000" dirty="0" err="1"/>
              <a:t>українського</a:t>
            </a:r>
            <a:r>
              <a:rPr lang="ru-RU" sz="2000" dirty="0"/>
              <a:t> народу. За </a:t>
            </a:r>
            <a:r>
              <a:rPr lang="ru-RU" sz="2000" dirty="0" err="1"/>
              <a:t>що</a:t>
            </a:r>
            <a:r>
              <a:rPr lang="ru-RU" sz="2000" dirty="0"/>
              <a:t> ж </a:t>
            </a:r>
            <a:r>
              <a:rPr lang="ru-RU" sz="2000" dirty="0" err="1"/>
              <a:t>радянська</a:t>
            </a:r>
            <a:r>
              <a:rPr lang="ru-RU" sz="2000" dirty="0"/>
              <a:t> </a:t>
            </a:r>
            <a:r>
              <a:rPr lang="ru-RU" sz="2000" dirty="0" err="1"/>
              <a:t>влада</a:t>
            </a:r>
            <a:r>
              <a:rPr lang="ru-RU" sz="2000" dirty="0"/>
              <a:t> так не </a:t>
            </a:r>
            <a:r>
              <a:rPr lang="ru-RU" sz="2000" dirty="0" err="1"/>
              <a:t>злюбила</a:t>
            </a:r>
            <a:r>
              <a:rPr lang="ru-RU" sz="2000" dirty="0"/>
              <a:t> </a:t>
            </a:r>
            <a:r>
              <a:rPr lang="ru-RU" sz="2000" dirty="0" err="1"/>
              <a:t>українців</a:t>
            </a:r>
            <a:r>
              <a:rPr lang="ru-RU" sz="2000" dirty="0"/>
              <a:t>? </a:t>
            </a:r>
            <a:r>
              <a:rPr lang="ru-RU" sz="2000" dirty="0" err="1"/>
              <a:t>Відповідь</a:t>
            </a:r>
            <a:r>
              <a:rPr lang="ru-RU" sz="2000" dirty="0"/>
              <a:t> на </a:t>
            </a:r>
            <a:r>
              <a:rPr lang="ru-RU" sz="2000" dirty="0" err="1"/>
              <a:t>ці</a:t>
            </a:r>
            <a:r>
              <a:rPr lang="ru-RU" sz="2000" dirty="0"/>
              <a:t> </a:t>
            </a:r>
            <a:r>
              <a:rPr lang="ru-RU" sz="2000" dirty="0" err="1"/>
              <a:t>запитання</a:t>
            </a:r>
            <a:r>
              <a:rPr lang="ru-RU" sz="2000" dirty="0"/>
              <a:t> </a:t>
            </a:r>
            <a:r>
              <a:rPr lang="ru-RU" sz="2000" dirty="0" err="1"/>
              <a:t>потрібно</a:t>
            </a:r>
            <a:r>
              <a:rPr lang="ru-RU" sz="2000" dirty="0"/>
              <a:t> </a:t>
            </a:r>
            <a:r>
              <a:rPr lang="ru-RU" sz="2000" dirty="0" err="1"/>
              <a:t>шукати</a:t>
            </a:r>
            <a:r>
              <a:rPr lang="ru-RU" sz="2000" dirty="0"/>
              <a:t> в </a:t>
            </a:r>
            <a:r>
              <a:rPr lang="ru-RU" sz="2000" dirty="0" err="1"/>
              <a:t>офіційній</a:t>
            </a:r>
            <a:r>
              <a:rPr lang="ru-RU" sz="2000" dirty="0"/>
              <a:t> </a:t>
            </a:r>
            <a:r>
              <a:rPr lang="ru-RU" sz="2000" dirty="0" err="1"/>
              <a:t>радянській</a:t>
            </a:r>
            <a:r>
              <a:rPr lang="ru-RU" sz="2000" dirty="0"/>
              <a:t> </a:t>
            </a:r>
            <a:r>
              <a:rPr lang="ru-RU" sz="2000" dirty="0" err="1"/>
              <a:t>ідеології</a:t>
            </a:r>
            <a:r>
              <a:rPr lang="ru-RU" sz="2000" dirty="0"/>
              <a:t>, так само, як і </a:t>
            </a:r>
            <a:r>
              <a:rPr lang="ru-RU" sz="2000" dirty="0" err="1"/>
              <a:t>цифри</a:t>
            </a:r>
            <a:r>
              <a:rPr lang="ru-RU" sz="2000" dirty="0"/>
              <a:t> </a:t>
            </a:r>
            <a:r>
              <a:rPr lang="ru-RU" sz="2000" dirty="0" err="1"/>
              <a:t>людських</a:t>
            </a:r>
            <a:r>
              <a:rPr lang="ru-RU" sz="2000" dirty="0"/>
              <a:t> </a:t>
            </a:r>
            <a:r>
              <a:rPr lang="ru-RU" sz="2000" dirty="0" err="1"/>
              <a:t>втрат</a:t>
            </a:r>
            <a:r>
              <a:rPr lang="ru-RU" sz="2000" dirty="0"/>
              <a:t> </a:t>
            </a:r>
            <a:r>
              <a:rPr lang="ru-RU" sz="2000" dirty="0" err="1"/>
              <a:t>простежуються</a:t>
            </a:r>
            <a:r>
              <a:rPr lang="ru-RU" sz="2000" dirty="0"/>
              <a:t> в </a:t>
            </a:r>
            <a:r>
              <a:rPr lang="ru-RU" sz="2000" dirty="0" err="1"/>
              <a:t>офіційній</a:t>
            </a:r>
            <a:r>
              <a:rPr lang="ru-RU" sz="2000" dirty="0"/>
              <a:t> </a:t>
            </a:r>
            <a:r>
              <a:rPr lang="ru-RU" sz="2000" dirty="0" err="1"/>
              <a:t>радянській</a:t>
            </a:r>
            <a:r>
              <a:rPr lang="ru-RU" sz="2000" dirty="0"/>
              <a:t> </a:t>
            </a:r>
            <a:r>
              <a:rPr lang="ru-RU" sz="2000" dirty="0" err="1"/>
              <a:t>статистиці</a:t>
            </a:r>
            <a:r>
              <a:rPr lang="ru-RU" sz="2800" dirty="0"/>
              <a:t>.</a:t>
            </a:r>
            <a:endParaRPr lang="uk-UA" sz="2800" dirty="0"/>
          </a:p>
        </p:txBody>
      </p:sp>
      <p:pic>
        <p:nvPicPr>
          <p:cNvPr id="2" name="Рисунок 1"/>
          <p:cNvPicPr>
            <a:picLocks noChangeAspect="1"/>
          </p:cNvPicPr>
          <p:nvPr/>
        </p:nvPicPr>
        <p:blipFill rotWithShape="1">
          <a:blip r:embed="rId2"/>
          <a:srcRect l="22322" t="5025" r="22194" b="4525"/>
          <a:stretch/>
        </p:blipFill>
        <p:spPr>
          <a:xfrm>
            <a:off x="2843808" y="2924945"/>
            <a:ext cx="3816424" cy="3888432"/>
          </a:xfrm>
          <a:prstGeom prst="rect">
            <a:avLst/>
          </a:prstGeom>
        </p:spPr>
      </p:pic>
      <p:cxnSp>
        <p:nvCxnSpPr>
          <p:cNvPr id="6" name="Пряма сполучна лінія 5"/>
          <p:cNvCxnSpPr/>
          <p:nvPr/>
        </p:nvCxnSpPr>
        <p:spPr>
          <a:xfrm>
            <a:off x="2843808" y="2924945"/>
            <a:ext cx="3816424" cy="38884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 сполучна лінія 7"/>
          <p:cNvCxnSpPr/>
          <p:nvPr/>
        </p:nvCxnSpPr>
        <p:spPr>
          <a:xfrm flipV="1">
            <a:off x="2843808" y="2924945"/>
            <a:ext cx="3816424" cy="38884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53039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692696"/>
            <a:ext cx="4088777" cy="5753100"/>
          </a:xfrm>
        </p:spPr>
        <p:txBody>
          <a:bodyPr/>
          <a:lstStyle/>
          <a:p>
            <a:r>
              <a:rPr lang="uk-UA" sz="2000" dirty="0"/>
              <a:t>Радянська влада ніколи не приховувала, що головний її фронт - це класова боротьба. Причому в 30-х роках, відповідно до оцінок Й. Сталіна, вона в СРСР загострилася, набуваючи іноді національного забарвлення. Щоб розібратися у специфіці саме "українського" аспекту класової й національної боротьби в Радянському Союзі, треба проаналізувати особливості українського менталітету на початку </a:t>
            </a:r>
            <a:r>
              <a:rPr lang="en-US" sz="2000" dirty="0"/>
              <a:t>XX </a:t>
            </a:r>
            <a:r>
              <a:rPr lang="uk-UA" sz="2000" dirty="0"/>
              <a:t>ст., зіставити його з менталітетом російської нації.</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362902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6445796"/>
            <a:ext cx="3960440" cy="369332"/>
          </a:xfrm>
          <a:prstGeom prst="rect">
            <a:avLst/>
          </a:prstGeom>
          <a:noFill/>
        </p:spPr>
        <p:txBody>
          <a:bodyPr wrap="square" rtlCol="0">
            <a:spAutoFit/>
          </a:bodyPr>
          <a:lstStyle/>
          <a:p>
            <a:pPr algn="ctr"/>
            <a:r>
              <a:rPr lang="uk-UA" i="1" dirty="0" smtClean="0"/>
              <a:t>Пропаганда культу Сталіна в СРСР</a:t>
            </a:r>
            <a:endParaRPr lang="uk-UA" i="1" dirty="0"/>
          </a:p>
        </p:txBody>
      </p:sp>
    </p:spTree>
    <p:extLst>
      <p:ext uri="{BB962C8B-B14F-4D97-AF65-F5344CB8AC3E}">
        <p14:creationId xmlns:p14="http://schemas.microsoft.com/office/powerpoint/2010/main" val="274797118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31540" y="268580"/>
            <a:ext cx="8424936" cy="1435766"/>
          </a:xfrm>
        </p:spPr>
        <p:txBody>
          <a:bodyPr/>
          <a:lstStyle/>
          <a:p>
            <a:r>
              <a:rPr lang="uk-UA" sz="2000" b="1" i="1" dirty="0"/>
              <a:t>Напередодні Першої світової війни росіяни й українці здебільшого були селянами. У 1913 р. на території сучасної Російської Федерації в сільській місцевості жило 83% населення, на українських землях - 81%. Але попри це існували істотні відмінності у способах життя російського й українського селянства</a:t>
            </a:r>
          </a:p>
        </p:txBody>
      </p:sp>
      <p:sp>
        <p:nvSpPr>
          <p:cNvPr id="5" name="Місце для вмісту 4"/>
          <p:cNvSpPr>
            <a:spLocks noGrp="1"/>
          </p:cNvSpPr>
          <p:nvPr>
            <p:ph sz="quarter" idx="13"/>
          </p:nvPr>
        </p:nvSpPr>
        <p:spPr>
          <a:xfrm>
            <a:off x="251520" y="1988840"/>
            <a:ext cx="4382200" cy="4752528"/>
          </a:xfrm>
        </p:spPr>
        <p:txBody>
          <a:bodyPr>
            <a:normAutofit/>
          </a:bodyPr>
          <a:lstStyle/>
          <a:p>
            <a:pPr algn="ctr"/>
            <a:r>
              <a:rPr lang="ru-RU" sz="1600" dirty="0" smtClean="0"/>
              <a:t>У </a:t>
            </a:r>
            <a:r>
              <a:rPr lang="ru-RU" sz="1600" b="1" dirty="0" err="1"/>
              <a:t>російських</a:t>
            </a:r>
            <a:r>
              <a:rPr lang="ru-RU" sz="1600" b="1" dirty="0"/>
              <a:t> селян</a:t>
            </a:r>
            <a:r>
              <a:rPr lang="ru-RU" sz="1600" dirty="0"/>
              <a:t> </a:t>
            </a:r>
            <a:r>
              <a:rPr lang="ru-RU" sz="1600" dirty="0" err="1"/>
              <a:t>переважали</a:t>
            </a:r>
            <a:r>
              <a:rPr lang="ru-RU" sz="1600" dirty="0"/>
              <a:t> общинно-</a:t>
            </a:r>
            <a:r>
              <a:rPr lang="ru-RU" sz="1600" dirty="0" err="1"/>
              <a:t>соціалістичні</a:t>
            </a:r>
            <a:r>
              <a:rPr lang="ru-RU" sz="1600" dirty="0"/>
              <a:t> погляди на землю й </a:t>
            </a:r>
            <a:r>
              <a:rPr lang="ru-RU" sz="1600" dirty="0" err="1"/>
              <a:t>організацію</a:t>
            </a:r>
            <a:r>
              <a:rPr lang="ru-RU" sz="1600" dirty="0"/>
              <a:t> </a:t>
            </a:r>
            <a:r>
              <a:rPr lang="ru-RU" sz="1600" dirty="0" err="1"/>
              <a:t>праці</a:t>
            </a:r>
            <a:r>
              <a:rPr lang="ru-RU" sz="1600" dirty="0"/>
              <a:t>. Вони </a:t>
            </a:r>
            <a:r>
              <a:rPr lang="ru-RU" sz="1600" dirty="0" err="1"/>
              <a:t>майже</a:t>
            </a:r>
            <a:r>
              <a:rPr lang="ru-RU" sz="1600" dirty="0"/>
              <a:t> </a:t>
            </a:r>
            <a:r>
              <a:rPr lang="ru-RU" sz="1600" dirty="0" err="1"/>
              <a:t>одностайно</a:t>
            </a:r>
            <a:r>
              <a:rPr lang="ru-RU" sz="1600" dirty="0"/>
              <a:t> </a:t>
            </a:r>
            <a:r>
              <a:rPr lang="ru-RU" sz="1600" dirty="0" err="1"/>
              <a:t>відхилили</a:t>
            </a:r>
            <a:r>
              <a:rPr lang="ru-RU" sz="1600" dirty="0"/>
              <a:t> реформу П. </a:t>
            </a:r>
            <a:r>
              <a:rPr lang="ru-RU" sz="1600" dirty="0" err="1"/>
              <a:t>Столипіна</a:t>
            </a:r>
            <a:r>
              <a:rPr lang="ru-RU" sz="1600" dirty="0"/>
              <a:t> і </a:t>
            </a:r>
            <a:r>
              <a:rPr lang="ru-RU" sz="1600" dirty="0" err="1"/>
              <a:t>вимагали</a:t>
            </a:r>
            <a:r>
              <a:rPr lang="ru-RU" sz="1600" dirty="0"/>
              <a:t> </a:t>
            </a:r>
            <a:r>
              <a:rPr lang="ru-RU" sz="1600" dirty="0" err="1"/>
              <a:t>скасування</a:t>
            </a:r>
            <a:r>
              <a:rPr lang="ru-RU" sz="1600" dirty="0"/>
              <a:t> закону </a:t>
            </a:r>
            <a:r>
              <a:rPr lang="ru-RU" sz="1600" dirty="0" err="1"/>
              <a:t>від</a:t>
            </a:r>
            <a:r>
              <a:rPr lang="ru-RU" sz="1600" dirty="0"/>
              <a:t> 9 листопада 1906 р., </a:t>
            </a:r>
            <a:r>
              <a:rPr lang="ru-RU" sz="1600" dirty="0" err="1"/>
              <a:t>який</a:t>
            </a:r>
            <a:r>
              <a:rPr lang="ru-RU" sz="1600" dirty="0"/>
              <a:t> дозволяв </a:t>
            </a:r>
            <a:r>
              <a:rPr lang="ru-RU" sz="1600" dirty="0" err="1"/>
              <a:t>вихід</a:t>
            </a:r>
            <a:r>
              <a:rPr lang="ru-RU" sz="1600" dirty="0"/>
              <a:t> з </a:t>
            </a:r>
            <a:r>
              <a:rPr lang="ru-RU" sz="1600" dirty="0" err="1"/>
              <a:t>общини</a:t>
            </a:r>
            <a:r>
              <a:rPr lang="ru-RU" sz="1600" dirty="0"/>
              <a:t> і продаж </a:t>
            </a:r>
            <a:r>
              <a:rPr lang="ru-RU" sz="1600" dirty="0" err="1"/>
              <a:t>надільної</a:t>
            </a:r>
            <a:r>
              <a:rPr lang="ru-RU" sz="1600" dirty="0"/>
              <a:t> </a:t>
            </a:r>
            <a:r>
              <a:rPr lang="ru-RU" sz="1600" dirty="0" err="1"/>
              <a:t>землі</a:t>
            </a:r>
            <a:r>
              <a:rPr lang="ru-RU" sz="1600" dirty="0"/>
              <a:t>. </a:t>
            </a:r>
            <a:r>
              <a:rPr lang="ru-RU" sz="1600" dirty="0" err="1"/>
              <a:t>Вважали</a:t>
            </a:r>
            <a:r>
              <a:rPr lang="ru-RU" sz="1600" dirty="0"/>
              <a:t>, </a:t>
            </a:r>
            <a:r>
              <a:rPr lang="ru-RU" sz="1600" dirty="0" err="1"/>
              <a:t>що</a:t>
            </a:r>
            <a:r>
              <a:rPr lang="ru-RU" sz="1600" dirty="0"/>
              <a:t> </a:t>
            </a:r>
            <a:r>
              <a:rPr lang="ru-RU" sz="1600" dirty="0" err="1"/>
              <a:t>цей</a:t>
            </a:r>
            <a:r>
              <a:rPr lang="ru-RU" sz="1600" dirty="0"/>
              <a:t> закон </a:t>
            </a:r>
            <a:r>
              <a:rPr lang="ru-RU" sz="1600" dirty="0" err="1"/>
              <a:t>призведе</a:t>
            </a:r>
            <a:r>
              <a:rPr lang="ru-RU" sz="1600" dirty="0"/>
              <a:t> до </a:t>
            </a:r>
            <a:r>
              <a:rPr lang="ru-RU" sz="1600" dirty="0" err="1"/>
              <a:t>обезземелювання</a:t>
            </a:r>
            <a:r>
              <a:rPr lang="ru-RU" sz="1600" dirty="0"/>
              <a:t> </a:t>
            </a:r>
            <a:r>
              <a:rPr lang="ru-RU" sz="1600" dirty="0" err="1"/>
              <a:t>більшості</a:t>
            </a:r>
            <a:r>
              <a:rPr lang="ru-RU" sz="1600" dirty="0"/>
              <a:t> </a:t>
            </a:r>
            <a:r>
              <a:rPr lang="ru-RU" sz="1600" dirty="0" err="1"/>
              <a:t>населення</a:t>
            </a:r>
            <a:r>
              <a:rPr lang="ru-RU" sz="1600" dirty="0"/>
              <a:t> і земля </a:t>
            </a:r>
            <a:r>
              <a:rPr lang="ru-RU" sz="1600" dirty="0" err="1"/>
              <a:t>потрапить</a:t>
            </a:r>
            <a:r>
              <a:rPr lang="ru-RU" sz="1600" dirty="0"/>
              <a:t> до рук </a:t>
            </a:r>
            <a:r>
              <a:rPr lang="ru-RU" sz="1600" dirty="0" err="1"/>
              <a:t>купців</a:t>
            </a:r>
            <a:r>
              <a:rPr lang="ru-RU" sz="1600" dirty="0"/>
              <a:t>, </a:t>
            </a:r>
            <a:r>
              <a:rPr lang="ru-RU" sz="1600" dirty="0" err="1"/>
              <a:t>буржуазії</a:t>
            </a:r>
            <a:r>
              <a:rPr lang="ru-RU" sz="1600" dirty="0"/>
              <a:t> та </a:t>
            </a:r>
            <a:r>
              <a:rPr lang="ru-RU" sz="1600" dirty="0" err="1"/>
              <a:t>куркулів</a:t>
            </a:r>
            <a:r>
              <a:rPr lang="ru-RU" sz="1600" dirty="0"/>
              <a:t>. "Права на </a:t>
            </a:r>
            <a:r>
              <a:rPr lang="ru-RU" sz="1600" dirty="0" err="1"/>
              <a:t>земельну</a:t>
            </a:r>
            <a:r>
              <a:rPr lang="ru-RU" sz="1600" dirty="0"/>
              <a:t> </a:t>
            </a:r>
            <a:r>
              <a:rPr lang="ru-RU" sz="1600" dirty="0" err="1"/>
              <a:t>приватну</a:t>
            </a:r>
            <a:r>
              <a:rPr lang="ru-RU" sz="1600" dirty="0"/>
              <a:t> </a:t>
            </a:r>
            <a:r>
              <a:rPr lang="ru-RU" sz="1600" dirty="0" err="1"/>
              <a:t>власність</a:t>
            </a:r>
            <a:r>
              <a:rPr lang="ru-RU" sz="1600" dirty="0"/>
              <a:t> не </a:t>
            </a:r>
            <a:r>
              <a:rPr lang="ru-RU" sz="1600" dirty="0" err="1"/>
              <a:t>має</a:t>
            </a:r>
            <a:r>
              <a:rPr lang="ru-RU" sz="1600" dirty="0"/>
              <a:t> бути", - писали </a:t>
            </a:r>
            <a:r>
              <a:rPr lang="ru-RU" sz="1600" dirty="0" err="1"/>
              <a:t>селяни</a:t>
            </a:r>
            <a:r>
              <a:rPr lang="ru-RU" sz="1600" dirty="0"/>
              <a:t> </a:t>
            </a:r>
            <a:r>
              <a:rPr lang="ru-RU" sz="1600" dirty="0" err="1"/>
              <a:t>Костромської</a:t>
            </a:r>
            <a:r>
              <a:rPr lang="ru-RU" sz="1600" dirty="0"/>
              <a:t> </a:t>
            </a:r>
            <a:r>
              <a:rPr lang="ru-RU" sz="1600" dirty="0" err="1"/>
              <a:t>губернії</a:t>
            </a:r>
            <a:r>
              <a:rPr lang="ru-RU" sz="1600" dirty="0"/>
              <a:t> до </a:t>
            </a:r>
            <a:r>
              <a:rPr lang="ru-RU" sz="1600" dirty="0" err="1"/>
              <a:t>Другої</a:t>
            </a:r>
            <a:r>
              <a:rPr lang="ru-RU" sz="1600" dirty="0"/>
              <a:t> </a:t>
            </a:r>
            <a:r>
              <a:rPr lang="ru-RU" sz="1600" dirty="0" err="1"/>
              <a:t>Державної</a:t>
            </a:r>
            <a:r>
              <a:rPr lang="ru-RU" sz="1600" dirty="0"/>
              <a:t> </a:t>
            </a:r>
            <a:r>
              <a:rPr lang="ru-RU" sz="1600" dirty="0" err="1" smtClean="0"/>
              <a:t>думи</a:t>
            </a:r>
            <a:r>
              <a:rPr lang="ru-RU" sz="1600" dirty="0" smtClean="0"/>
              <a:t>. </a:t>
            </a:r>
            <a:r>
              <a:rPr lang="ru-RU" sz="1600" b="1" dirty="0"/>
              <a:t>Погляди </a:t>
            </a:r>
            <a:r>
              <a:rPr lang="ru-RU" sz="1600" b="1" dirty="0" err="1"/>
              <a:t>більшості</a:t>
            </a:r>
            <a:r>
              <a:rPr lang="ru-RU" sz="1600" b="1" dirty="0"/>
              <a:t> </a:t>
            </a:r>
            <a:r>
              <a:rPr lang="ru-RU" sz="1600" b="1" dirty="0" err="1"/>
              <a:t>російського</a:t>
            </a:r>
            <a:r>
              <a:rPr lang="ru-RU" sz="1600" b="1" dirty="0"/>
              <a:t> селянства </a:t>
            </a:r>
            <a:r>
              <a:rPr lang="ru-RU" sz="1600" b="1" dirty="0" err="1"/>
              <a:t>базувалися</a:t>
            </a:r>
            <a:r>
              <a:rPr lang="ru-RU" sz="1600" b="1" dirty="0"/>
              <a:t> на принципах </a:t>
            </a:r>
            <a:r>
              <a:rPr lang="ru-RU" sz="1600" b="1" dirty="0" err="1"/>
              <a:t>архаїчного</a:t>
            </a:r>
            <a:r>
              <a:rPr lang="ru-RU" sz="1600" b="1" dirty="0"/>
              <a:t> общинного </a:t>
            </a:r>
            <a:r>
              <a:rPr lang="ru-RU" sz="1600" b="1" dirty="0" err="1" smtClean="0"/>
              <a:t>комунізму</a:t>
            </a:r>
            <a:r>
              <a:rPr lang="ru-RU" sz="1600" b="1" dirty="0" smtClean="0"/>
              <a:t>, про </a:t>
            </a:r>
            <a:r>
              <a:rPr lang="ru-RU" sz="1600" b="1" dirty="0" err="1" smtClean="0"/>
              <a:t>що</a:t>
            </a:r>
            <a:r>
              <a:rPr lang="ru-RU" sz="1600" b="1" dirty="0" smtClean="0"/>
              <a:t> </a:t>
            </a:r>
            <a:r>
              <a:rPr lang="ru-RU" sz="1600" b="1" dirty="0" err="1"/>
              <a:t>чудово</a:t>
            </a:r>
            <a:r>
              <a:rPr lang="ru-RU" sz="1600" b="1" dirty="0"/>
              <a:t> знали як </a:t>
            </a:r>
            <a:r>
              <a:rPr lang="ru-RU" sz="1600" b="1" dirty="0" err="1"/>
              <a:t>есери</a:t>
            </a:r>
            <a:r>
              <a:rPr lang="ru-RU" sz="1600" b="1" dirty="0"/>
              <a:t>, так і </a:t>
            </a:r>
            <a:r>
              <a:rPr lang="ru-RU" sz="1600" b="1" dirty="0" err="1"/>
              <a:t>більшовики</a:t>
            </a:r>
            <a:r>
              <a:rPr lang="ru-RU" sz="1600" b="1" dirty="0"/>
              <a:t>.</a:t>
            </a:r>
            <a:endParaRPr lang="uk-UA" sz="1600"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47" t="10001" r="22485" b="6737"/>
          <a:stretch/>
        </p:blipFill>
        <p:spPr bwMode="auto">
          <a:xfrm>
            <a:off x="4583806" y="2348880"/>
            <a:ext cx="456019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04104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96944" cy="1440160"/>
          </a:xfrm>
        </p:spPr>
        <p:txBody>
          <a:bodyPr/>
          <a:lstStyle/>
          <a:p>
            <a:r>
              <a:rPr lang="uk-UA" sz="2000" b="1" i="1" dirty="0"/>
              <a:t>Напередодні Першої світової війни росіяни й українці здебільшого були селянами. У 1913 р. на території сучасної Російської Федерації в сільській місцевості жило 83% населення, на українських землях - 81%. Але попри це існували істотні відмінності у способах життя російського й українського </a:t>
            </a:r>
            <a:r>
              <a:rPr lang="uk-UA" sz="2000" b="1" i="1" dirty="0" smtClean="0"/>
              <a:t>селянства.</a:t>
            </a:r>
            <a:endParaRPr lang="uk-UA" sz="2000" b="1" i="1" dirty="0"/>
          </a:p>
        </p:txBody>
      </p:sp>
      <p:sp>
        <p:nvSpPr>
          <p:cNvPr id="3" name="Місце для вмісту 2"/>
          <p:cNvSpPr>
            <a:spLocks noGrp="1"/>
          </p:cNvSpPr>
          <p:nvPr>
            <p:ph sz="quarter" idx="13"/>
          </p:nvPr>
        </p:nvSpPr>
        <p:spPr>
          <a:xfrm>
            <a:off x="4427984" y="1916832"/>
            <a:ext cx="4608512" cy="4824536"/>
          </a:xfrm>
        </p:spPr>
        <p:txBody>
          <a:bodyPr>
            <a:normAutofit fontScale="40000" lnSpcReduction="20000"/>
          </a:bodyPr>
          <a:lstStyle/>
          <a:p>
            <a:pPr algn="ctr"/>
            <a:r>
              <a:rPr lang="ru-RU" sz="4500" b="1" dirty="0" err="1"/>
              <a:t>Інакша</a:t>
            </a:r>
            <a:r>
              <a:rPr lang="ru-RU" sz="4500" b="1" dirty="0"/>
              <a:t> картина </a:t>
            </a:r>
            <a:r>
              <a:rPr lang="ru-RU" sz="4500" b="1" dirty="0" err="1"/>
              <a:t>була</a:t>
            </a:r>
            <a:r>
              <a:rPr lang="ru-RU" sz="4500" b="1" dirty="0"/>
              <a:t> в </a:t>
            </a:r>
            <a:r>
              <a:rPr lang="ru-RU" sz="4500" b="1" dirty="0" err="1"/>
              <a:t>Україні</a:t>
            </a:r>
            <a:r>
              <a:rPr lang="ru-RU" sz="4500" dirty="0"/>
              <a:t>. На початку XX ст. </a:t>
            </a:r>
            <a:r>
              <a:rPr lang="ru-RU" sz="4500" dirty="0" err="1"/>
              <a:t>близько</a:t>
            </a:r>
            <a:r>
              <a:rPr lang="ru-RU" sz="4500" dirty="0"/>
              <a:t> 85% селян </a:t>
            </a:r>
            <a:r>
              <a:rPr lang="ru-RU" sz="4500" dirty="0" err="1"/>
              <a:t>Правобережжя</a:t>
            </a:r>
            <a:r>
              <a:rPr lang="ru-RU" sz="4500" dirty="0"/>
              <a:t> і </a:t>
            </a:r>
            <a:r>
              <a:rPr lang="ru-RU" sz="4500" dirty="0" err="1"/>
              <a:t>майже</a:t>
            </a:r>
            <a:r>
              <a:rPr lang="ru-RU" sz="4500" dirty="0"/>
              <a:t> 70% селян </a:t>
            </a:r>
            <a:r>
              <a:rPr lang="ru-RU" sz="4500" dirty="0" err="1"/>
              <a:t>Лівобережжя</a:t>
            </a:r>
            <a:r>
              <a:rPr lang="ru-RU" sz="4500" dirty="0"/>
              <a:t> вели </a:t>
            </a:r>
            <a:r>
              <a:rPr lang="ru-RU" sz="4500" dirty="0" err="1"/>
              <a:t>одноосібне</a:t>
            </a:r>
            <a:r>
              <a:rPr lang="ru-RU" sz="4500" dirty="0"/>
              <a:t> </a:t>
            </a:r>
            <a:r>
              <a:rPr lang="ru-RU" sz="4500" dirty="0" err="1"/>
              <a:t>господарство</a:t>
            </a:r>
            <a:r>
              <a:rPr lang="ru-RU" sz="4500" dirty="0"/>
              <a:t>. </a:t>
            </a:r>
            <a:r>
              <a:rPr lang="ru-RU" sz="4500" dirty="0" err="1"/>
              <a:t>Саме</a:t>
            </a:r>
            <a:r>
              <a:rPr lang="ru-RU" sz="4500" dirty="0"/>
              <a:t> в </a:t>
            </a:r>
            <a:r>
              <a:rPr lang="ru-RU" sz="4500" dirty="0" err="1"/>
              <a:t>Україні</a:t>
            </a:r>
            <a:r>
              <a:rPr lang="ru-RU" sz="4500" dirty="0"/>
              <a:t> </a:t>
            </a:r>
            <a:r>
              <a:rPr lang="ru-RU" sz="4500" dirty="0" err="1"/>
              <a:t>аграрна</a:t>
            </a:r>
            <a:r>
              <a:rPr lang="ru-RU" sz="4500" dirty="0"/>
              <a:t> реформа </a:t>
            </a:r>
            <a:r>
              <a:rPr lang="ru-RU" sz="4500" dirty="0" err="1"/>
              <a:t>Столипіна</a:t>
            </a:r>
            <a:r>
              <a:rPr lang="ru-RU" sz="4500" dirty="0"/>
              <a:t>, </a:t>
            </a:r>
            <a:r>
              <a:rPr lang="ru-RU" sz="4500" dirty="0" err="1"/>
              <a:t>спрямована</a:t>
            </a:r>
            <a:r>
              <a:rPr lang="ru-RU" sz="4500" dirty="0"/>
              <a:t> на </a:t>
            </a:r>
            <a:r>
              <a:rPr lang="ru-RU" sz="4500" dirty="0" err="1"/>
              <a:t>руйнацію</a:t>
            </a:r>
            <a:r>
              <a:rPr lang="ru-RU" sz="4500" dirty="0"/>
              <a:t> </a:t>
            </a:r>
            <a:r>
              <a:rPr lang="ru-RU" sz="4500" dirty="0" err="1"/>
              <a:t>сільської</a:t>
            </a:r>
            <a:r>
              <a:rPr lang="ru-RU" sz="4500" dirty="0"/>
              <a:t> </a:t>
            </a:r>
            <a:r>
              <a:rPr lang="ru-RU" sz="4500" dirty="0" err="1"/>
              <a:t>общини</a:t>
            </a:r>
            <a:r>
              <a:rPr lang="ru-RU" sz="4500" dirty="0"/>
              <a:t>, мала </a:t>
            </a:r>
            <a:r>
              <a:rPr lang="ru-RU" sz="4500" dirty="0" err="1"/>
              <a:t>найбільший</a:t>
            </a:r>
            <a:r>
              <a:rPr lang="ru-RU" sz="4500" dirty="0"/>
              <a:t> </a:t>
            </a:r>
            <a:r>
              <a:rPr lang="ru-RU" sz="4500" dirty="0" err="1"/>
              <a:t>успіх</a:t>
            </a:r>
            <a:r>
              <a:rPr lang="ru-RU" sz="4500" dirty="0"/>
              <a:t>. </a:t>
            </a:r>
            <a:r>
              <a:rPr lang="ru-RU" sz="4500" dirty="0" err="1"/>
              <a:t>Українських</a:t>
            </a:r>
            <a:r>
              <a:rPr lang="ru-RU" sz="4500" dirty="0"/>
              <a:t> селян </a:t>
            </a:r>
            <a:r>
              <a:rPr lang="ru-RU" sz="4500" dirty="0" err="1"/>
              <a:t>від</a:t>
            </a:r>
            <a:r>
              <a:rPr lang="ru-RU" sz="4500" dirty="0"/>
              <a:t> </a:t>
            </a:r>
            <a:r>
              <a:rPr lang="ru-RU" sz="4500" dirty="0" err="1"/>
              <a:t>російських</a:t>
            </a:r>
            <a:r>
              <a:rPr lang="ru-RU" sz="4500" dirty="0"/>
              <a:t> </a:t>
            </a:r>
            <a:r>
              <a:rPr lang="ru-RU" sz="4500" dirty="0" err="1"/>
              <a:t>відрізняло</a:t>
            </a:r>
            <a:r>
              <a:rPr lang="ru-RU" sz="4500" dirty="0"/>
              <a:t> </a:t>
            </a:r>
            <a:r>
              <a:rPr lang="ru-RU" sz="4500" dirty="0" err="1"/>
              <a:t>ставлення</a:t>
            </a:r>
            <a:r>
              <a:rPr lang="ru-RU" sz="4500" dirty="0"/>
              <a:t> до </a:t>
            </a:r>
            <a:r>
              <a:rPr lang="ru-RU" sz="4500" dirty="0" err="1"/>
              <a:t>приватної</a:t>
            </a:r>
            <a:r>
              <a:rPr lang="ru-RU" sz="4500" dirty="0"/>
              <a:t> </a:t>
            </a:r>
            <a:r>
              <a:rPr lang="ru-RU" sz="4500" dirty="0" err="1"/>
              <a:t>власності</a:t>
            </a:r>
            <a:r>
              <a:rPr lang="ru-RU" sz="4500" dirty="0"/>
              <a:t> на свою землю. Селян </a:t>
            </a:r>
            <a:r>
              <a:rPr lang="ru-RU" sz="4500" dirty="0" err="1"/>
              <a:t>умовно</a:t>
            </a:r>
            <a:r>
              <a:rPr lang="ru-RU" sz="4500" dirty="0"/>
              <a:t> </a:t>
            </a:r>
            <a:r>
              <a:rPr lang="ru-RU" sz="4500" dirty="0" err="1"/>
              <a:t>поділили</a:t>
            </a:r>
            <a:r>
              <a:rPr lang="ru-RU" sz="4500" dirty="0"/>
              <a:t> на три </a:t>
            </a:r>
            <a:r>
              <a:rPr lang="ru-RU" sz="4500" dirty="0" err="1"/>
              <a:t>категорії</a:t>
            </a:r>
            <a:r>
              <a:rPr lang="ru-RU" sz="4500" dirty="0"/>
              <a:t>: </a:t>
            </a:r>
            <a:r>
              <a:rPr lang="ru-RU" sz="4500" dirty="0" err="1"/>
              <a:t>бідняків</a:t>
            </a:r>
            <a:r>
              <a:rPr lang="ru-RU" sz="4500" dirty="0"/>
              <a:t>, </a:t>
            </a:r>
            <a:r>
              <a:rPr lang="ru-RU" sz="4500" dirty="0" err="1"/>
              <a:t>середняків</a:t>
            </a:r>
            <a:r>
              <a:rPr lang="ru-RU" sz="4500" dirty="0"/>
              <a:t> і </a:t>
            </a:r>
            <a:r>
              <a:rPr lang="ru-RU" sz="4500" dirty="0" err="1"/>
              <a:t>куркулів</a:t>
            </a:r>
            <a:r>
              <a:rPr lang="ru-RU" sz="4500" dirty="0"/>
              <a:t>. </a:t>
            </a:r>
            <a:r>
              <a:rPr lang="ru-RU" sz="4500" dirty="0" err="1"/>
              <a:t>Бідняки</a:t>
            </a:r>
            <a:r>
              <a:rPr lang="ru-RU" sz="4500" dirty="0"/>
              <a:t> стали </a:t>
            </a:r>
            <a:r>
              <a:rPr lang="ru-RU" sz="4500" dirty="0" err="1"/>
              <a:t>природними</a:t>
            </a:r>
            <a:r>
              <a:rPr lang="ru-RU" sz="4500" dirty="0"/>
              <a:t> союзниками та опорою </a:t>
            </a:r>
            <a:r>
              <a:rPr lang="ru-RU" sz="4500" dirty="0" err="1"/>
              <a:t>радянської</a:t>
            </a:r>
            <a:r>
              <a:rPr lang="ru-RU" sz="4500" dirty="0"/>
              <a:t> </a:t>
            </a:r>
            <a:r>
              <a:rPr lang="ru-RU" sz="4500" dirty="0" err="1"/>
              <a:t>влади</a:t>
            </a:r>
            <a:r>
              <a:rPr lang="ru-RU" sz="4500" dirty="0"/>
              <a:t> в </a:t>
            </a:r>
            <a:r>
              <a:rPr lang="ru-RU" sz="4500" dirty="0" err="1"/>
              <a:t>селі</a:t>
            </a:r>
            <a:r>
              <a:rPr lang="ru-RU" sz="4500" dirty="0"/>
              <a:t>. </a:t>
            </a:r>
            <a:r>
              <a:rPr lang="ru-RU" sz="4500" dirty="0" err="1"/>
              <a:t>Щодо</a:t>
            </a:r>
            <a:r>
              <a:rPr lang="ru-RU" sz="4500" dirty="0"/>
              <a:t> </a:t>
            </a:r>
            <a:r>
              <a:rPr lang="ru-RU" sz="4500" dirty="0" err="1"/>
              <a:t>середняків</a:t>
            </a:r>
            <a:r>
              <a:rPr lang="ru-RU" sz="4500" dirty="0"/>
              <a:t> </a:t>
            </a:r>
            <a:r>
              <a:rPr lang="ru-RU" sz="4500" dirty="0" err="1"/>
              <a:t>визначеності</a:t>
            </a:r>
            <a:r>
              <a:rPr lang="ru-RU" sz="4500" dirty="0"/>
              <a:t> не </a:t>
            </a:r>
            <a:r>
              <a:rPr lang="ru-RU" sz="4500" dirty="0" err="1"/>
              <a:t>було</a:t>
            </a:r>
            <a:r>
              <a:rPr lang="ru-RU" sz="4500" dirty="0"/>
              <a:t>: </a:t>
            </a:r>
            <a:r>
              <a:rPr lang="ru-RU" sz="4500" dirty="0" err="1"/>
              <a:t>якщо</a:t>
            </a:r>
            <a:r>
              <a:rPr lang="ru-RU" sz="4500" dirty="0"/>
              <a:t> вони </a:t>
            </a:r>
            <a:r>
              <a:rPr lang="ru-RU" sz="4500" dirty="0" err="1"/>
              <a:t>ставилися</a:t>
            </a:r>
            <a:r>
              <a:rPr lang="ru-RU" sz="4500" dirty="0"/>
              <a:t> до </a:t>
            </a:r>
            <a:r>
              <a:rPr lang="ru-RU" sz="4500" dirty="0" err="1"/>
              <a:t>влади</a:t>
            </a:r>
            <a:r>
              <a:rPr lang="ru-RU" sz="4500" dirty="0"/>
              <a:t> лояльно, </a:t>
            </a:r>
            <a:r>
              <a:rPr lang="ru-RU" sz="4500" dirty="0" err="1"/>
              <a:t>їх</a:t>
            </a:r>
            <a:r>
              <a:rPr lang="ru-RU" sz="4500" dirty="0"/>
              <a:t> </a:t>
            </a:r>
            <a:r>
              <a:rPr lang="ru-RU" sz="4500" dirty="0" err="1"/>
              <a:t>вважали</a:t>
            </a:r>
            <a:r>
              <a:rPr lang="ru-RU" sz="4500" dirty="0"/>
              <a:t> "</a:t>
            </a:r>
            <a:r>
              <a:rPr lang="ru-RU" sz="4500" dirty="0" err="1"/>
              <a:t>своїми</a:t>
            </a:r>
            <a:r>
              <a:rPr lang="ru-RU" sz="4500" dirty="0"/>
              <a:t>", </a:t>
            </a:r>
            <a:r>
              <a:rPr lang="ru-RU" sz="4500" dirty="0" err="1"/>
              <a:t>якщо</a:t>
            </a:r>
            <a:r>
              <a:rPr lang="ru-RU" sz="4500" dirty="0"/>
              <a:t> </a:t>
            </a:r>
            <a:r>
              <a:rPr lang="ru-RU" sz="4500" dirty="0" err="1"/>
              <a:t>ні</a:t>
            </a:r>
            <a:r>
              <a:rPr lang="ru-RU" sz="4500" dirty="0"/>
              <a:t> - переводили в </a:t>
            </a:r>
            <a:r>
              <a:rPr lang="ru-RU" sz="4500" dirty="0" err="1"/>
              <a:t>куркулі</a:t>
            </a:r>
            <a:r>
              <a:rPr lang="ru-RU" sz="4500" dirty="0"/>
              <a:t>. </a:t>
            </a:r>
            <a:r>
              <a:rPr lang="ru-RU" sz="4500" dirty="0" err="1"/>
              <a:t>Останніх</a:t>
            </a:r>
            <a:r>
              <a:rPr lang="ru-RU" sz="4500" dirty="0"/>
              <a:t> </a:t>
            </a:r>
            <a:r>
              <a:rPr lang="ru-RU" sz="4500" dirty="0" err="1"/>
              <a:t>одразу</a:t>
            </a:r>
            <a:r>
              <a:rPr lang="ru-RU" sz="4500" dirty="0"/>
              <a:t> назвали "</a:t>
            </a:r>
            <a:r>
              <a:rPr lang="ru-RU" sz="4500" dirty="0" err="1"/>
              <a:t>найлютішими</a:t>
            </a:r>
            <a:r>
              <a:rPr lang="ru-RU" sz="4500" dirty="0"/>
              <a:t> ворогами трудового народу" і почали поголовно </a:t>
            </a:r>
            <a:r>
              <a:rPr lang="ru-RU" sz="4500" dirty="0" err="1"/>
              <a:t>знищувати</a:t>
            </a:r>
            <a:r>
              <a:rPr lang="ru-RU" sz="4500" dirty="0"/>
              <a:t> як </a:t>
            </a:r>
            <a:r>
              <a:rPr lang="ru-RU" sz="4500" dirty="0" err="1"/>
              <a:t>клас</a:t>
            </a:r>
            <a:r>
              <a:rPr lang="ru-RU" sz="4500" dirty="0"/>
              <a:t>.</a:t>
            </a:r>
          </a:p>
          <a:p>
            <a:endParaRPr lang="uk-UA"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695" r="19316"/>
          <a:stretch/>
        </p:blipFill>
        <p:spPr bwMode="auto">
          <a:xfrm>
            <a:off x="107503" y="2276872"/>
            <a:ext cx="4688487" cy="397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4068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p:cNvSpPr>
            <a:spLocks noGrp="1"/>
          </p:cNvSpPr>
          <p:nvPr>
            <p:ph idx="1"/>
          </p:nvPr>
        </p:nvSpPr>
        <p:spPr>
          <a:xfrm>
            <a:off x="395536" y="2132856"/>
            <a:ext cx="8352927" cy="4392487"/>
          </a:xfrm>
        </p:spPr>
        <p:txBody>
          <a:bodyPr>
            <a:normAutofit lnSpcReduction="10000"/>
          </a:bodyPr>
          <a:lstStyle/>
          <a:p>
            <a:pPr marL="0" indent="0" algn="ctr">
              <a:buNone/>
            </a:pPr>
            <a:r>
              <a:rPr lang="ru-RU" dirty="0" smtClean="0"/>
              <a:t>У </a:t>
            </a:r>
            <a:r>
              <a:rPr lang="ru-RU" dirty="0"/>
              <a:t>30-х роках настала </a:t>
            </a:r>
            <a:r>
              <a:rPr lang="ru-RU" dirty="0" err="1"/>
              <a:t>черга</a:t>
            </a:r>
            <a:r>
              <a:rPr lang="ru-RU" dirty="0"/>
              <a:t> </a:t>
            </a:r>
            <a:r>
              <a:rPr lang="ru-RU" dirty="0" err="1"/>
              <a:t>куркулів</a:t>
            </a:r>
            <a:r>
              <a:rPr lang="ru-RU" dirty="0"/>
              <a:t>. До </a:t>
            </a:r>
            <a:r>
              <a:rPr lang="ru-RU" dirty="0" err="1"/>
              <a:t>революції</a:t>
            </a:r>
            <a:r>
              <a:rPr lang="ru-RU" dirty="0"/>
              <a:t> </a:t>
            </a:r>
            <a:r>
              <a:rPr lang="ru-RU" dirty="0" err="1"/>
              <a:t>під</a:t>
            </a:r>
            <a:r>
              <a:rPr lang="ru-RU" dirty="0"/>
              <a:t> </a:t>
            </a:r>
            <a:r>
              <a:rPr lang="ru-RU" dirty="0" err="1"/>
              <a:t>визначення</a:t>
            </a:r>
            <a:r>
              <a:rPr lang="ru-RU" dirty="0"/>
              <a:t> "куркуль" (рос. "кулак") </a:t>
            </a:r>
            <a:r>
              <a:rPr lang="ru-RU" dirty="0" err="1"/>
              <a:t>підпадав</a:t>
            </a:r>
            <a:r>
              <a:rPr lang="ru-RU" dirty="0"/>
              <a:t> </a:t>
            </a:r>
            <a:r>
              <a:rPr lang="ru-RU" dirty="0" err="1"/>
              <a:t>заможний</a:t>
            </a:r>
            <a:r>
              <a:rPr lang="ru-RU" dirty="0"/>
              <a:t> селянин, </a:t>
            </a:r>
            <a:r>
              <a:rPr lang="ru-RU" dirty="0" err="1"/>
              <a:t>який</a:t>
            </a:r>
            <a:r>
              <a:rPr lang="ru-RU" dirty="0"/>
              <a:t> </a:t>
            </a:r>
            <a:r>
              <a:rPr lang="ru-RU" dirty="0" err="1"/>
              <a:t>отримав</a:t>
            </a:r>
            <a:r>
              <a:rPr lang="ru-RU" dirty="0"/>
              <a:t> </a:t>
            </a:r>
            <a:r>
              <a:rPr lang="ru-RU" dirty="0" err="1"/>
              <a:t>статок</a:t>
            </a:r>
            <a:r>
              <a:rPr lang="ru-RU" dirty="0"/>
              <a:t> шляхом нещадного </a:t>
            </a:r>
            <a:r>
              <a:rPr lang="ru-RU" dirty="0" err="1"/>
              <a:t>експлуатування</a:t>
            </a:r>
            <a:r>
              <a:rPr lang="ru-RU" dirty="0"/>
              <a:t> </a:t>
            </a:r>
            <a:r>
              <a:rPr lang="ru-RU" dirty="0" err="1"/>
              <a:t>односельців</a:t>
            </a:r>
            <a:r>
              <a:rPr lang="ru-RU" dirty="0"/>
              <a:t> і </a:t>
            </a:r>
            <a:r>
              <a:rPr lang="ru-RU" dirty="0" err="1"/>
              <a:t>тримав</a:t>
            </a:r>
            <a:r>
              <a:rPr lang="ru-RU" dirty="0"/>
              <a:t> весь "мир" (</a:t>
            </a:r>
            <a:r>
              <a:rPr lang="ru-RU" dirty="0" err="1"/>
              <a:t>сільську</a:t>
            </a:r>
            <a:r>
              <a:rPr lang="ru-RU" dirty="0"/>
              <a:t> общину) "в кулаці". </a:t>
            </a:r>
            <a:r>
              <a:rPr lang="ru-RU" dirty="0" err="1"/>
              <a:t>Більшовики</a:t>
            </a:r>
            <a:r>
              <a:rPr lang="ru-RU" dirty="0"/>
              <a:t> уточнили </a:t>
            </a:r>
            <a:r>
              <a:rPr lang="ru-RU" dirty="0" err="1"/>
              <a:t>формулювання</a:t>
            </a:r>
            <a:r>
              <a:rPr lang="ru-RU" dirty="0"/>
              <a:t>. В. </a:t>
            </a:r>
            <a:r>
              <a:rPr lang="ru-RU" dirty="0" err="1"/>
              <a:t>Ленін</a:t>
            </a:r>
            <a:r>
              <a:rPr lang="ru-RU" dirty="0"/>
              <a:t> до </a:t>
            </a:r>
            <a:r>
              <a:rPr lang="ru-RU" dirty="0" err="1"/>
              <a:t>прикмет</a:t>
            </a:r>
            <a:r>
              <a:rPr lang="ru-RU" dirty="0"/>
              <a:t> куркуля додав участь у </a:t>
            </a:r>
            <a:r>
              <a:rPr lang="ru-RU" dirty="0" err="1"/>
              <a:t>торгівлі</a:t>
            </a:r>
            <a:r>
              <a:rPr lang="ru-RU" dirty="0"/>
              <a:t>. </a:t>
            </a:r>
            <a:r>
              <a:rPr lang="ru-RU" dirty="0" err="1"/>
              <a:t>Пізніше</a:t>
            </a:r>
            <a:r>
              <a:rPr lang="ru-RU" dirty="0"/>
              <a:t>, </a:t>
            </a:r>
            <a:r>
              <a:rPr lang="ru-RU" dirty="0" err="1"/>
              <a:t>наприкінці</a:t>
            </a:r>
            <a:r>
              <a:rPr lang="ru-RU" dirty="0"/>
              <a:t> 20-х </a:t>
            </a:r>
            <a:r>
              <a:rPr lang="ru-RU" dirty="0" err="1"/>
              <a:t>років</a:t>
            </a:r>
            <a:r>
              <a:rPr lang="ru-RU" dirty="0"/>
              <a:t> приписали </a:t>
            </a:r>
            <a:r>
              <a:rPr lang="ru-RU" dirty="0" err="1"/>
              <a:t>ще</a:t>
            </a:r>
            <a:r>
              <a:rPr lang="ru-RU" dirty="0"/>
              <a:t> й </a:t>
            </a:r>
            <a:r>
              <a:rPr lang="ru-RU" dirty="0" err="1"/>
              <a:t>небажання</a:t>
            </a:r>
            <a:r>
              <a:rPr lang="ru-RU" dirty="0"/>
              <a:t> "</a:t>
            </a:r>
            <a:r>
              <a:rPr lang="ru-RU" dirty="0" err="1"/>
              <a:t>добровільно</a:t>
            </a:r>
            <a:r>
              <a:rPr lang="ru-RU" dirty="0"/>
              <a:t>" </a:t>
            </a:r>
            <a:r>
              <a:rPr lang="ru-RU" dirty="0" err="1"/>
              <a:t>вступати</a:t>
            </a:r>
            <a:r>
              <a:rPr lang="ru-RU" dirty="0"/>
              <a:t> до </a:t>
            </a:r>
            <a:r>
              <a:rPr lang="ru-RU" dirty="0" err="1"/>
              <a:t>колгоспу</a:t>
            </a:r>
            <a:r>
              <a:rPr lang="ru-RU" dirty="0"/>
              <a:t>. Так будь-</a:t>
            </a:r>
            <a:r>
              <a:rPr lang="ru-RU" dirty="0" err="1"/>
              <a:t>якого</a:t>
            </a:r>
            <a:r>
              <a:rPr lang="ru-RU" dirty="0"/>
              <a:t> селянина, </a:t>
            </a:r>
            <a:r>
              <a:rPr lang="ru-RU" dirty="0" err="1"/>
              <a:t>який</a:t>
            </a:r>
            <a:r>
              <a:rPr lang="ru-RU" dirty="0"/>
              <a:t> </a:t>
            </a:r>
            <a:r>
              <a:rPr lang="ru-RU" dirty="0" err="1"/>
              <a:t>мав</a:t>
            </a:r>
            <a:r>
              <a:rPr lang="ru-RU" dirty="0"/>
              <a:t> "садок </a:t>
            </a:r>
            <a:r>
              <a:rPr lang="ru-RU" dirty="0" err="1"/>
              <a:t>вишневий</a:t>
            </a:r>
            <a:r>
              <a:rPr lang="ru-RU" dirty="0"/>
              <a:t> коло </a:t>
            </a:r>
            <a:r>
              <a:rPr lang="ru-RU" dirty="0" err="1"/>
              <a:t>хати</a:t>
            </a:r>
            <a:r>
              <a:rPr lang="ru-RU" dirty="0"/>
              <a:t>", корову і, борони Боже, коня, продавав раз на </a:t>
            </a:r>
            <a:r>
              <a:rPr lang="ru-RU" dirty="0" err="1"/>
              <a:t>місяць</a:t>
            </a:r>
            <a:r>
              <a:rPr lang="ru-RU" dirty="0"/>
              <a:t> два десятки </a:t>
            </a:r>
            <a:r>
              <a:rPr lang="ru-RU" dirty="0" err="1"/>
              <a:t>яєць</a:t>
            </a:r>
            <a:r>
              <a:rPr lang="ru-RU" dirty="0"/>
              <a:t> та </a:t>
            </a:r>
            <a:r>
              <a:rPr lang="ru-RU" dirty="0" err="1"/>
              <a:t>глечик</a:t>
            </a:r>
            <a:r>
              <a:rPr lang="ru-RU" dirty="0"/>
              <a:t> </a:t>
            </a:r>
            <a:r>
              <a:rPr lang="ru-RU" dirty="0" err="1"/>
              <a:t>сметани</a:t>
            </a:r>
            <a:r>
              <a:rPr lang="ru-RU" dirty="0"/>
              <a:t> на </a:t>
            </a:r>
            <a:r>
              <a:rPr lang="ru-RU" dirty="0" err="1"/>
              <a:t>найближчому</a:t>
            </a:r>
            <a:r>
              <a:rPr lang="ru-RU" dirty="0"/>
              <a:t> </a:t>
            </a:r>
            <a:r>
              <a:rPr lang="ru-RU" dirty="0" err="1"/>
              <a:t>базарі</a:t>
            </a:r>
            <a:r>
              <a:rPr lang="ru-RU" dirty="0"/>
              <a:t> й не </a:t>
            </a:r>
            <a:r>
              <a:rPr lang="ru-RU" dirty="0" err="1"/>
              <a:t>хотів</a:t>
            </a:r>
            <a:r>
              <a:rPr lang="ru-RU" dirty="0"/>
              <a:t> </a:t>
            </a:r>
            <a:r>
              <a:rPr lang="ru-RU" dirty="0" err="1"/>
              <a:t>записуватися</a:t>
            </a:r>
            <a:r>
              <a:rPr lang="ru-RU" dirty="0"/>
              <a:t> до </a:t>
            </a:r>
            <a:r>
              <a:rPr lang="ru-RU" dirty="0" err="1"/>
              <a:t>колгоспу</a:t>
            </a:r>
            <a:r>
              <a:rPr lang="ru-RU" dirty="0"/>
              <a:t>, </a:t>
            </a:r>
            <a:r>
              <a:rPr lang="ru-RU" dirty="0" err="1"/>
              <a:t>оголошували</a:t>
            </a:r>
            <a:r>
              <a:rPr lang="ru-RU" dirty="0"/>
              <a:t> ворогом трудового народу і куркулем.</a:t>
            </a:r>
          </a:p>
          <a:p>
            <a:endParaRPr lang="ru-RU" dirty="0"/>
          </a:p>
          <a:p>
            <a:endParaRPr lang="uk-UA" dirty="0"/>
          </a:p>
          <a:p>
            <a:endParaRPr lang="uk-UA" dirty="0"/>
          </a:p>
        </p:txBody>
      </p:sp>
      <p:sp>
        <p:nvSpPr>
          <p:cNvPr id="5" name="Заголовок 4"/>
          <p:cNvSpPr>
            <a:spLocks noGrp="1"/>
          </p:cNvSpPr>
          <p:nvPr>
            <p:ph type="title"/>
          </p:nvPr>
        </p:nvSpPr>
        <p:spPr>
          <a:xfrm>
            <a:off x="179512" y="116632"/>
            <a:ext cx="8856984" cy="1656184"/>
          </a:xfrm>
        </p:spPr>
        <p:txBody>
          <a:bodyPr/>
          <a:lstStyle/>
          <a:p>
            <a:r>
              <a:rPr lang="uk-UA" sz="1800" dirty="0"/>
              <a:t>Першого страшного удару в цьому напрямі радянська влада завдала по козацтву. Й. Сталін на </a:t>
            </a:r>
            <a:r>
              <a:rPr lang="en-US" sz="1800" dirty="0"/>
              <a:t>VII </a:t>
            </a:r>
            <a:r>
              <a:rPr lang="uk-UA" sz="1800" dirty="0"/>
              <a:t>з'їзді РКП(б) у 1919 р. назвав козацтво "одвічним знаряддям російського імперіалізму", й невдовзі після цього було ухвалено директиву про </a:t>
            </a:r>
            <a:r>
              <a:rPr lang="uk-UA" sz="1800" dirty="0" err="1"/>
              <a:t>розкозачування</a:t>
            </a:r>
            <a:r>
              <a:rPr lang="uk-UA" sz="1800" dirty="0"/>
              <a:t>. Завдання знешкодити козацтво радянська влада успішно виконала на початку 20-х років. Цей своєрідний субетнос (понад 6 мільйонів осіб) перестав існувати</a:t>
            </a:r>
            <a:r>
              <a:rPr lang="uk-UA" sz="1800" dirty="0" smtClean="0"/>
              <a:t>.</a:t>
            </a:r>
            <a:endParaRPr lang="uk-UA" sz="1800" dirty="0"/>
          </a:p>
        </p:txBody>
      </p:sp>
    </p:spTree>
    <p:extLst>
      <p:ext uri="{BB962C8B-B14F-4D97-AF65-F5344CB8AC3E}">
        <p14:creationId xmlns:p14="http://schemas.microsoft.com/office/powerpoint/2010/main" val="972227770"/>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а обкладин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верда обкладинка">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а обкладинка">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435</TotalTime>
  <Words>2354</Words>
  <Application>Microsoft Office PowerPoint</Application>
  <PresentationFormat>Экран (4:3)</PresentationFormat>
  <Paragraphs>69</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Тверда обкладинка</vt:lpstr>
      <vt:lpstr>Геноцид як феномен ХХ століття</vt:lpstr>
      <vt:lpstr>Геноци́д — цілеспрямовані дії з метою знищення повністю або частково окремих груп населення чи цілих народів за національними, етнічними, расовими або релігійними мотивами. Геноцид — крайня форма дискримінації! </vt:lpstr>
      <vt:lpstr>Презентация PowerPoint</vt:lpstr>
      <vt:lpstr>Витоки геноциду, його демографічні й соціальні наслідки</vt:lpstr>
      <vt:lpstr>Яка ж причина геноциду українського народу у довоєнні роки? Це далеко не риторичне питання. Адже, здавалося б, не було жодних підстав для ідеологічного, побутового, економічного тощо українофобства. А в результаті - масове, непорівнянне з іншими народами СРСР знищення саме українського народу. За що ж радянська влада так не злюбила українців? Відповідь на ці запитання потрібно шукати в офіційній радянській ідеології, так само, як і цифри людських втрат простежуються в офіційній радянській статистиці.</vt:lpstr>
      <vt:lpstr>Радянська влада ніколи не приховувала, що головний її фронт - це класова боротьба. Причому в 30-х роках, відповідно до оцінок Й. Сталіна, вона в СРСР загострилася, набуваючи іноді національного забарвлення. Щоб розібратися у специфіці саме "українського" аспекту класової й національної боротьби в Радянському Союзі, треба проаналізувати особливості українського менталітету на початку XX ст., зіставити його з менталітетом російської нації.</vt:lpstr>
      <vt:lpstr>Напередодні Першої світової війни росіяни й українці здебільшого були селянами. У 1913 р. на території сучасної Російської Федерації в сільській місцевості жило 83% населення, на українських землях - 81%. Але попри це існували істотні відмінності у способах життя російського й українського селянства</vt:lpstr>
      <vt:lpstr>Напередодні Першої світової війни росіяни й українці здебільшого були селянами. У 1913 р. на території сучасної Російської Федерації в сільській місцевості жило 83% населення, на українських землях - 81%. Але попри це існували істотні відмінності у способах життя російського й українського селянства.</vt:lpstr>
      <vt:lpstr>Першого страшного удару в цьому напрямі радянська влада завдала по козацтву. Й. Сталін на VII з'їзді РКП(б) у 1919 р. назвав козацтво "одвічним знаряддям російського імперіалізму", й невдовзі після цього було ухвалено директиву про розкозачування. Завдання знешкодити козацтво радянська влада успішно виконала на початку 20-х років. Цей своєрідний субетнос (понад 6 мільйонів осіб) перестав існувати.</vt:lpstr>
      <vt:lpstr>Презентация PowerPoint</vt:lpstr>
      <vt:lpstr>Презентация PowerPoint</vt:lpstr>
      <vt:lpstr>Радянська влада пройшлася, мов каток, практично по всіх верствах населення. Величезних втрат зазнали дворянство, духівництво, творча інтелігенція та й самі партійно-радянські функціонери. Проте це не порівняти з втратами серед селянства, особливо українського. </vt:lpstr>
      <vt:lpstr>Голодомор 1932-1933 років - безпрецедентний злочин сталінської тоталітарної системи проти українського народу, який спричинив національну катастрофу.</vt:lpstr>
      <vt:lpstr>Презентация PowerPoint</vt:lpstr>
      <vt:lpstr>Голодомор - це злочин кровожерливої влади. Влади, яка в ніщо ставила власний народ. Параноїдальні ідеї тоталітарних вождів нищать все живе. Батьком державного терору проти власного народу був Сталін. </vt:lpstr>
      <vt:lpstr>Майже 55 років на дослідження було накладене табу в радянській історіографії, бо сам факт голодомору на початку 1930-х років ставив під сумнів досягнення та переваги соціалістичної системи й, врешті решт, монополію КПРС на владу. Звичайно, були намагання українських істориків викрити справжні причини та наслідки голодомору, але за часів СРСР це часто прирівнювали до смертного вироку.</vt:lpstr>
      <vt:lpstr>Презентация PowerPoint</vt:lpstr>
      <vt:lpstr>Наслідки Голодомору</vt:lpstr>
      <vt:lpstr>Презентация PowerPoint</vt:lpstr>
      <vt:lpstr>Голокост в Украї́ні — систематичне винищення євреїв на українських територіях, окупованих нацистською Німеччиною в 1941–1944 роках. За період з 1941 до 1945 року на українських землях загинуло близько 3 000 000 мирних жителів, з яких близько 850 000 — 900 000 складали євреї, що проживали в Україні.</vt:lpstr>
      <vt:lpstr>Один із найважливіших напрямів гітлерівського терору в роки війни визначався расистською теорією нацистів. Винищення «неповноцінних»  народів та етнічних груп стало основною лінією політики Берліна на Сході Європи. Україна поряд з іншими європейськими державами стала жахливим полігоном нацистського конвеєру смерті.</vt:lpstr>
      <vt:lpstr>Причини голокосту</vt:lpstr>
      <vt:lpstr>Презентация PowerPoint</vt:lpstr>
      <vt:lpstr>Презентация PowerPoint</vt:lpstr>
      <vt:lpstr>Символом Голокосту в Україні став розстріл понад 150 тис. чоловік, більшість із який були євреями, у Бабиному Яру (м. Київ). Масові вбивства єврейського населення відбулися також у Львові, Бердичеві, Харкові, Одесі, Дніпропетровську та інших містах України. Крім того, значна частина єврейського населення УРСР була вивезена і знищена на території Польщі - у «таборах смерті» Освенцім, Майданек, Треблінка та ін. Загальну кількість загиблих українських євреїв можна оцінити в 1,8 млн осіб. У цілому Україна втратила близько 70% довоєнного єврейського населення.</vt:lpstr>
      <vt:lpstr>Геноцид – це, безсумнівно, найстрашніший злочин людства. Людина не має права ставити себе понад іншими, їй не дано розпоряджатись чужими долями, а тим більше вирішувати, кому жити, а кому ні. Український народ пережив, мабуть, найбільше поневірянь. Його нищили, топтали, вбивали, але ми вистояли. Люди не спроможні щось змінити в минулому, але в змозі дати йому об'єктивну оцінку, а також винести з того уроки і запобігти поверненню гірких і драматичних сторінок історії. Всебічні, правдиві знання допоможуть уникнути подібних катастроф у майбутньому. Головне - не допустити цього у теперішньому суспільстві. Це стане найбільшим вшануванням пам'яті жертв страшних трагедій.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Геноцид як феномен ХХ століття</dc:title>
  <dc:creator>Public</dc:creator>
  <cp:lastModifiedBy>Gimnaziya</cp:lastModifiedBy>
  <cp:revision>43</cp:revision>
  <dcterms:created xsi:type="dcterms:W3CDTF">2016-04-13T12:49:51Z</dcterms:created>
  <dcterms:modified xsi:type="dcterms:W3CDTF">2016-04-14T11:16:05Z</dcterms:modified>
</cp:coreProperties>
</file>