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58" r:id="rId5"/>
    <p:sldId id="279" r:id="rId6"/>
    <p:sldId id="271" r:id="rId7"/>
    <p:sldId id="272" r:id="rId8"/>
    <p:sldId id="264" r:id="rId9"/>
    <p:sldId id="273" r:id="rId10"/>
    <p:sldId id="266" r:id="rId11"/>
    <p:sldId id="274" r:id="rId12"/>
    <p:sldId id="268" r:id="rId13"/>
    <p:sldId id="275" r:id="rId14"/>
    <p:sldId id="277" r:id="rId15"/>
    <p:sldId id="278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#cite_note-.D1.96.D1.81.D1.82.D0.BF.D1.80.D0.B0.D0.B2.D0.B4.D0.B0-.D0.B4.D0.BE.D0.BA.D1.83.D0.BC.D0.B5.D0.BD.D1.82.D0.B8-3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128792" cy="3336776"/>
          </a:xfrm>
        </p:spPr>
        <p:txBody>
          <a:bodyPr>
            <a:noAutofit/>
          </a:bodyPr>
          <a:lstStyle/>
          <a:p>
            <a:r>
              <a:rPr lang="uk-UA" sz="2400" dirty="0" smtClean="0"/>
              <a:t>Робота</a:t>
            </a:r>
          </a:p>
          <a:p>
            <a:r>
              <a:rPr lang="uk-UA" sz="1800" dirty="0" smtClean="0"/>
              <a:t> проектного етапу Всеукраїнського інтерактивного конкурсу Малої академії наук «</a:t>
            </a:r>
            <a:r>
              <a:rPr lang="uk-UA" sz="1800" dirty="0" err="1" smtClean="0"/>
              <a:t>МАН-Юніор</a:t>
            </a:r>
            <a:r>
              <a:rPr lang="uk-UA" sz="1800" dirty="0" smtClean="0"/>
              <a:t> Дослідник»</a:t>
            </a:r>
          </a:p>
          <a:p>
            <a:r>
              <a:rPr lang="uk-UA" sz="1800" dirty="0"/>
              <a:t>у</a:t>
            </a:r>
            <a:r>
              <a:rPr lang="uk-UA" sz="1800" dirty="0" smtClean="0"/>
              <a:t> номінації «Історик-Юніор»</a:t>
            </a:r>
          </a:p>
          <a:p>
            <a:r>
              <a:rPr lang="uk-UA" sz="3200" dirty="0" smtClean="0">
                <a:solidFill>
                  <a:srgbClr val="FF0000"/>
                </a:solidFill>
              </a:rPr>
              <a:t>«Депортація </a:t>
            </a:r>
            <a:r>
              <a:rPr lang="uk-UA" sz="3200" dirty="0">
                <a:solidFill>
                  <a:srgbClr val="FF0000"/>
                </a:solidFill>
              </a:rPr>
              <a:t>кримських татар як геноцид в </a:t>
            </a:r>
            <a:r>
              <a:rPr lang="uk-UA" sz="3200" dirty="0" smtClean="0">
                <a:solidFill>
                  <a:srgbClr val="FF0000"/>
                </a:solidFill>
              </a:rPr>
              <a:t>Україні»</a:t>
            </a:r>
            <a:endParaRPr lang="uk-UA" sz="3200" dirty="0" smtClean="0"/>
          </a:p>
          <a:p>
            <a:r>
              <a:rPr lang="uk-UA" sz="1800" dirty="0"/>
              <a:t>у</a:t>
            </a:r>
            <a:r>
              <a:rPr lang="uk-UA" sz="1800" dirty="0" smtClean="0"/>
              <a:t>чениці 10 класу</a:t>
            </a:r>
          </a:p>
          <a:p>
            <a:r>
              <a:rPr lang="uk-UA" sz="1800" dirty="0" err="1" smtClean="0"/>
              <a:t>Родинської</a:t>
            </a:r>
            <a:r>
              <a:rPr lang="uk-UA" sz="1800" dirty="0" smtClean="0"/>
              <a:t> загальноосвітньої  школи № 35</a:t>
            </a:r>
          </a:p>
          <a:p>
            <a:r>
              <a:rPr lang="uk-UA" sz="1800" dirty="0" err="1" smtClean="0"/>
              <a:t>м.Красноармійська</a:t>
            </a:r>
            <a:endParaRPr lang="uk-UA" sz="1800" dirty="0" smtClean="0"/>
          </a:p>
          <a:p>
            <a:r>
              <a:rPr lang="uk-UA" sz="1800" dirty="0" smtClean="0"/>
              <a:t>Донецької  області</a:t>
            </a:r>
          </a:p>
          <a:p>
            <a:r>
              <a:rPr lang="uk-UA" sz="2400" dirty="0" err="1" smtClean="0"/>
              <a:t>Кочегарової</a:t>
            </a:r>
            <a:r>
              <a:rPr lang="uk-UA" sz="2400" dirty="0" smtClean="0"/>
              <a:t> Катерини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20689"/>
            <a:ext cx="8856984" cy="936103"/>
          </a:xfrm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Геноцид  як  феномен  </a:t>
            </a:r>
            <a:r>
              <a:rPr lang="en-US" sz="4000" b="1" dirty="0" smtClean="0">
                <a:solidFill>
                  <a:srgbClr val="FF0000"/>
                </a:solidFill>
              </a:rPr>
              <a:t>XX</a:t>
            </a:r>
            <a:r>
              <a:rPr lang="uk-UA" sz="4000" b="1" dirty="0" smtClean="0">
                <a:solidFill>
                  <a:srgbClr val="FF0000"/>
                </a:solidFill>
              </a:rPr>
              <a:t>ст.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-171400"/>
            <a:ext cx="7924800" cy="1224136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доля кримських татар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052736"/>
            <a:ext cx="7924800" cy="4662264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Протягом</a:t>
            </a:r>
            <a:r>
              <a:rPr lang="ru-RU" sz="2400" dirty="0" smtClean="0"/>
              <a:t> </a:t>
            </a:r>
            <a:r>
              <a:rPr lang="ru-RU" sz="2400" dirty="0"/>
              <a:t>12 </a:t>
            </a:r>
            <a:r>
              <a:rPr lang="ru-RU" sz="2400" dirty="0" err="1"/>
              <a:t>років</a:t>
            </a:r>
            <a:r>
              <a:rPr lang="ru-RU" sz="2400" dirty="0"/>
              <a:t> до 1956 року </a:t>
            </a:r>
            <a:r>
              <a:rPr lang="ru-RU" sz="2400" dirty="0" err="1"/>
              <a:t>кримські</a:t>
            </a:r>
            <a:r>
              <a:rPr lang="ru-RU" sz="2400" dirty="0"/>
              <a:t> </a:t>
            </a:r>
            <a:r>
              <a:rPr lang="ru-RU" sz="2400" dirty="0" err="1"/>
              <a:t>татари</a:t>
            </a:r>
            <a:r>
              <a:rPr lang="ru-RU" sz="2400" dirty="0"/>
              <a:t> </a:t>
            </a:r>
            <a:r>
              <a:rPr lang="ru-RU" sz="2400" dirty="0" err="1"/>
              <a:t>мали</a:t>
            </a:r>
            <a:r>
              <a:rPr lang="ru-RU" sz="2400" dirty="0"/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статус 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спецпереселенців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, </a:t>
            </a:r>
            <a:r>
              <a:rPr lang="ru-RU" sz="2400" dirty="0" err="1"/>
              <a:t>що</a:t>
            </a:r>
            <a:r>
              <a:rPr lang="ru-RU" sz="2400" dirty="0"/>
              <a:t> означав </a:t>
            </a:r>
            <a:r>
              <a:rPr lang="ru-RU" sz="2400" dirty="0" err="1"/>
              <a:t>різні</a:t>
            </a:r>
            <a:r>
              <a:rPr lang="ru-RU" sz="2400" dirty="0"/>
              <a:t> </a:t>
            </a:r>
            <a:r>
              <a:rPr lang="ru-RU" sz="2400" dirty="0" err="1"/>
              <a:t>обмеження</a:t>
            </a:r>
            <a:r>
              <a:rPr lang="ru-RU" sz="2400" dirty="0"/>
              <a:t> в правах, </a:t>
            </a:r>
            <a:r>
              <a:rPr lang="ru-RU" sz="2400" dirty="0" err="1"/>
              <a:t>зокрема</a:t>
            </a:r>
            <a:r>
              <a:rPr lang="ru-RU" sz="2400" dirty="0"/>
              <a:t> </a:t>
            </a:r>
            <a:r>
              <a:rPr lang="ru-RU" sz="2400" dirty="0" err="1"/>
              <a:t>заборону</a:t>
            </a:r>
            <a:r>
              <a:rPr lang="ru-RU" sz="2400" dirty="0"/>
              <a:t> на </a:t>
            </a:r>
            <a:r>
              <a:rPr lang="ru-RU" sz="2400" dirty="0" err="1"/>
              <a:t>самовільний</a:t>
            </a:r>
            <a:r>
              <a:rPr lang="ru-RU" sz="2400" dirty="0"/>
              <a:t> (без </a:t>
            </a:r>
            <a:r>
              <a:rPr lang="ru-RU" sz="2400" dirty="0" err="1"/>
              <a:t>письмового</a:t>
            </a:r>
            <a:r>
              <a:rPr lang="ru-RU" sz="2400" dirty="0"/>
              <a:t> </a:t>
            </a:r>
            <a:r>
              <a:rPr lang="ru-RU" sz="2400" dirty="0" err="1"/>
              <a:t>дозволу</a:t>
            </a:r>
            <a:r>
              <a:rPr lang="ru-RU" sz="2400" dirty="0"/>
              <a:t> </a:t>
            </a:r>
            <a:r>
              <a:rPr lang="ru-RU" sz="2400" dirty="0" err="1"/>
              <a:t>спецкомендатури</a:t>
            </a:r>
            <a:r>
              <a:rPr lang="ru-RU" sz="2400" dirty="0"/>
              <a:t>) </a:t>
            </a:r>
            <a:r>
              <a:rPr lang="ru-RU" sz="2400" dirty="0" err="1"/>
              <a:t>перетин</a:t>
            </a:r>
            <a:r>
              <a:rPr lang="ru-RU" sz="2400" dirty="0"/>
              <a:t> кордону </a:t>
            </a:r>
            <a:r>
              <a:rPr lang="ru-RU" sz="2400" dirty="0" err="1"/>
              <a:t>спецпоселення</a:t>
            </a:r>
            <a:r>
              <a:rPr lang="ru-RU" sz="2400" dirty="0"/>
              <a:t> і </a:t>
            </a:r>
            <a:r>
              <a:rPr lang="ru-RU" sz="2400" dirty="0" err="1"/>
              <a:t>кримінальне</a:t>
            </a:r>
            <a:r>
              <a:rPr lang="ru-RU" sz="2400" dirty="0"/>
              <a:t> </a:t>
            </a:r>
            <a:r>
              <a:rPr lang="ru-RU" sz="2400" dirty="0" err="1"/>
              <a:t>покарання</a:t>
            </a:r>
            <a:r>
              <a:rPr lang="ru-RU" sz="2400" dirty="0"/>
              <a:t> за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порушення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На </a:t>
            </a:r>
            <a:r>
              <a:rPr lang="ru-RU" sz="2400" dirty="0" err="1"/>
              <a:t>відміну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деяких</a:t>
            </a:r>
            <a:r>
              <a:rPr lang="ru-RU" sz="2400" dirty="0"/>
              <a:t> </a:t>
            </a:r>
            <a:r>
              <a:rPr lang="ru-RU" sz="2400" dirty="0" err="1"/>
              <a:t>інших</a:t>
            </a:r>
            <a:r>
              <a:rPr lang="ru-RU" sz="2400" dirty="0"/>
              <a:t> </a:t>
            </a:r>
            <a:r>
              <a:rPr lang="ru-RU" sz="2400" dirty="0" err="1"/>
              <a:t>депортованих</a:t>
            </a:r>
            <a:r>
              <a:rPr lang="ru-RU" sz="2400" dirty="0"/>
              <a:t> </a:t>
            </a:r>
            <a:r>
              <a:rPr lang="ru-RU" sz="2400" dirty="0" err="1"/>
              <a:t>народів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повернулися</a:t>
            </a:r>
            <a:r>
              <a:rPr lang="ru-RU" sz="2400" dirty="0"/>
              <a:t> на </a:t>
            </a:r>
            <a:r>
              <a:rPr lang="ru-RU" sz="2400" dirty="0" err="1"/>
              <a:t>батьківщину</a:t>
            </a:r>
            <a:r>
              <a:rPr lang="ru-RU" sz="2400" dirty="0"/>
              <a:t> в </a:t>
            </a:r>
            <a:r>
              <a:rPr lang="ru-RU" sz="2400" dirty="0" err="1"/>
              <a:t>кінці</a:t>
            </a:r>
            <a:r>
              <a:rPr lang="ru-RU" sz="2400" dirty="0"/>
              <a:t> 1950-х </a:t>
            </a:r>
            <a:r>
              <a:rPr lang="ru-RU" sz="2400" dirty="0" err="1"/>
              <a:t>років</a:t>
            </a:r>
            <a:r>
              <a:rPr lang="ru-RU" sz="2400" dirty="0"/>
              <a:t>, </a:t>
            </a:r>
            <a:r>
              <a:rPr lang="ru-RU" sz="2400" dirty="0" err="1"/>
              <a:t>кримських</a:t>
            </a:r>
            <a:r>
              <a:rPr lang="ru-RU" sz="2400" dirty="0"/>
              <a:t> татар </a:t>
            </a:r>
            <a:r>
              <a:rPr lang="ru-RU" sz="2400" dirty="0" err="1"/>
              <a:t>було</a:t>
            </a:r>
            <a:r>
              <a:rPr lang="ru-RU" sz="2400" dirty="0"/>
              <a:t> </a:t>
            </a:r>
            <a:r>
              <a:rPr lang="ru-RU" sz="2400" dirty="0" err="1"/>
              <a:t>позбавлено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права формально до 1974 року, </a:t>
            </a:r>
            <a:r>
              <a:rPr lang="ru-RU" sz="2400" dirty="0" err="1"/>
              <a:t>фактично</a:t>
            </a:r>
            <a:r>
              <a:rPr lang="ru-RU" sz="2400" dirty="0"/>
              <a:t> ж — до 1989. </a:t>
            </a:r>
            <a:r>
              <a:rPr lang="ru-RU" sz="2400" dirty="0" err="1"/>
              <a:t>Масове</a:t>
            </a:r>
            <a:r>
              <a:rPr lang="ru-RU" sz="2400" dirty="0"/>
              <a:t> </a:t>
            </a:r>
            <a:r>
              <a:rPr lang="ru-RU" sz="2400" dirty="0" err="1"/>
              <a:t>повернення</a:t>
            </a:r>
            <a:r>
              <a:rPr lang="ru-RU" sz="2400" dirty="0"/>
              <a:t> народу до </a:t>
            </a:r>
            <a:r>
              <a:rPr lang="ru-RU" sz="2400" dirty="0" err="1"/>
              <a:t>Криму</a:t>
            </a:r>
            <a:r>
              <a:rPr lang="ru-RU" sz="2400" dirty="0"/>
              <a:t> </a:t>
            </a:r>
            <a:r>
              <a:rPr lang="ru-RU" sz="2400" dirty="0" err="1"/>
              <a:t>почалося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наприкінці</a:t>
            </a:r>
            <a:r>
              <a:rPr lang="ru-RU" sz="2400" dirty="0"/>
              <a:t> «</a:t>
            </a:r>
            <a:r>
              <a:rPr lang="ru-RU" sz="2400" dirty="0" err="1"/>
              <a:t>перебудови</a:t>
            </a:r>
            <a:r>
              <a:rPr lang="ru-RU" sz="2400" dirty="0"/>
              <a:t>» 1989 року.</a:t>
            </a:r>
          </a:p>
        </p:txBody>
      </p:sp>
      <p:pic>
        <p:nvPicPr>
          <p:cNvPr id="4098" name="Picture 2" descr="C:\Users\user\Desktop\AEAB33EA-29C0-4E13-A205-E9CD859768EF_mw1024_s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11" y="1124744"/>
            <a:ext cx="8534161" cy="5192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7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06816" cy="90872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Наслідки  для  КРИМУ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80728"/>
            <a:ext cx="8712968" cy="4734272"/>
          </a:xfrm>
        </p:spPr>
        <p:txBody>
          <a:bodyPr>
            <a:normAutofit/>
          </a:bodyPr>
          <a:lstStyle/>
          <a:p>
            <a:r>
              <a:rPr lang="ru-RU" sz="2000" dirty="0" err="1"/>
              <a:t>Деякі</a:t>
            </a:r>
            <a:r>
              <a:rPr lang="ru-RU" sz="2000" dirty="0"/>
              <a:t> </a:t>
            </a:r>
            <a:r>
              <a:rPr lang="ru-RU" sz="2000" dirty="0" err="1"/>
              <a:t>райони</a:t>
            </a:r>
            <a:r>
              <a:rPr lang="ru-RU" sz="2000" dirty="0"/>
              <a:t> (гори і </a:t>
            </a:r>
            <a:r>
              <a:rPr lang="ru-RU" sz="2000" dirty="0" err="1"/>
              <a:t>Південний</a:t>
            </a:r>
            <a:r>
              <a:rPr lang="ru-RU" sz="2000" dirty="0"/>
              <a:t> берег </a:t>
            </a:r>
            <a:r>
              <a:rPr lang="ru-RU" sz="2000" dirty="0" err="1"/>
              <a:t>Криму</a:t>
            </a:r>
            <a:r>
              <a:rPr lang="ru-RU" sz="2000" dirty="0"/>
              <a:t>, </a:t>
            </a:r>
            <a:r>
              <a:rPr lang="ru-RU" sz="2000" dirty="0" err="1"/>
              <a:t>населені</a:t>
            </a:r>
            <a:r>
              <a:rPr lang="ru-RU" sz="2000" dirty="0"/>
              <a:t> до того </a:t>
            </a:r>
            <a:r>
              <a:rPr lang="ru-RU" sz="2000" dirty="0" err="1"/>
              <a:t>переважно</a:t>
            </a:r>
            <a:r>
              <a:rPr lang="ru-RU" sz="2000" dirty="0"/>
              <a:t> </a:t>
            </a:r>
            <a:r>
              <a:rPr lang="ru-RU" sz="2000" dirty="0" err="1"/>
              <a:t>кримцями</a:t>
            </a:r>
            <a:r>
              <a:rPr lang="ru-RU" sz="2000" dirty="0"/>
              <a:t>) </a:t>
            </a:r>
            <a:r>
              <a:rPr lang="ru-RU" sz="2000" dirty="0" err="1"/>
              <a:t>залишилися</a:t>
            </a:r>
            <a:r>
              <a:rPr lang="ru-RU" sz="2000" dirty="0"/>
              <a:t> практично без </a:t>
            </a:r>
            <a:r>
              <a:rPr lang="ru-RU" sz="2000" dirty="0" err="1"/>
              <a:t>населення</a:t>
            </a:r>
            <a:r>
              <a:rPr lang="ru-RU" sz="2000" dirty="0" smtClean="0"/>
              <a:t>.</a:t>
            </a:r>
          </a:p>
          <a:p>
            <a:pPr marL="0" indent="0">
              <a:buNone/>
            </a:pPr>
            <a:endParaRPr lang="ru-RU" sz="2000" dirty="0" smtClean="0"/>
          </a:p>
        </p:txBody>
      </p:sp>
      <p:pic>
        <p:nvPicPr>
          <p:cNvPr id="5122" name="Picture 2" descr="C:\Users\user\Desktop\242138_6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50" y="1837579"/>
            <a:ext cx="4269388" cy="29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5/58/Crimean_Tatar_1939-nu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6" y="1837729"/>
            <a:ext cx="4707643" cy="2960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116807" y="5152548"/>
            <a:ext cx="88476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Зліва — процент кримських татарів по регіонах у 1939 р. Справа — процент кримських татарів у 2001 </a:t>
            </a:r>
            <a:r>
              <a:rPr lang="uk-UA" sz="20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р.</a:t>
            </a:r>
            <a:endParaRPr lang="uk-UA" sz="20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9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994848" cy="836712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    Знищення історичної </a:t>
            </a:r>
            <a:r>
              <a:rPr lang="uk-UA" dirty="0" err="1" smtClean="0">
                <a:solidFill>
                  <a:srgbClr val="C00000"/>
                </a:solidFill>
              </a:rPr>
              <a:t>пам</a:t>
            </a:r>
            <a:r>
              <a:rPr lang="ru-RU" dirty="0" smtClean="0">
                <a:solidFill>
                  <a:srgbClr val="C00000"/>
                </a:solidFill>
              </a:rPr>
              <a:t>	</a:t>
            </a:r>
            <a:r>
              <a:rPr lang="en-US" dirty="0" smtClean="0">
                <a:solidFill>
                  <a:srgbClr val="C00000"/>
                </a:solidFill>
              </a:rPr>
              <a:t>`</a:t>
            </a:r>
            <a:r>
              <a:rPr lang="uk-UA" dirty="0" smtClean="0">
                <a:solidFill>
                  <a:srgbClr val="C00000"/>
                </a:solidFill>
              </a:rPr>
              <a:t>яті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980728"/>
            <a:ext cx="8210872" cy="473427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здійснено</a:t>
            </a:r>
            <a:r>
              <a:rPr lang="ru-RU" sz="2000" dirty="0"/>
              <a:t> комплекс </a:t>
            </a:r>
            <a:r>
              <a:rPr lang="ru-RU" sz="2000" dirty="0" err="1"/>
              <a:t>антиправових</a:t>
            </a:r>
            <a:r>
              <a:rPr lang="ru-RU" sz="2000" dirty="0"/>
              <a:t> </a:t>
            </a:r>
            <a:r>
              <a:rPr lang="ru-RU" sz="2000" dirty="0" err="1"/>
              <a:t>заходів</a:t>
            </a:r>
            <a:r>
              <a:rPr lang="ru-RU" sz="2000" dirty="0"/>
              <a:t>, </a:t>
            </a:r>
            <a:r>
              <a:rPr lang="ru-RU" sz="2000" dirty="0" err="1"/>
              <a:t>спрямованих</a:t>
            </a:r>
            <a:r>
              <a:rPr lang="ru-RU" sz="2000" dirty="0"/>
              <a:t> на </a:t>
            </a:r>
            <a:r>
              <a:rPr lang="ru-RU" sz="2000" dirty="0" err="1"/>
              <a:t>знищення</a:t>
            </a:r>
            <a:r>
              <a:rPr lang="ru-RU" sz="2000" dirty="0"/>
              <a:t> </a:t>
            </a:r>
            <a:r>
              <a:rPr lang="ru-RU" sz="2000" dirty="0" err="1"/>
              <a:t>історичної</a:t>
            </a:r>
            <a:r>
              <a:rPr lang="ru-RU" sz="2000" dirty="0"/>
              <a:t> </a:t>
            </a:r>
            <a:r>
              <a:rPr lang="ru-RU" sz="2000" dirty="0" err="1"/>
              <a:t>пам’яті</a:t>
            </a:r>
            <a:r>
              <a:rPr lang="ru-RU" sz="2000" dirty="0"/>
              <a:t>, </a:t>
            </a:r>
            <a:r>
              <a:rPr lang="ru-RU" sz="2000" dirty="0" err="1"/>
              <a:t>мови</a:t>
            </a:r>
            <a:r>
              <a:rPr lang="ru-RU" sz="2000" dirty="0"/>
              <a:t>, </a:t>
            </a:r>
            <a:r>
              <a:rPr lang="ru-RU" sz="2000" dirty="0" err="1"/>
              <a:t>культури</a:t>
            </a:r>
            <a:r>
              <a:rPr lang="ru-RU" sz="2000" dirty="0"/>
              <a:t> і </a:t>
            </a:r>
            <a:r>
              <a:rPr lang="ru-RU" sz="2000" dirty="0" err="1"/>
              <a:t>самосвідомості</a:t>
            </a:r>
            <a:r>
              <a:rPr lang="ru-RU" sz="2000" dirty="0"/>
              <a:t> </a:t>
            </a:r>
            <a:r>
              <a:rPr lang="ru-RU" sz="2000" dirty="0" err="1"/>
              <a:t>депортованих</a:t>
            </a:r>
            <a:r>
              <a:rPr lang="ru-RU" sz="2000" dirty="0"/>
              <a:t> </a:t>
            </a:r>
            <a:r>
              <a:rPr lang="ru-RU" sz="2000" dirty="0" err="1"/>
              <a:t>народів</a:t>
            </a:r>
            <a:r>
              <a:rPr lang="ru-RU" sz="2000" dirty="0" smtClean="0"/>
              <a:t>.</a:t>
            </a:r>
          </a:p>
          <a:p>
            <a:r>
              <a:rPr lang="ru-RU" sz="2000" dirty="0" err="1"/>
              <a:t>Було</a:t>
            </a:r>
            <a:r>
              <a:rPr lang="ru-RU" sz="2000" dirty="0"/>
              <a:t> </a:t>
            </a:r>
            <a:r>
              <a:rPr lang="ru-RU" sz="2000" dirty="0" err="1"/>
              <a:t>перейменовано</a:t>
            </a:r>
            <a:r>
              <a:rPr lang="ru-RU" sz="2000" dirty="0"/>
              <a:t> </a:t>
            </a:r>
            <a:r>
              <a:rPr lang="ru-RU" sz="2000" dirty="0" err="1"/>
              <a:t>всі</a:t>
            </a:r>
            <a:r>
              <a:rPr lang="ru-RU" sz="2000" dirty="0"/>
              <a:t> (за </a:t>
            </a:r>
            <a:r>
              <a:rPr lang="ru-RU" sz="2000" dirty="0" err="1"/>
              <a:t>винятком</a:t>
            </a:r>
            <a:r>
              <a:rPr lang="ru-RU" sz="2000" dirty="0"/>
              <a:t> Бахчисарая, Джанкоя, </a:t>
            </a:r>
            <a:r>
              <a:rPr lang="ru-RU" sz="2000" dirty="0" err="1"/>
              <a:t>Ішуні</a:t>
            </a:r>
            <a:r>
              <a:rPr lang="ru-RU" sz="2000" dirty="0"/>
              <a:t>,  </a:t>
            </a:r>
            <a:r>
              <a:rPr lang="ru-RU" sz="2000" dirty="0" err="1"/>
              <a:t>Саків</a:t>
            </a:r>
            <a:r>
              <a:rPr lang="ru-RU" sz="2000" dirty="0"/>
              <a:t> та Судака) </a:t>
            </a:r>
            <a:r>
              <a:rPr lang="ru-RU" sz="2000" dirty="0" err="1"/>
              <a:t>поселення</a:t>
            </a:r>
            <a:r>
              <a:rPr lang="ru-RU" sz="2000" dirty="0"/>
              <a:t>, </a:t>
            </a:r>
            <a:r>
              <a:rPr lang="ru-RU" sz="2000" dirty="0" err="1"/>
              <a:t>назви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кримськотатарське</a:t>
            </a:r>
            <a:r>
              <a:rPr lang="ru-RU" sz="2000" dirty="0"/>
              <a:t> </a:t>
            </a:r>
            <a:r>
              <a:rPr lang="ru-RU" sz="2000" dirty="0" err="1"/>
              <a:t>походження</a:t>
            </a:r>
            <a:r>
              <a:rPr lang="ru-RU" sz="2000" dirty="0"/>
              <a:t> (</a:t>
            </a:r>
            <a:r>
              <a:rPr lang="ru-RU" sz="2000" dirty="0" err="1"/>
              <a:t>понад</a:t>
            </a:r>
            <a:r>
              <a:rPr lang="ru-RU" sz="2000" dirty="0"/>
              <a:t> 80%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загальної</a:t>
            </a:r>
            <a:r>
              <a:rPr lang="ru-RU" sz="2000" dirty="0"/>
              <a:t> </a:t>
            </a:r>
            <a:r>
              <a:rPr lang="ru-RU" sz="2000" dirty="0" err="1"/>
              <a:t>чисельності</a:t>
            </a:r>
            <a:r>
              <a:rPr lang="ru-RU" sz="2000" dirty="0"/>
              <a:t> </a:t>
            </a:r>
            <a:r>
              <a:rPr lang="ru-RU" sz="2000" dirty="0" err="1"/>
              <a:t>поселень</a:t>
            </a:r>
            <a:r>
              <a:rPr lang="ru-RU" sz="2000" dirty="0"/>
              <a:t> </a:t>
            </a:r>
            <a:r>
              <a:rPr lang="ru-RU" sz="2000" dirty="0" err="1"/>
              <a:t>Криму</a:t>
            </a:r>
            <a:r>
              <a:rPr lang="ru-RU" sz="2000" dirty="0"/>
              <a:t>).</a:t>
            </a:r>
          </a:p>
          <a:p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/>
              <a:t>з указом </a:t>
            </a:r>
            <a:r>
              <a:rPr lang="ru-RU" sz="2000" dirty="0" err="1"/>
              <a:t>Президії</a:t>
            </a:r>
            <a:r>
              <a:rPr lang="ru-RU" sz="2000" dirty="0"/>
              <a:t> </a:t>
            </a:r>
            <a:r>
              <a:rPr lang="ru-RU" sz="2000" dirty="0" err="1"/>
              <a:t>Верховної</a:t>
            </a:r>
            <a:r>
              <a:rPr lang="ru-RU" sz="2000" dirty="0"/>
              <a:t> Ради РРФСР </a:t>
            </a:r>
            <a:r>
              <a:rPr lang="ru-RU" sz="2000" dirty="0" err="1"/>
              <a:t>від</a:t>
            </a:r>
            <a:r>
              <a:rPr lang="ru-RU" sz="2000" dirty="0"/>
              <a:t> 14 </a:t>
            </a:r>
            <a:r>
              <a:rPr lang="ru-RU" sz="2000" dirty="0" err="1"/>
              <a:t>грудня</a:t>
            </a:r>
            <a:r>
              <a:rPr lang="ru-RU" sz="2000" dirty="0"/>
              <a:t> 1944 р. </a:t>
            </a:r>
            <a:r>
              <a:rPr lang="ru-RU" sz="2000" dirty="0" smtClean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перейменовані</a:t>
            </a:r>
            <a:r>
              <a:rPr lang="ru-RU" sz="2000" dirty="0"/>
              <a:t> </a:t>
            </a:r>
            <a:r>
              <a:rPr lang="ru-RU" sz="2000" dirty="0" err="1"/>
              <a:t>райони</a:t>
            </a:r>
            <a:r>
              <a:rPr lang="ru-RU" sz="2000" dirty="0"/>
              <a:t> та </a:t>
            </a:r>
            <a:r>
              <a:rPr lang="ru-RU" sz="2000" dirty="0" err="1"/>
              <a:t>районні</a:t>
            </a:r>
            <a:r>
              <a:rPr lang="ru-RU" sz="2000" dirty="0"/>
              <a:t> </a:t>
            </a:r>
            <a:r>
              <a:rPr lang="ru-RU" sz="2000" dirty="0" err="1"/>
              <a:t>центри</a:t>
            </a:r>
            <a:r>
              <a:rPr lang="ru-RU" sz="2000" dirty="0"/>
              <a:t>, </a:t>
            </a:r>
            <a:r>
              <a:rPr lang="ru-RU" sz="2000" dirty="0" err="1"/>
              <a:t>назви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пов’язані</a:t>
            </a:r>
            <a:r>
              <a:rPr lang="ru-RU" sz="2000" dirty="0"/>
              <a:t> з </a:t>
            </a:r>
            <a:r>
              <a:rPr lang="ru-RU" sz="2000" dirty="0" err="1"/>
              <a:t>виселеними</a:t>
            </a:r>
            <a:r>
              <a:rPr lang="ru-RU" sz="2000" dirty="0"/>
              <a:t> </a:t>
            </a:r>
            <a:r>
              <a:rPr lang="ru-RU" sz="2000" dirty="0" err="1"/>
              <a:t>спецпереселенцями</a:t>
            </a:r>
            <a:r>
              <a:rPr lang="ru-RU" sz="2000" dirty="0"/>
              <a:t>. </a:t>
            </a:r>
            <a:r>
              <a:rPr lang="ru-RU" sz="2000" dirty="0" err="1"/>
              <a:t>Зокрема</a:t>
            </a:r>
            <a:r>
              <a:rPr lang="ru-RU" sz="2000" dirty="0"/>
              <a:t>, Ак-</a:t>
            </a:r>
            <a:r>
              <a:rPr lang="ru-RU" sz="2000" dirty="0" err="1"/>
              <a:t>Мечетський</a:t>
            </a:r>
            <a:r>
              <a:rPr lang="ru-RU" sz="2000" dirty="0"/>
              <a:t> район </a:t>
            </a:r>
            <a:r>
              <a:rPr lang="ru-RU" sz="2000" dirty="0" err="1"/>
              <a:t>був</a:t>
            </a:r>
            <a:r>
              <a:rPr lang="ru-RU" sz="2000" dirty="0"/>
              <a:t> </a:t>
            </a:r>
            <a:r>
              <a:rPr lang="ru-RU" sz="2000" dirty="0" err="1"/>
              <a:t>перейменований</a:t>
            </a:r>
            <a:r>
              <a:rPr lang="ru-RU" sz="2000" dirty="0"/>
              <a:t> в </a:t>
            </a:r>
            <a:r>
              <a:rPr lang="ru-RU" sz="2000" dirty="0" err="1"/>
              <a:t>Чорноморський</a:t>
            </a:r>
            <a:r>
              <a:rPr lang="ru-RU" sz="2000" dirty="0"/>
              <a:t>, а село Ак-Мечеть – у село </a:t>
            </a:r>
            <a:r>
              <a:rPr lang="ru-RU" sz="2000" dirty="0" err="1"/>
              <a:t>Чорноморське</a:t>
            </a:r>
            <a:r>
              <a:rPr lang="ru-RU" sz="2000" dirty="0"/>
              <a:t>, Ак-</a:t>
            </a:r>
            <a:r>
              <a:rPr lang="ru-RU" sz="2000" dirty="0" err="1"/>
              <a:t>Щейхський</a:t>
            </a:r>
            <a:r>
              <a:rPr lang="ru-RU" sz="2000" dirty="0"/>
              <a:t> район – в </a:t>
            </a:r>
            <a:r>
              <a:rPr lang="ru-RU" sz="2000" dirty="0" err="1"/>
              <a:t>Роздольненський</a:t>
            </a:r>
            <a:r>
              <a:rPr lang="ru-RU" sz="2000" dirty="0" smtClean="0"/>
              <a:t>.</a:t>
            </a:r>
          </a:p>
          <a:p>
            <a:r>
              <a:rPr lang="ru-RU" sz="2000" dirty="0"/>
              <a:t> </a:t>
            </a:r>
            <a:r>
              <a:rPr lang="ru-RU" sz="2000" dirty="0" err="1"/>
              <a:t>Відразу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виселення</a:t>
            </a:r>
            <a:r>
              <a:rPr lang="ru-RU" sz="2000" dirty="0"/>
              <a:t> «</a:t>
            </a:r>
            <a:r>
              <a:rPr lang="ru-RU" sz="2000" dirty="0" err="1"/>
              <a:t>антирадянських</a:t>
            </a:r>
            <a:r>
              <a:rPr lang="ru-RU" sz="2000" dirty="0"/>
              <a:t> </a:t>
            </a:r>
            <a:r>
              <a:rPr lang="ru-RU" sz="2000" dirty="0" err="1"/>
              <a:t>елементів</a:t>
            </a:r>
            <a:r>
              <a:rPr lang="ru-RU" sz="2000" dirty="0"/>
              <a:t>» з </a:t>
            </a:r>
            <a:r>
              <a:rPr lang="ru-RU" sz="2000" dirty="0" err="1"/>
              <a:t>півострову</a:t>
            </a:r>
            <a:r>
              <a:rPr lang="ru-RU" sz="2000" dirty="0"/>
              <a:t> </a:t>
            </a:r>
            <a:r>
              <a:rPr lang="ru-RU" sz="2000" dirty="0" err="1"/>
              <a:t>розпочалася</a:t>
            </a:r>
            <a:r>
              <a:rPr lang="ru-RU" sz="2000" dirty="0"/>
              <a:t> </a:t>
            </a:r>
            <a:r>
              <a:rPr lang="ru-RU" sz="2000" dirty="0" err="1"/>
              <a:t>ліквідація</a:t>
            </a:r>
            <a:r>
              <a:rPr lang="ru-RU" sz="2000" dirty="0"/>
              <a:t> </a:t>
            </a:r>
            <a:r>
              <a:rPr lang="ru-RU" sz="2000" dirty="0" err="1"/>
              <a:t>всього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нагадувало</a:t>
            </a:r>
            <a:r>
              <a:rPr lang="ru-RU" sz="2000" dirty="0"/>
              <a:t> про </a:t>
            </a:r>
            <a:r>
              <a:rPr lang="ru-RU" sz="2000" dirty="0" err="1"/>
              <a:t>етноси</a:t>
            </a:r>
            <a:r>
              <a:rPr lang="ru-RU" sz="2000" dirty="0"/>
              <a:t>, </a:t>
            </a:r>
            <a:r>
              <a:rPr lang="ru-RU" sz="2000" dirty="0" err="1"/>
              <a:t>які</a:t>
            </a:r>
            <a:r>
              <a:rPr lang="ru-RU" sz="2000" dirty="0"/>
              <a:t> колись населяли </a:t>
            </a:r>
            <a:r>
              <a:rPr lang="ru-RU" sz="2000" dirty="0" err="1"/>
              <a:t>Крим</a:t>
            </a:r>
            <a:r>
              <a:rPr lang="ru-RU" sz="2000" dirty="0"/>
              <a:t>.</a:t>
            </a:r>
          </a:p>
        </p:txBody>
      </p:sp>
      <p:pic>
        <p:nvPicPr>
          <p:cNvPr id="5122" name="Picture 2" descr="C:\Users\user\Desktop\12-Genotsid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1836"/>
            <a:ext cx="5328592" cy="6474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user\Desktop\секр.опе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1" y="1988840"/>
            <a:ext cx="8241081" cy="447078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862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504056"/>
          </a:xfrm>
        </p:spPr>
        <p:txBody>
          <a:bodyPr/>
          <a:lstStyle/>
          <a:p>
            <a:pPr algn="ctr"/>
            <a:r>
              <a:rPr lang="uk-UA" dirty="0" smtClean="0"/>
              <a:t>       </a:t>
            </a:r>
            <a:r>
              <a:rPr lang="uk-UA" dirty="0" smtClean="0">
                <a:solidFill>
                  <a:srgbClr val="C00000"/>
                </a:solidFill>
              </a:rPr>
              <a:t>Гібридний  геноцид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908720"/>
            <a:ext cx="8640960" cy="5688632"/>
          </a:xfrm>
        </p:spPr>
        <p:txBody>
          <a:bodyPr>
            <a:normAutofit lnSpcReduction="10000"/>
          </a:bodyPr>
          <a:lstStyle/>
          <a:p>
            <a:r>
              <a:rPr lang="ru-RU" sz="1600" dirty="0" err="1"/>
              <a:t>Рівно</a:t>
            </a:r>
            <a:r>
              <a:rPr lang="ru-RU" sz="1600" dirty="0"/>
              <a:t> два роки тому, 26 лютого, у </a:t>
            </a:r>
            <a:r>
              <a:rPr lang="ru-RU" sz="1600" dirty="0" err="1"/>
              <a:t>Сімферополі</a:t>
            </a:r>
            <a:r>
              <a:rPr lang="ru-RU" sz="1600" dirty="0"/>
              <a:t> </a:t>
            </a:r>
            <a:r>
              <a:rPr lang="ru-RU" sz="1600" dirty="0" err="1"/>
              <a:t>біля</a:t>
            </a:r>
            <a:r>
              <a:rPr lang="ru-RU" sz="1600" dirty="0"/>
              <a:t> </a:t>
            </a:r>
            <a:r>
              <a:rPr lang="ru-RU" sz="1600" dirty="0" err="1"/>
              <a:t>кримського</a:t>
            </a:r>
            <a:r>
              <a:rPr lang="ru-RU" sz="1600" dirty="0"/>
              <a:t> парламенту </a:t>
            </a:r>
            <a:r>
              <a:rPr lang="ru-RU" sz="1600" dirty="0" err="1"/>
              <a:t>сталося</a:t>
            </a:r>
            <a:r>
              <a:rPr lang="ru-RU" sz="1600" dirty="0"/>
              <a:t> </a:t>
            </a:r>
            <a:r>
              <a:rPr lang="ru-RU" sz="1600" dirty="0" err="1"/>
              <a:t>трагічне</a:t>
            </a:r>
            <a:r>
              <a:rPr lang="ru-RU" sz="1600" dirty="0"/>
              <a:t> </a:t>
            </a:r>
            <a:r>
              <a:rPr lang="ru-RU" sz="1600" dirty="0" err="1"/>
              <a:t>протистояння</a:t>
            </a:r>
            <a:r>
              <a:rPr lang="ru-RU" sz="1600" dirty="0"/>
              <a:t> </a:t>
            </a:r>
            <a:r>
              <a:rPr lang="ru-RU" sz="1600" dirty="0" err="1"/>
              <a:t>між</a:t>
            </a:r>
            <a:r>
              <a:rPr lang="ru-RU" sz="1600" dirty="0"/>
              <a:t> </a:t>
            </a:r>
            <a:r>
              <a:rPr lang="ru-RU" sz="1600" dirty="0" err="1"/>
              <a:t>прихильниками</a:t>
            </a:r>
            <a:r>
              <a:rPr lang="ru-RU" sz="1600" dirty="0"/>
              <a:t> </a:t>
            </a:r>
            <a:r>
              <a:rPr lang="ru-RU" sz="1600" dirty="0" err="1"/>
              <a:t>України</a:t>
            </a:r>
            <a:r>
              <a:rPr lang="ru-RU" sz="1600" dirty="0"/>
              <a:t> та </a:t>
            </a:r>
            <a:r>
              <a:rPr lang="ru-RU" sz="1600" dirty="0" err="1"/>
              <a:t>Росії</a:t>
            </a:r>
            <a:r>
              <a:rPr lang="ru-RU" sz="1600" dirty="0"/>
              <a:t>, у </a:t>
            </a:r>
            <a:r>
              <a:rPr lang="ru-RU" sz="1600" dirty="0" err="1"/>
              <a:t>результаті</a:t>
            </a:r>
            <a:r>
              <a:rPr lang="ru-RU" sz="1600" dirty="0"/>
              <a:t> </a:t>
            </a:r>
            <a:r>
              <a:rPr lang="ru-RU" sz="1600" dirty="0" err="1"/>
              <a:t>якого</a:t>
            </a:r>
            <a:r>
              <a:rPr lang="ru-RU" sz="1600" dirty="0"/>
              <a:t> </a:t>
            </a:r>
            <a:r>
              <a:rPr lang="ru-RU" sz="1600" dirty="0" err="1"/>
              <a:t>загинуло</a:t>
            </a:r>
            <a:r>
              <a:rPr lang="ru-RU" sz="1600" dirty="0"/>
              <a:t> </a:t>
            </a:r>
            <a:r>
              <a:rPr lang="ru-RU" sz="1600" dirty="0" err="1"/>
              <a:t>двоє</a:t>
            </a:r>
            <a:r>
              <a:rPr lang="ru-RU" sz="1600" dirty="0"/>
              <a:t> людей. </a:t>
            </a:r>
            <a:r>
              <a:rPr lang="ru-RU" sz="1600" dirty="0" err="1"/>
              <a:t>Сьогодні</a:t>
            </a:r>
            <a:r>
              <a:rPr lang="ru-RU" sz="1600" dirty="0"/>
              <a:t> </a:t>
            </a:r>
            <a:r>
              <a:rPr lang="ru-RU" sz="1600" dirty="0" err="1"/>
              <a:t>влада</a:t>
            </a:r>
            <a:r>
              <a:rPr lang="ru-RU" sz="1600" dirty="0"/>
              <a:t> </a:t>
            </a:r>
            <a:r>
              <a:rPr lang="ru-RU" sz="1600" dirty="0" err="1"/>
              <a:t>Російської</a:t>
            </a:r>
            <a:r>
              <a:rPr lang="ru-RU" sz="1600" dirty="0"/>
              <a:t> </a:t>
            </a:r>
            <a:r>
              <a:rPr lang="ru-RU" sz="1600" dirty="0" err="1"/>
              <a:t>Федерації</a:t>
            </a:r>
            <a:r>
              <a:rPr lang="ru-RU" sz="1600" dirty="0"/>
              <a:t> </a:t>
            </a:r>
            <a:r>
              <a:rPr lang="ru-RU" sz="1600" dirty="0" err="1"/>
              <a:t>звинувачує</a:t>
            </a:r>
            <a:r>
              <a:rPr lang="ru-RU" sz="1600" dirty="0"/>
              <a:t> у </a:t>
            </a:r>
            <a:r>
              <a:rPr lang="ru-RU" sz="1600" dirty="0" err="1"/>
              <a:t>всьому</a:t>
            </a:r>
            <a:r>
              <a:rPr lang="ru-RU" sz="1600" dirty="0"/>
              <a:t> </a:t>
            </a:r>
            <a:r>
              <a:rPr lang="ru-RU" sz="1600" dirty="0" err="1"/>
              <a:t>кримськотатарських</a:t>
            </a:r>
            <a:r>
              <a:rPr lang="ru-RU" sz="1600" dirty="0"/>
              <a:t> </a:t>
            </a:r>
            <a:r>
              <a:rPr lang="ru-RU" sz="1600" dirty="0" err="1"/>
              <a:t>активістів</a:t>
            </a:r>
            <a:r>
              <a:rPr lang="ru-RU" sz="1600" dirty="0"/>
              <a:t>, </a:t>
            </a:r>
            <a:r>
              <a:rPr lang="ru-RU" sz="1600" dirty="0" err="1"/>
              <a:t>яких</a:t>
            </a:r>
            <a:r>
              <a:rPr lang="ru-RU" sz="1600" dirty="0"/>
              <a:t> </a:t>
            </a:r>
            <a:r>
              <a:rPr lang="ru-RU" sz="1600" dirty="0" err="1"/>
              <a:t>заарештовують</a:t>
            </a:r>
            <a:r>
              <a:rPr lang="ru-RU" sz="1600" dirty="0"/>
              <a:t> та </a:t>
            </a:r>
            <a:r>
              <a:rPr lang="ru-RU" sz="1600" dirty="0" err="1"/>
              <a:t>безпідставно</a:t>
            </a:r>
            <a:r>
              <a:rPr lang="ru-RU" sz="1600" dirty="0"/>
              <a:t> </a:t>
            </a:r>
            <a:r>
              <a:rPr lang="ru-RU" sz="1600" dirty="0" err="1"/>
              <a:t>тримають</a:t>
            </a:r>
            <a:r>
              <a:rPr lang="ru-RU" sz="1600" dirty="0"/>
              <a:t> </a:t>
            </a:r>
            <a:r>
              <a:rPr lang="ru-RU" sz="1600" dirty="0" err="1"/>
              <a:t>під</a:t>
            </a:r>
            <a:r>
              <a:rPr lang="ru-RU" sz="1600" dirty="0"/>
              <a:t> </a:t>
            </a:r>
            <a:r>
              <a:rPr lang="ru-RU" sz="1600" dirty="0" err="1"/>
              <a:t>вартою</a:t>
            </a:r>
            <a:r>
              <a:rPr lang="ru-RU" sz="1600" dirty="0" smtClean="0"/>
              <a:t>.</a:t>
            </a:r>
          </a:p>
          <a:p>
            <a:r>
              <a:rPr lang="ru-RU" sz="1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18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Україна</a:t>
            </a:r>
            <a:r>
              <a:rPr lang="ru-RU" sz="1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має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постійно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всіх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рівнях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говорити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про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гуманітарну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проблему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кримських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татар у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Криму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тому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що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там зараз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відбувається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«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справжній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неоголошений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гібридний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геноцид</a:t>
            </a: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</a:t>
            </a:r>
            <a:r>
              <a:rPr lang="ru-RU" sz="1600" dirty="0" smtClean="0"/>
              <a:t>. </a:t>
            </a: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«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Цей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геноцид не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супроводжується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масовими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розстрілами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але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супроводжується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примусом людей до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депортації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, </a:t>
            </a:r>
            <a:r>
              <a:rPr lang="ru-RU" sz="1800" i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порушенням</a:t>
            </a:r>
            <a:r>
              <a:rPr lang="ru-RU" sz="18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їхніх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ключових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прав і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повним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1800" i="1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безправ’ям</a:t>
            </a:r>
            <a:r>
              <a:rPr lang="ru-RU" sz="18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перед державною машиною</a:t>
            </a:r>
            <a:r>
              <a:rPr lang="ru-RU" sz="18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», - </a:t>
            </a:r>
            <a:r>
              <a:rPr lang="ru-RU" sz="1800" dirty="0" smtClean="0"/>
              <a:t> </a:t>
            </a:r>
            <a:r>
              <a:rPr lang="ru-RU" sz="1800" dirty="0"/>
              <a:t>заявив в </a:t>
            </a:r>
            <a:r>
              <a:rPr lang="ru-RU" sz="1800" dirty="0" err="1"/>
              <a:t>ефірі</a:t>
            </a:r>
            <a:r>
              <a:rPr lang="ru-RU" sz="1800" dirty="0"/>
              <a:t> </a:t>
            </a:r>
            <a:r>
              <a:rPr lang="ru-RU" sz="1800" b="1" dirty="0" err="1"/>
              <a:t>Радіо</a:t>
            </a:r>
            <a:r>
              <a:rPr lang="ru-RU" sz="1800" b="1" dirty="0"/>
              <a:t> Свобода </a:t>
            </a:r>
            <a:r>
              <a:rPr lang="ru-RU" sz="1800" dirty="0"/>
              <a:t>заступник головного редактора </a:t>
            </a:r>
            <a:r>
              <a:rPr lang="ru-RU" sz="1800" dirty="0" err="1"/>
              <a:t>кримськотатарського</a:t>
            </a:r>
            <a:r>
              <a:rPr lang="ru-RU" sz="1800" dirty="0"/>
              <a:t> телеканалу ATR </a:t>
            </a:r>
            <a:r>
              <a:rPr lang="ru-RU" sz="1800" dirty="0" smtClean="0"/>
              <a:t>                         </a:t>
            </a:r>
            <a:r>
              <a:rPr lang="ru-RU" sz="2400" dirty="0" err="1" smtClean="0">
                <a:solidFill>
                  <a:srgbClr val="C00000"/>
                </a:solidFill>
              </a:rPr>
              <a:t>Айдер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Муждабаєв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1800" b="1" dirty="0" err="1"/>
              <a:t>Національний</a:t>
            </a:r>
            <a:r>
              <a:rPr lang="ru-RU" sz="1800" b="1" dirty="0"/>
              <a:t> </a:t>
            </a:r>
            <a:r>
              <a:rPr lang="ru-RU" sz="1800" b="1" dirty="0" err="1"/>
              <a:t>лідер</a:t>
            </a:r>
            <a:r>
              <a:rPr lang="ru-RU" sz="1800" b="1" dirty="0"/>
              <a:t> </a:t>
            </a:r>
            <a:r>
              <a:rPr lang="ru-RU" sz="1800" b="1" dirty="0" err="1"/>
              <a:t>кримськотатарського</a:t>
            </a:r>
            <a:r>
              <a:rPr lang="ru-RU" sz="1800" b="1" dirty="0"/>
              <a:t> народу </a:t>
            </a:r>
            <a:r>
              <a:rPr lang="ru-RU" sz="1800" b="1" dirty="0" smtClean="0"/>
              <a:t>                                  </a:t>
            </a:r>
            <a:r>
              <a:rPr lang="ru-RU" sz="2400" b="1" dirty="0" smtClean="0">
                <a:solidFill>
                  <a:srgbClr val="C00000"/>
                </a:solidFill>
              </a:rPr>
              <a:t>Мустафа </a:t>
            </a:r>
            <a:r>
              <a:rPr lang="ru-RU" sz="2400" b="1" dirty="0" err="1" smtClean="0">
                <a:solidFill>
                  <a:srgbClr val="C00000"/>
                </a:solidFill>
              </a:rPr>
              <a:t>Джемілєв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err="1" smtClean="0"/>
              <a:t>свідчить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що</a:t>
            </a:r>
            <a:r>
              <a:rPr lang="ru-RU" sz="1800" b="1" dirty="0" smtClean="0"/>
              <a:t>  </a:t>
            </a:r>
            <a:r>
              <a:rPr lang="ru-RU" sz="1800" dirty="0" err="1"/>
              <a:t>кримськотатарське</a:t>
            </a:r>
            <a:r>
              <a:rPr lang="ru-RU" sz="1800" dirty="0"/>
              <a:t> </a:t>
            </a:r>
            <a:r>
              <a:rPr lang="ru-RU" sz="1800" dirty="0" err="1"/>
              <a:t>населення</a:t>
            </a:r>
            <a:r>
              <a:rPr lang="ru-RU" sz="1800" dirty="0"/>
              <a:t> </a:t>
            </a:r>
            <a:r>
              <a:rPr lang="ru-RU" sz="1800" dirty="0" err="1"/>
              <a:t>зазнає</a:t>
            </a:r>
            <a:r>
              <a:rPr lang="ru-RU" sz="1800" dirty="0"/>
              <a:t> </a:t>
            </a:r>
            <a:r>
              <a:rPr lang="ru-RU" sz="1800" dirty="0" err="1"/>
              <a:t>жорсткого</a:t>
            </a:r>
            <a:r>
              <a:rPr lang="ru-RU" sz="1800" dirty="0"/>
              <a:t> </a:t>
            </a:r>
            <a:r>
              <a:rPr lang="ru-RU" sz="1800" dirty="0" err="1"/>
              <a:t>тиску</a:t>
            </a:r>
            <a:r>
              <a:rPr lang="ru-RU" sz="1800" dirty="0"/>
              <a:t> з боку </a:t>
            </a:r>
            <a:r>
              <a:rPr lang="ru-RU" sz="1800" dirty="0" err="1"/>
              <a:t>окупаційної</a:t>
            </a:r>
            <a:r>
              <a:rPr lang="ru-RU" sz="1800" dirty="0"/>
              <a:t> </a:t>
            </a:r>
            <a:r>
              <a:rPr lang="ru-RU" sz="1800" dirty="0" err="1"/>
              <a:t>влади</a:t>
            </a:r>
            <a:r>
              <a:rPr lang="ru-RU" sz="1800" dirty="0"/>
              <a:t> </a:t>
            </a:r>
            <a:r>
              <a:rPr lang="ru-RU" sz="1800" dirty="0" err="1"/>
              <a:t>Криму</a:t>
            </a:r>
            <a:r>
              <a:rPr lang="ru-RU" sz="1800" dirty="0"/>
              <a:t>, </a:t>
            </a:r>
            <a:r>
              <a:rPr lang="ru-RU" sz="1800" dirty="0" err="1"/>
              <a:t>багато</a:t>
            </a:r>
            <a:r>
              <a:rPr lang="ru-RU" sz="1800" dirty="0"/>
              <a:t> татар </a:t>
            </a:r>
            <a:r>
              <a:rPr lang="ru-RU" sz="1800" dirty="0" err="1"/>
              <a:t>арештовані</a:t>
            </a:r>
            <a:r>
              <a:rPr lang="ru-RU" sz="1800" dirty="0"/>
              <a:t> без всяких </a:t>
            </a:r>
            <a:r>
              <a:rPr lang="ru-RU" sz="1800" dirty="0" err="1"/>
              <a:t>правових</a:t>
            </a:r>
            <a:r>
              <a:rPr lang="ru-RU" sz="1800" dirty="0"/>
              <a:t> </a:t>
            </a:r>
            <a:r>
              <a:rPr lang="ru-RU" sz="1800" dirty="0" err="1"/>
              <a:t>підстав</a:t>
            </a:r>
            <a:r>
              <a:rPr lang="ru-RU" sz="1800" dirty="0"/>
              <a:t>.</a:t>
            </a:r>
          </a:p>
          <a:p>
            <a:r>
              <a:rPr lang="ru-RU" sz="1800" dirty="0" err="1"/>
              <a:t>Також</a:t>
            </a:r>
            <a:r>
              <a:rPr lang="ru-RU" sz="1800" dirty="0"/>
              <a:t> незаконна </a:t>
            </a:r>
            <a:r>
              <a:rPr lang="ru-RU" sz="1800" dirty="0" err="1"/>
              <a:t>влада</a:t>
            </a:r>
            <a:r>
              <a:rPr lang="ru-RU" sz="1800" dirty="0"/>
              <a:t> </a:t>
            </a:r>
            <a:r>
              <a:rPr lang="ru-RU" sz="1800" dirty="0" err="1"/>
              <a:t>депортує</a:t>
            </a:r>
            <a:r>
              <a:rPr lang="ru-RU" sz="1800" dirty="0"/>
              <a:t> </a:t>
            </a:r>
            <a:r>
              <a:rPr lang="ru-RU" sz="1800" dirty="0" err="1"/>
              <a:t>кримчан</a:t>
            </a:r>
            <a:r>
              <a:rPr lang="ru-RU" sz="1800" dirty="0"/>
              <a:t> </a:t>
            </a:r>
            <a:r>
              <a:rPr lang="ru-RU" sz="1800" dirty="0" err="1"/>
              <a:t>або</a:t>
            </a:r>
            <a:r>
              <a:rPr lang="ru-RU" sz="1800" dirty="0"/>
              <a:t> </a:t>
            </a:r>
            <a:r>
              <a:rPr lang="ru-RU" sz="1800" dirty="0" err="1"/>
              <a:t>забороняє</a:t>
            </a:r>
            <a:r>
              <a:rPr lang="ru-RU" sz="1800" dirty="0"/>
              <a:t> </a:t>
            </a:r>
            <a:r>
              <a:rPr lang="ru-RU" sz="1800" dirty="0" err="1"/>
              <a:t>їм</a:t>
            </a:r>
            <a:r>
              <a:rPr lang="ru-RU" sz="1800" dirty="0"/>
              <a:t> </a:t>
            </a:r>
            <a:r>
              <a:rPr lang="ru-RU" sz="1800" dirty="0" err="1"/>
              <a:t>в'їзд</a:t>
            </a:r>
            <a:r>
              <a:rPr lang="ru-RU" sz="1800" dirty="0"/>
              <a:t> на </a:t>
            </a:r>
            <a:r>
              <a:rPr lang="ru-RU" sz="1800" dirty="0" err="1"/>
              <a:t>територію</a:t>
            </a:r>
            <a:r>
              <a:rPr lang="ru-RU" sz="1800" dirty="0"/>
              <a:t> </a:t>
            </a:r>
            <a:r>
              <a:rPr lang="ru-RU" sz="1800" dirty="0" err="1"/>
              <a:t>півострова</a:t>
            </a:r>
            <a:r>
              <a:rPr lang="ru-RU" sz="1800" dirty="0"/>
              <a:t>.</a:t>
            </a:r>
          </a:p>
          <a:p>
            <a:endParaRPr lang="ru-RU" sz="1800" dirty="0" smtClean="0"/>
          </a:p>
          <a:p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7" name="Picture 2" descr="C:\Users\user\Desktop\14A282DC-8E59-48F1-A2B9-1F016A932464_w1000_r1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10376"/>
            <a:ext cx="5832648" cy="3283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\Desktop\A0D188D3-E90E-4A5F-B845-98B0166AF259_w1000_r1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332" y="3645024"/>
            <a:ext cx="5549309" cy="3124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00B050"/>
                </a:solidFill>
              </a:rPr>
              <a:t>Вшанування  </a:t>
            </a:r>
            <a:r>
              <a:rPr lang="uk-UA" dirty="0" err="1" smtClean="0">
                <a:solidFill>
                  <a:srgbClr val="00B050"/>
                </a:solidFill>
              </a:rPr>
              <a:t>пам</a:t>
            </a:r>
            <a:r>
              <a:rPr lang="en-US" dirty="0" smtClean="0">
                <a:solidFill>
                  <a:srgbClr val="00B050"/>
                </a:solidFill>
              </a:rPr>
              <a:t>`</a:t>
            </a:r>
            <a:r>
              <a:rPr lang="uk-UA" dirty="0">
                <a:solidFill>
                  <a:srgbClr val="00B050"/>
                </a:solidFill>
              </a:rPr>
              <a:t>яті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421088"/>
          </a:xfrm>
        </p:spPr>
        <p:txBody>
          <a:bodyPr>
            <a:noAutofit/>
          </a:bodyPr>
          <a:lstStyle/>
          <a:p>
            <a:r>
              <a:rPr lang="uk-UA" sz="3200" dirty="0" smtClean="0"/>
              <a:t>Щороку </a:t>
            </a:r>
            <a:r>
              <a:rPr lang="uk-UA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18 травня </a:t>
            </a:r>
            <a:r>
              <a:rPr lang="uk-UA" sz="3200" dirty="0" smtClean="0"/>
              <a:t>у світі відзначають пам’ять жертв депортації </a:t>
            </a:r>
            <a:r>
              <a:rPr lang="uk-UA" sz="3200" dirty="0" err="1" smtClean="0"/>
              <a:t>кримців</a:t>
            </a:r>
            <a:r>
              <a:rPr lang="uk-UA" sz="3200" dirty="0" smtClean="0"/>
              <a:t>.</a:t>
            </a:r>
          </a:p>
          <a:p>
            <a:r>
              <a:rPr lang="uk-UA" sz="3200" dirty="0" smtClean="0"/>
              <a:t>В Україні з </a:t>
            </a:r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2014</a:t>
            </a:r>
            <a:r>
              <a:rPr lang="uk-UA" sz="3200" dirty="0" smtClean="0"/>
              <a:t> року до цього дня відзначають День боротьби за права кримськотатарського народу.</a:t>
            </a:r>
          </a:p>
          <a:p>
            <a:r>
              <a:rPr lang="uk-UA" sz="3200" dirty="0" smtClean="0">
                <a:solidFill>
                  <a:schemeClr val="tx2">
                    <a:lumMod val="75000"/>
                  </a:schemeClr>
                </a:solidFill>
              </a:rPr>
              <a:t>З 1916 </a:t>
            </a:r>
            <a:r>
              <a:rPr lang="uk-UA" sz="3200" dirty="0" smtClean="0"/>
              <a:t>року відзначають День </a:t>
            </a:r>
            <a:r>
              <a:rPr lang="uk-UA" sz="3200" dirty="0" err="1" smtClean="0"/>
              <a:t>пам</a:t>
            </a:r>
            <a:r>
              <a:rPr lang="en-US" sz="3200" dirty="0" smtClean="0"/>
              <a:t>`</a:t>
            </a:r>
            <a:r>
              <a:rPr lang="uk-UA" sz="3200" dirty="0" smtClean="0"/>
              <a:t>яті жертв геноциду кримськотатарського народу.</a:t>
            </a:r>
            <a:endParaRPr lang="ru-RU" sz="3200" dirty="0"/>
          </a:p>
        </p:txBody>
      </p:sp>
      <p:pic>
        <p:nvPicPr>
          <p:cNvPr id="10242" name="Picture 2" descr="C:\Users\user\Desktop\1400391596_10380744_531288706983494_2299703935267323807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400256" cy="4200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10371728_260391770811299_536418878416101131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00" y="1268760"/>
            <a:ext cx="7776864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.viva.ua/pictures/content/20/2020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268760"/>
            <a:ext cx="691276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844825"/>
            <a:ext cx="316835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На </a:t>
            </a:r>
            <a:r>
              <a:rPr lang="uk-UA" sz="2400" dirty="0"/>
              <a:t>пісенному конкурсі </a:t>
            </a:r>
            <a:r>
              <a:rPr lang="uk-UA" sz="2400" dirty="0" smtClean="0"/>
              <a:t>Євробачення  2016 р. </a:t>
            </a:r>
            <a:r>
              <a:rPr lang="uk-UA" sz="2400" dirty="0"/>
              <a:t>в Стокгольмі </a:t>
            </a:r>
            <a:r>
              <a:rPr lang="uk-UA" sz="2400" dirty="0" smtClean="0"/>
              <a:t>Україну </a:t>
            </a:r>
            <a:r>
              <a:rPr lang="uk-UA" sz="2400" dirty="0"/>
              <a:t>представить </a:t>
            </a:r>
            <a:r>
              <a:rPr lang="uk-UA" sz="2400" dirty="0" smtClean="0"/>
              <a:t>співачка </a:t>
            </a:r>
            <a:r>
              <a:rPr lang="uk-UA" sz="2400" dirty="0"/>
              <a:t>кримськотатарського походження </a:t>
            </a:r>
            <a:r>
              <a:rPr lang="uk-UA" sz="4000" dirty="0" err="1" smtClean="0">
                <a:solidFill>
                  <a:srgbClr val="FF0000"/>
                </a:solidFill>
              </a:rPr>
              <a:t>Джамала</a:t>
            </a:r>
            <a:r>
              <a:rPr lang="uk-UA" sz="4000" dirty="0" smtClean="0">
                <a:solidFill>
                  <a:srgbClr val="FF0000"/>
                </a:solidFill>
              </a:rPr>
              <a:t> </a:t>
            </a:r>
            <a:r>
              <a:rPr lang="uk-UA" sz="3200" dirty="0" smtClean="0"/>
              <a:t>                 </a:t>
            </a:r>
            <a:r>
              <a:rPr lang="uk-UA" sz="2400" dirty="0" smtClean="0"/>
              <a:t> </a:t>
            </a:r>
            <a:r>
              <a:rPr lang="uk-UA" sz="2400" dirty="0"/>
              <a:t>з </a:t>
            </a:r>
            <a:r>
              <a:rPr lang="uk-UA" sz="2400" dirty="0" smtClean="0"/>
              <a:t>авторською піснею </a:t>
            </a:r>
            <a:r>
              <a:rPr lang="uk-UA" sz="4000" dirty="0">
                <a:solidFill>
                  <a:srgbClr val="FF0000"/>
                </a:solidFill>
              </a:rPr>
              <a:t>«1944</a:t>
            </a:r>
            <a:r>
              <a:rPr lang="uk-UA" sz="4000" dirty="0" smtClean="0">
                <a:solidFill>
                  <a:srgbClr val="FF0000"/>
                </a:solidFill>
              </a:rPr>
              <a:t>».</a:t>
            </a:r>
            <a:endParaRPr lang="uk-U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91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994848" cy="706090"/>
          </a:xfrm>
        </p:spPr>
        <p:txBody>
          <a:bodyPr/>
          <a:lstStyle/>
          <a:p>
            <a:pPr algn="ctr"/>
            <a:r>
              <a:rPr lang="uk-UA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Висново</a:t>
            </a:r>
            <a:r>
              <a:rPr lang="uk-UA" sz="4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</a:t>
            </a:r>
            <a:endParaRPr lang="ru-RU" sz="4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6752"/>
            <a:ext cx="871296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   У 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кожного народу є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події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де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особиста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історія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стає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частиною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загальної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історії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народу... У ХХ ст.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це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була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депортація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1944 р.,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що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є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справжнім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геноцидом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кримських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татар.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Сучасна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політика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Росії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в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окупованому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Криму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є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продовженням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геноциду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цілого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народу,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порушенням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норм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демократії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і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гуманізму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поваги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 до  прав  і  свобод  </a:t>
            </a:r>
            <a:r>
              <a:rPr lang="ru-RU" sz="2000" b="1" i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людини</a:t>
            </a:r>
            <a:r>
              <a:rPr lang="ru-RU" sz="2000" b="1" i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  <a:endParaRPr lang="uk-UA" sz="2000" b="1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uk-UA" sz="2000" b="1" i="1" dirty="0" smtClean="0"/>
              <a:t>   </a:t>
            </a:r>
            <a:r>
              <a:rPr lang="uk-UA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Можна </a:t>
            </a:r>
            <a:r>
              <a:rPr lang="uk-UA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заборонити проводити мітинги і масові акції, принижувати цілий народ недовірою, репресіями, обшуками, арештами. Однак позбавити людей пам'яті не під силу навіть найжорстокішим тоталітарним режимам. Історія і доля кримських татар, сучасна  проблема  їх  виживання  та  інтеграції  в  суспільство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є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унікальною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бо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має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прецедентів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не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тільки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Україні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але й у </a:t>
            </a:r>
            <a:r>
              <a:rPr lang="ru-RU" sz="2000" b="1" i="1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світі</a:t>
            </a:r>
            <a:r>
              <a:rPr lang="ru-RU" sz="20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endParaRPr lang="ru-RU" sz="2000" b="1" i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ru-RU" sz="2000" b="1" i="1" dirty="0"/>
              <a:t> </a:t>
            </a:r>
            <a:r>
              <a:rPr lang="ru-RU" sz="2000" b="1" i="1" dirty="0" smtClean="0"/>
              <a:t>  </a:t>
            </a:r>
            <a:r>
              <a:rPr lang="ru-RU" sz="2800" b="1" i="1" dirty="0"/>
              <a:t>Г</a:t>
            </a:r>
            <a:r>
              <a:rPr lang="ru-RU" sz="2800" b="1" i="1" dirty="0" smtClean="0"/>
              <a:t>еноцид як </a:t>
            </a:r>
            <a:r>
              <a:rPr lang="ru-RU" sz="2800" b="1" i="1" dirty="0"/>
              <a:t>феномен ХХ ст. </a:t>
            </a:r>
            <a:r>
              <a:rPr lang="ru-RU" sz="2800" b="1" i="1" dirty="0" smtClean="0"/>
              <a:t> </a:t>
            </a:r>
            <a:r>
              <a:rPr lang="ru-RU" sz="2800" b="1" i="1" dirty="0" err="1"/>
              <a:t>п</a:t>
            </a:r>
            <a:r>
              <a:rPr lang="ru-RU" sz="2800" b="1" i="1" dirty="0" err="1" smtClean="0"/>
              <a:t>еретворюється</a:t>
            </a:r>
            <a:r>
              <a:rPr lang="ru-RU" sz="2800" b="1" i="1" dirty="0" smtClean="0"/>
              <a:t>  на  </a:t>
            </a:r>
            <a:r>
              <a:rPr lang="ru-RU" sz="2800" b="1" i="1" dirty="0" err="1" smtClean="0"/>
              <a:t>реальність</a:t>
            </a:r>
            <a:r>
              <a:rPr lang="ru-RU" sz="2800" b="1" i="1" dirty="0" smtClean="0"/>
              <a:t>   </a:t>
            </a:r>
            <a:r>
              <a:rPr lang="en-US" sz="2800" b="1" i="1" dirty="0" err="1"/>
              <a:t>XXl</a:t>
            </a:r>
            <a:r>
              <a:rPr lang="en-US" sz="2800" b="1" i="1" dirty="0"/>
              <a:t> </a:t>
            </a:r>
            <a:r>
              <a:rPr lang="uk-UA" sz="2800" b="1" i="1" dirty="0"/>
              <a:t>ст., якщо  </a:t>
            </a:r>
            <a:r>
              <a:rPr lang="uk-UA" sz="2800" b="1" i="1" dirty="0" smtClean="0"/>
              <a:t>забуваються    </a:t>
            </a:r>
            <a:r>
              <a:rPr lang="uk-UA" sz="2800" b="1" i="1" dirty="0"/>
              <a:t>уроки  історії…</a:t>
            </a:r>
            <a:r>
              <a:rPr lang="ru-RU" sz="2800" b="1" i="1" dirty="0"/>
              <a:t>  </a:t>
            </a:r>
            <a:r>
              <a:rPr lang="uk-UA" sz="2800" b="1" i="1" dirty="0"/>
              <a:t>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50569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Використані джерела інформації:</a:t>
            </a:r>
            <a:r>
              <a:rPr lang="uk-UA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</a:rPr>
              <a:t> </a:t>
            </a:r>
            <a:endParaRPr lang="uk-U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628801"/>
            <a:ext cx="849694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 smtClean="0"/>
              <a:t>1. </a:t>
            </a:r>
            <a:r>
              <a:rPr lang="ru-RU" sz="2800" dirty="0" err="1" smtClean="0"/>
              <a:t>https</a:t>
            </a:r>
            <a:r>
              <a:rPr lang="uk-UA" sz="2800" dirty="0"/>
              <a:t>://</a:t>
            </a:r>
            <a:r>
              <a:rPr lang="ru-RU" sz="2800" dirty="0" err="1"/>
              <a:t>uk</a:t>
            </a:r>
            <a:r>
              <a:rPr lang="uk-UA" sz="2800" dirty="0"/>
              <a:t>.</a:t>
            </a:r>
            <a:r>
              <a:rPr lang="ru-RU" sz="2800" dirty="0" err="1"/>
              <a:t>wikipedia</a:t>
            </a:r>
            <a:r>
              <a:rPr lang="uk-UA" sz="2800" dirty="0"/>
              <a:t>.</a:t>
            </a:r>
            <a:r>
              <a:rPr lang="ru-RU" sz="2800" dirty="0" err="1"/>
              <a:t>org</a:t>
            </a:r>
            <a:r>
              <a:rPr lang="uk-UA" sz="2800" dirty="0"/>
              <a:t>/</a:t>
            </a:r>
            <a:r>
              <a:rPr lang="ru-RU" sz="2800" dirty="0" err="1"/>
              <a:t>wiki</a:t>
            </a:r>
            <a:r>
              <a:rPr lang="uk-UA" sz="2800" dirty="0"/>
              <a:t>/ Депортація_кримських_татар.</a:t>
            </a:r>
          </a:p>
          <a:p>
            <a:r>
              <a:rPr lang="uk-UA" sz="2800" dirty="0" smtClean="0"/>
              <a:t>2.</a:t>
            </a:r>
            <a:r>
              <a:rPr lang="en-US" sz="2800" dirty="0" smtClean="0"/>
              <a:t>h</a:t>
            </a:r>
            <a:r>
              <a:rPr lang="uk-UA" sz="2800" dirty="0" err="1" smtClean="0"/>
              <a:t>ttp</a:t>
            </a:r>
            <a:r>
              <a:rPr lang="uk-UA" sz="2800" dirty="0"/>
              <a:t>://svitua.org/index.php/novunu/ukraine/item/2826-18-travnia-71-richnytsia-deportatsii-krymskykh-tatar.</a:t>
            </a:r>
          </a:p>
          <a:p>
            <a:r>
              <a:rPr lang="uk-UA" sz="2800" dirty="0"/>
              <a:t>3. </a:t>
            </a:r>
            <a:r>
              <a:rPr lang="uk-UA" sz="2800" dirty="0" err="1" smtClean="0"/>
              <a:t>ttp</a:t>
            </a:r>
            <a:r>
              <a:rPr lang="uk-UA" sz="2800" dirty="0"/>
              <a:t>://blog.meta.ua/~zheka91190/</a:t>
            </a:r>
            <a:r>
              <a:rPr lang="uk-UA" sz="2800" dirty="0" err="1"/>
              <a:t>posts</a:t>
            </a:r>
            <a:r>
              <a:rPr lang="uk-UA" sz="2800" dirty="0"/>
              <a:t>/i3832846</a:t>
            </a:r>
            <a:r>
              <a:rPr lang="uk-UA" sz="2800" dirty="0" smtClean="0"/>
              <a:t>/.</a:t>
            </a:r>
          </a:p>
          <a:p>
            <a:r>
              <a:rPr lang="uk-UA" sz="2800" dirty="0" smtClean="0"/>
              <a:t>4. </a:t>
            </a:r>
            <a:r>
              <a:rPr lang="uk-UA" sz="2800" dirty="0" err="1"/>
              <a:t>Гульнара</a:t>
            </a:r>
            <a:r>
              <a:rPr lang="uk-UA" sz="2800" dirty="0"/>
              <a:t> </a:t>
            </a:r>
            <a:r>
              <a:rPr lang="uk-UA" sz="2800" dirty="0" err="1"/>
              <a:t>Бекирова</a:t>
            </a:r>
            <a:r>
              <a:rPr lang="uk-UA" sz="2800" dirty="0"/>
              <a:t>. </a:t>
            </a:r>
            <a:r>
              <a:rPr lang="uk-UA" sz="2800" dirty="0" err="1"/>
              <a:t>Крымские</a:t>
            </a:r>
            <a:r>
              <a:rPr lang="uk-UA" sz="2800" dirty="0"/>
              <a:t> </a:t>
            </a:r>
            <a:r>
              <a:rPr lang="uk-UA" sz="2800" dirty="0" err="1"/>
              <a:t>татары</a:t>
            </a:r>
            <a:r>
              <a:rPr lang="uk-UA" sz="2800" dirty="0"/>
              <a:t>. 1941–1991 (</a:t>
            </a:r>
            <a:r>
              <a:rPr lang="uk-UA" sz="2800" dirty="0" err="1"/>
              <a:t>Опыт</a:t>
            </a:r>
            <a:r>
              <a:rPr lang="uk-UA" sz="2800" dirty="0"/>
              <a:t> </a:t>
            </a:r>
            <a:r>
              <a:rPr lang="uk-UA" sz="2800" dirty="0" err="1"/>
              <a:t>политической</a:t>
            </a:r>
            <a:r>
              <a:rPr lang="uk-UA" sz="2800" dirty="0"/>
              <a:t> </a:t>
            </a:r>
            <a:r>
              <a:rPr lang="uk-UA" sz="2800" dirty="0" err="1"/>
              <a:t>истории</a:t>
            </a:r>
            <a:r>
              <a:rPr lang="uk-UA" sz="2800" dirty="0"/>
              <a:t>). Том 1. </a:t>
            </a:r>
            <a:r>
              <a:rPr lang="uk-UA" sz="2800" dirty="0" err="1"/>
              <a:t>Симферополь</a:t>
            </a:r>
            <a:r>
              <a:rPr lang="uk-UA" sz="2800" dirty="0"/>
              <a:t> 2008. ISBN </a:t>
            </a:r>
            <a:r>
              <a:rPr lang="uk-UA" sz="2800" dirty="0" smtClean="0"/>
              <a:t>978-966-470-011-2</a:t>
            </a:r>
          </a:p>
          <a:p>
            <a:r>
              <a:rPr lang="uk-UA" sz="2800" dirty="0"/>
              <a:t>5. Репортаж Агентства </a:t>
            </a:r>
            <a:r>
              <a:rPr lang="en-US" sz="2800" dirty="0"/>
              <a:t>QHA «</a:t>
            </a:r>
            <a:r>
              <a:rPr lang="uk-UA" sz="2800" dirty="0"/>
              <a:t>Кримські Новини» </a:t>
            </a:r>
            <a:r>
              <a:rPr lang="en-US" sz="2800" dirty="0" smtClean="0"/>
              <a:t>ttps</a:t>
            </a:r>
            <a:r>
              <a:rPr lang="en-US" sz="2800" dirty="0"/>
              <a:t>://www.youtube.com/watch?v= Mr4ta0HociY</a:t>
            </a:r>
          </a:p>
          <a:p>
            <a:r>
              <a:rPr lang="uk-UA" sz="2800" dirty="0" smtClean="0"/>
              <a:t>   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43513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20688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Мета:</a:t>
            </a:r>
            <a:r>
              <a:rPr lang="uk-UA" sz="2800" b="1" i="1" dirty="0" smtClean="0"/>
              <a:t> </a:t>
            </a:r>
            <a:r>
              <a:rPr lang="uk-UA" sz="2800" b="1" i="1" dirty="0"/>
              <a:t>довести,що депортація кримських татар у 1944 рр. є жахливим проявом геноциду в Україні, а події  2014-2016 рр. в  Криму – продовженням політики  геноциду. </a:t>
            </a:r>
            <a:endParaRPr lang="uk-UA" sz="2800" b="1" i="1" dirty="0" smtClean="0"/>
          </a:p>
          <a:p>
            <a:r>
              <a:rPr lang="uk-UA" sz="36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Завдання</a:t>
            </a:r>
            <a:r>
              <a:rPr lang="uk-UA" sz="36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r>
              <a:rPr lang="uk-UA" sz="28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800" b="1" i="1" dirty="0"/>
              <a:t>усвідомити  причини геноциду кримських  татар, </a:t>
            </a:r>
            <a:endParaRPr lang="uk-UA" sz="2800" b="1" i="1" dirty="0" smtClean="0"/>
          </a:p>
          <a:p>
            <a:r>
              <a:rPr lang="uk-UA" sz="2800" b="1" i="1" dirty="0" smtClean="0"/>
              <a:t>на  </a:t>
            </a:r>
            <a:r>
              <a:rPr lang="uk-UA" sz="2800" b="1" i="1" dirty="0"/>
              <a:t>основі історичних  джерел прослідкувати процес  депортації, масштаби, наслідки  та  уроки злочинних  дій  сталінізму, </a:t>
            </a:r>
            <a:endParaRPr lang="uk-UA" sz="2800" b="1" i="1" dirty="0" smtClean="0"/>
          </a:p>
          <a:p>
            <a:r>
              <a:rPr lang="uk-UA" sz="2800" b="1" i="1" dirty="0" smtClean="0"/>
              <a:t>порівняти  </a:t>
            </a:r>
            <a:r>
              <a:rPr lang="uk-UA" sz="2800" b="1" i="1" dirty="0"/>
              <a:t>політику  в СРСР та Сучасної РФ  щодо  кримськотатарського  народу.</a:t>
            </a:r>
          </a:p>
        </p:txBody>
      </p:sp>
    </p:spTree>
    <p:extLst>
      <p:ext uri="{BB962C8B-B14F-4D97-AF65-F5344CB8AC3E}">
        <p14:creationId xmlns:p14="http://schemas.microsoft.com/office/powerpoint/2010/main" val="22036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3012"/>
            <a:ext cx="3816424" cy="854968"/>
          </a:xfrm>
        </p:spPr>
        <p:txBody>
          <a:bodyPr/>
          <a:lstStyle/>
          <a:p>
            <a:r>
              <a:rPr lang="uk-UA" dirty="0" smtClean="0"/>
              <a:t>                            </a:t>
            </a:r>
            <a:r>
              <a:rPr lang="uk-UA" sz="5400" dirty="0" smtClean="0">
                <a:solidFill>
                  <a:srgbClr val="FF0000"/>
                </a:solidFill>
              </a:rPr>
              <a:t>Геноцид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8" y="836712"/>
            <a:ext cx="9252520" cy="411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sz="2400" b="1" i="1" dirty="0" smtClean="0">
                <a:solidFill>
                  <a:srgbClr val="FF0000"/>
                </a:solidFill>
              </a:rPr>
              <a:t>Геноци</a:t>
            </a:r>
            <a:r>
              <a:rPr lang="uk-UA" sz="2400" b="1" i="1" dirty="0" smtClean="0">
                <a:solidFill>
                  <a:srgbClr val="FF0000"/>
                </a:solidFill>
              </a:rPr>
              <a:t>д</a:t>
            </a:r>
            <a:r>
              <a:rPr lang="vi-VN" sz="2400" i="1" dirty="0"/>
              <a:t> — цілеспрямовані дії з метою знищення повністю або частково окремих груп населення </a:t>
            </a:r>
            <a:r>
              <a:rPr lang="vi-VN" sz="2400" i="1" dirty="0" smtClean="0"/>
              <a:t>чи</a:t>
            </a:r>
            <a:r>
              <a:rPr lang="uk-UA" sz="2400" i="1" dirty="0" smtClean="0"/>
              <a:t> </a:t>
            </a:r>
            <a:r>
              <a:rPr lang="vi-VN" sz="2400" i="1" dirty="0" smtClean="0"/>
              <a:t>цілих</a:t>
            </a:r>
            <a:r>
              <a:rPr lang="vi-VN" sz="2400" i="1" dirty="0"/>
              <a:t> </a:t>
            </a:r>
            <a:r>
              <a:rPr lang="uk-UA" sz="2400" i="1" dirty="0" smtClean="0"/>
              <a:t> </a:t>
            </a:r>
            <a:r>
              <a:rPr lang="vi-VN" sz="2400" i="1" dirty="0" smtClean="0"/>
              <a:t>народів</a:t>
            </a:r>
            <a:r>
              <a:rPr lang="vi-VN" sz="2400" i="1" dirty="0"/>
              <a:t> за національними, етнічними, расовими або релігійними </a:t>
            </a:r>
            <a:r>
              <a:rPr lang="vi-VN" sz="2400" i="1" dirty="0" smtClean="0"/>
              <a:t>мотивами.</a:t>
            </a:r>
            <a:endParaRPr lang="uk-UA" sz="2400" i="1" dirty="0" smtClean="0"/>
          </a:p>
          <a:p>
            <a:pPr marL="0" indent="0" algn="ctr">
              <a:buNone/>
            </a:pPr>
            <a:r>
              <a:rPr lang="ru-RU" sz="2400" dirty="0"/>
              <a:t> До таких </a:t>
            </a:r>
            <a:r>
              <a:rPr lang="ru-RU" sz="2400" dirty="0" err="1"/>
              <a:t>дій</a:t>
            </a:r>
            <a:r>
              <a:rPr lang="ru-RU" sz="2400" dirty="0"/>
              <a:t> належать</a:t>
            </a:r>
            <a:r>
              <a:rPr lang="ru-RU" sz="2400" dirty="0" smtClean="0"/>
              <a:t>:</a:t>
            </a:r>
          </a:p>
          <a:p>
            <a:r>
              <a:rPr lang="ru-RU" sz="2400" i="1" dirty="0" err="1"/>
              <a:t>у</a:t>
            </a:r>
            <a:r>
              <a:rPr lang="ru-RU" sz="2400" i="1" dirty="0" err="1" smtClean="0"/>
              <a:t>бивство</a:t>
            </a:r>
            <a:r>
              <a:rPr lang="ru-RU" sz="2400" i="1" dirty="0" smtClean="0"/>
              <a:t> </a:t>
            </a:r>
            <a:r>
              <a:rPr lang="ru-RU" sz="2400" i="1" dirty="0" err="1"/>
              <a:t>членів</a:t>
            </a:r>
            <a:r>
              <a:rPr lang="ru-RU" sz="2400" i="1" dirty="0"/>
              <a:t> </a:t>
            </a:r>
            <a:r>
              <a:rPr lang="ru-RU" sz="2400" i="1" dirty="0" err="1"/>
              <a:t>цієї</a:t>
            </a:r>
            <a:r>
              <a:rPr lang="ru-RU" sz="2400" i="1" dirty="0"/>
              <a:t> </a:t>
            </a:r>
            <a:r>
              <a:rPr lang="ru-RU" sz="2400" i="1" dirty="0" err="1" smtClean="0"/>
              <a:t>групи</a:t>
            </a:r>
            <a:r>
              <a:rPr lang="ru-RU" sz="2400" i="1" dirty="0" smtClean="0"/>
              <a:t>;</a:t>
            </a:r>
          </a:p>
          <a:p>
            <a:r>
              <a:rPr lang="ru-RU" sz="2400" i="1" dirty="0"/>
              <a:t> </a:t>
            </a:r>
            <a:r>
              <a:rPr lang="ru-RU" sz="2400" i="1" dirty="0" err="1"/>
              <a:t>навмисне</a:t>
            </a:r>
            <a:r>
              <a:rPr lang="ru-RU" sz="2400" i="1" dirty="0"/>
              <a:t> </a:t>
            </a:r>
            <a:r>
              <a:rPr lang="ru-RU" sz="2400" i="1" dirty="0" err="1"/>
              <a:t>створення</a:t>
            </a:r>
            <a:r>
              <a:rPr lang="ru-RU" sz="2400" i="1" dirty="0"/>
              <a:t> членам </a:t>
            </a:r>
            <a:r>
              <a:rPr lang="ru-RU" sz="2400" i="1" dirty="0" err="1"/>
              <a:t>групи</a:t>
            </a:r>
            <a:r>
              <a:rPr lang="ru-RU" sz="2400" i="1" dirty="0"/>
              <a:t> </a:t>
            </a:r>
            <a:r>
              <a:rPr lang="ru-RU" sz="2400" i="1" dirty="0" err="1"/>
              <a:t>життєвих</a:t>
            </a:r>
            <a:r>
              <a:rPr lang="ru-RU" sz="2400" i="1" dirty="0"/>
              <a:t> умов, </a:t>
            </a:r>
            <a:r>
              <a:rPr lang="ru-RU" sz="2400" i="1" dirty="0" err="1"/>
              <a:t>які</a:t>
            </a:r>
            <a:r>
              <a:rPr lang="ru-RU" sz="2400" i="1" dirty="0"/>
              <a:t> </a:t>
            </a:r>
            <a:r>
              <a:rPr lang="ru-RU" sz="2400" i="1" dirty="0" err="1"/>
              <a:t>розраховані</a:t>
            </a:r>
            <a:r>
              <a:rPr lang="ru-RU" sz="2400" i="1" dirty="0"/>
              <a:t> на </a:t>
            </a:r>
            <a:r>
              <a:rPr lang="ru-RU" sz="2400" i="1" dirty="0" err="1"/>
              <a:t>повне</a:t>
            </a:r>
            <a:r>
              <a:rPr lang="ru-RU" sz="2400" i="1" dirty="0"/>
              <a:t> 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часткове</a:t>
            </a:r>
            <a:r>
              <a:rPr lang="ru-RU" sz="2400" i="1" dirty="0"/>
              <a:t> </a:t>
            </a:r>
            <a:r>
              <a:rPr lang="ru-RU" sz="2400" i="1" dirty="0" err="1"/>
              <a:t>знищення</a:t>
            </a:r>
            <a:r>
              <a:rPr lang="ru-RU" sz="2400" i="1" dirty="0"/>
              <a:t> </a:t>
            </a:r>
            <a:r>
              <a:rPr lang="ru-RU" sz="2400" i="1" dirty="0" err="1"/>
              <a:t>групи</a:t>
            </a:r>
            <a:r>
              <a:rPr lang="ru-RU" sz="2400" i="1" dirty="0" smtClean="0"/>
              <a:t>;</a:t>
            </a:r>
          </a:p>
          <a:p>
            <a:r>
              <a:rPr lang="ru-RU" sz="2400" i="1" dirty="0"/>
              <a:t> </a:t>
            </a:r>
            <a:r>
              <a:rPr lang="ru-RU" sz="2400" i="1" dirty="0" err="1"/>
              <a:t>нанесення</a:t>
            </a:r>
            <a:r>
              <a:rPr lang="ru-RU" sz="2400" i="1" dirty="0"/>
              <a:t> тяжких </a:t>
            </a:r>
            <a:r>
              <a:rPr lang="ru-RU" sz="2400" i="1" dirty="0" err="1"/>
              <a:t>тілесних</a:t>
            </a:r>
            <a:r>
              <a:rPr lang="ru-RU" sz="2400" i="1" dirty="0"/>
              <a:t> </a:t>
            </a:r>
            <a:r>
              <a:rPr lang="ru-RU" sz="2400" i="1" dirty="0" err="1"/>
              <a:t>або</a:t>
            </a:r>
            <a:r>
              <a:rPr lang="ru-RU" sz="2400" i="1" dirty="0"/>
              <a:t> </a:t>
            </a:r>
            <a:r>
              <a:rPr lang="ru-RU" sz="2400" i="1" dirty="0" err="1"/>
              <a:t>психічних</a:t>
            </a:r>
            <a:r>
              <a:rPr lang="ru-RU" sz="2400" i="1" dirty="0"/>
              <a:t> </a:t>
            </a:r>
            <a:r>
              <a:rPr lang="ru-RU" sz="2400" i="1" dirty="0" err="1"/>
              <a:t>ушкоджень</a:t>
            </a:r>
            <a:r>
              <a:rPr lang="ru-RU" sz="2400" i="1" dirty="0"/>
              <a:t> членам </a:t>
            </a:r>
            <a:r>
              <a:rPr lang="ru-RU" sz="2400" i="1" dirty="0" err="1"/>
              <a:t>такої</a:t>
            </a:r>
            <a:r>
              <a:rPr lang="ru-RU" sz="2400" i="1" dirty="0"/>
              <a:t> </a:t>
            </a:r>
            <a:r>
              <a:rPr lang="ru-RU" sz="2400" i="1" dirty="0" err="1"/>
              <a:t>групи</a:t>
            </a:r>
            <a:r>
              <a:rPr lang="ru-RU" sz="2400" i="1" dirty="0" smtClean="0"/>
              <a:t>;</a:t>
            </a:r>
          </a:p>
          <a:p>
            <a:r>
              <a:rPr lang="vi-VN" sz="2400" i="1" dirty="0" smtClean="0"/>
              <a:t> </a:t>
            </a:r>
            <a:r>
              <a:rPr lang="ru-RU" sz="2400" i="1" dirty="0" err="1"/>
              <a:t>дії</a:t>
            </a:r>
            <a:r>
              <a:rPr lang="ru-RU" sz="2400" i="1" dirty="0"/>
              <a:t>, </a:t>
            </a:r>
            <a:r>
              <a:rPr lang="ru-RU" sz="2400" i="1" dirty="0" err="1"/>
              <a:t>розраховані</a:t>
            </a:r>
            <a:r>
              <a:rPr lang="ru-RU" sz="2400" i="1" dirty="0"/>
              <a:t> на </a:t>
            </a:r>
            <a:r>
              <a:rPr lang="ru-RU" sz="2400" i="1" dirty="0" err="1"/>
              <a:t>унеможливлення</a:t>
            </a:r>
            <a:r>
              <a:rPr lang="ru-RU" sz="2400" i="1" dirty="0"/>
              <a:t> </a:t>
            </a:r>
            <a:r>
              <a:rPr lang="ru-RU" sz="2400" i="1" dirty="0" err="1"/>
              <a:t>народження</a:t>
            </a:r>
            <a:r>
              <a:rPr lang="ru-RU" sz="2400" i="1" dirty="0"/>
              <a:t> </a:t>
            </a:r>
            <a:r>
              <a:rPr lang="ru-RU" sz="2400" i="1" dirty="0" err="1"/>
              <a:t>дітей</a:t>
            </a:r>
            <a:r>
              <a:rPr lang="ru-RU" sz="2400" i="1" dirty="0"/>
              <a:t> в </a:t>
            </a:r>
            <a:r>
              <a:rPr lang="ru-RU" sz="2400" i="1" dirty="0" err="1"/>
              <a:t>середовищі</a:t>
            </a:r>
            <a:r>
              <a:rPr lang="ru-RU" sz="2400" i="1" dirty="0"/>
              <a:t> </a:t>
            </a:r>
            <a:r>
              <a:rPr lang="ru-RU" sz="2400" i="1" dirty="0" err="1"/>
              <a:t>групи</a:t>
            </a:r>
            <a:r>
              <a:rPr lang="ru-RU" sz="2400" i="1" dirty="0" smtClean="0"/>
              <a:t>;</a:t>
            </a:r>
          </a:p>
          <a:p>
            <a:r>
              <a:rPr lang="ru-RU" sz="2400" i="1" dirty="0"/>
              <a:t> </a:t>
            </a:r>
            <a:r>
              <a:rPr lang="ru-RU" sz="2400" i="1" dirty="0" err="1"/>
              <a:t>насильницька</a:t>
            </a:r>
            <a:r>
              <a:rPr lang="ru-RU" sz="2400" i="1" dirty="0"/>
              <a:t> передача </a:t>
            </a:r>
            <a:r>
              <a:rPr lang="ru-RU" sz="2400" i="1" dirty="0" err="1"/>
              <a:t>дітей</a:t>
            </a:r>
            <a:r>
              <a:rPr lang="ru-RU" sz="2400" i="1" dirty="0"/>
              <a:t> </a:t>
            </a:r>
            <a:r>
              <a:rPr lang="ru-RU" sz="2400" i="1" dirty="0" err="1"/>
              <a:t>цієї</a:t>
            </a:r>
            <a:r>
              <a:rPr lang="ru-RU" sz="2400" i="1" dirty="0"/>
              <a:t> </a:t>
            </a:r>
            <a:r>
              <a:rPr lang="ru-RU" sz="2400" i="1" dirty="0" err="1"/>
              <a:t>групи</a:t>
            </a:r>
            <a:r>
              <a:rPr lang="ru-RU" sz="2400" i="1" dirty="0"/>
              <a:t> </a:t>
            </a:r>
            <a:r>
              <a:rPr lang="ru-RU" sz="2400" i="1" dirty="0" err="1"/>
              <a:t>іншій</a:t>
            </a:r>
            <a:r>
              <a:rPr lang="ru-RU" sz="2400" i="1" dirty="0"/>
              <a:t> </a:t>
            </a:r>
            <a:r>
              <a:rPr lang="ru-RU" sz="2400" i="1" dirty="0" err="1"/>
              <a:t>групі</a:t>
            </a:r>
            <a:r>
              <a:rPr lang="ru-RU" sz="2400" i="1" dirty="0"/>
              <a:t>.</a:t>
            </a:r>
            <a:endParaRPr lang="uk-UA" sz="2400" i="1" dirty="0" smtClean="0"/>
          </a:p>
          <a:p>
            <a:pPr marL="0" indent="0">
              <a:buNone/>
            </a:pPr>
            <a:endParaRPr lang="ru-RU" sz="3200" i="1" dirty="0"/>
          </a:p>
        </p:txBody>
      </p:sp>
      <p:pic>
        <p:nvPicPr>
          <p:cNvPr id="2050" name="Picture 2" descr="C:\Users\user\Desktop\ecb64884a203649b975dea6642eddb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3502"/>
            <a:ext cx="8352928" cy="6123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17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Депортація кримських татар як геноцид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ru-RU" sz="2800" b="1" dirty="0" err="1" smtClean="0">
                <a:solidFill>
                  <a:srgbClr val="C00000"/>
                </a:solidFill>
              </a:rPr>
              <a:t>Депортіція</a:t>
            </a:r>
            <a:r>
              <a:rPr lang="ru-RU" sz="2800" dirty="0"/>
              <a:t> — </a:t>
            </a:r>
            <a:r>
              <a:rPr lang="ru-RU" sz="2800" dirty="0" err="1" smtClean="0"/>
              <a:t>примусове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переселення</a:t>
            </a:r>
            <a:r>
              <a:rPr lang="ru-RU" sz="2800" dirty="0" smtClean="0"/>
              <a:t> , </a:t>
            </a:r>
            <a:r>
              <a:rPr lang="ru-RU" sz="2800" dirty="0" err="1"/>
              <a:t>вигнання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висилка</a:t>
            </a:r>
            <a:r>
              <a:rPr lang="ru-RU" sz="2800" dirty="0"/>
              <a:t> з </a:t>
            </a:r>
            <a:r>
              <a:rPr lang="ru-RU" sz="2800" dirty="0" err="1"/>
              <a:t>постійного</a:t>
            </a:r>
            <a:r>
              <a:rPr lang="ru-RU" sz="2800" dirty="0"/>
              <a:t> </a:t>
            </a:r>
            <a:r>
              <a:rPr lang="ru-RU" sz="2800" dirty="0" err="1"/>
              <a:t>місця</a:t>
            </a:r>
            <a:r>
              <a:rPr lang="ru-RU" sz="2800" dirty="0"/>
              <a:t> </a:t>
            </a:r>
            <a:r>
              <a:rPr lang="ru-RU" sz="2800" dirty="0" err="1"/>
              <a:t>проживання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з </a:t>
            </a:r>
            <a:r>
              <a:rPr lang="ru-RU" sz="2800" dirty="0" err="1"/>
              <a:t>держави</a:t>
            </a:r>
            <a:r>
              <a:rPr lang="ru-RU" sz="2800" dirty="0"/>
              <a:t> </a:t>
            </a:r>
            <a:r>
              <a:rPr lang="ru-RU" sz="2800" dirty="0" err="1"/>
              <a:t>окремих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 </a:t>
            </a:r>
            <a:r>
              <a:rPr lang="ru-RU" sz="2800" dirty="0" err="1" smtClean="0"/>
              <a:t>народів</a:t>
            </a:r>
            <a:r>
              <a:rPr lang="ru-RU" sz="2800" dirty="0" smtClean="0"/>
              <a:t>. </a:t>
            </a:r>
            <a:r>
              <a:rPr lang="ru-RU" sz="2800" dirty="0" err="1"/>
              <a:t>Застосовується</a:t>
            </a:r>
            <a:r>
              <a:rPr lang="ru-RU" sz="2800" dirty="0"/>
              <a:t> як </a:t>
            </a:r>
            <a:r>
              <a:rPr lang="ru-RU" sz="2800" dirty="0" err="1"/>
              <a:t>засіб</a:t>
            </a:r>
            <a:r>
              <a:rPr lang="ru-RU" sz="2800" dirty="0"/>
              <a:t> </a:t>
            </a:r>
            <a:r>
              <a:rPr lang="ru-RU" sz="2800" dirty="0" err="1"/>
              <a:t>карного</a:t>
            </a:r>
            <a:r>
              <a:rPr lang="ru-RU" sz="2800" dirty="0"/>
              <a:t> </a:t>
            </a:r>
            <a:r>
              <a:rPr lang="ru-RU" sz="2800" dirty="0" err="1"/>
              <a:t>чи</a:t>
            </a:r>
            <a:r>
              <a:rPr lang="ru-RU" sz="2800" dirty="0"/>
              <a:t> </a:t>
            </a:r>
            <a:r>
              <a:rPr lang="ru-RU" sz="2800" dirty="0" err="1"/>
              <a:t>адміністративного</a:t>
            </a:r>
            <a:r>
              <a:rPr lang="ru-RU" sz="2800" dirty="0"/>
              <a:t> </a:t>
            </a:r>
            <a:r>
              <a:rPr lang="ru-RU" sz="2800" dirty="0" err="1"/>
              <a:t>покарання</a:t>
            </a:r>
            <a:r>
              <a:rPr lang="ru-RU" sz="2800" dirty="0" smtClean="0"/>
              <a:t>.</a:t>
            </a:r>
          </a:p>
          <a:p>
            <a:r>
              <a:rPr lang="vi-VN" sz="2800" b="1" dirty="0" smtClean="0">
                <a:solidFill>
                  <a:srgbClr val="C00000"/>
                </a:solidFill>
              </a:rPr>
              <a:t>Депортація кримських татар</a:t>
            </a:r>
            <a:r>
              <a:rPr lang="vi-VN" sz="2800" dirty="0"/>
              <a:t> </a:t>
            </a:r>
            <a:r>
              <a:rPr lang="en-US" sz="2800" dirty="0"/>
              <a:t> — </a:t>
            </a:r>
            <a:r>
              <a:rPr lang="vi-VN" sz="2800" dirty="0"/>
              <a:t>примусове виселення </a:t>
            </a:r>
            <a:r>
              <a:rPr lang="vi-VN" sz="2800" dirty="0" smtClean="0"/>
              <a:t>кримськотатарського</a:t>
            </a:r>
            <a:r>
              <a:rPr lang="uk-UA" sz="2800" dirty="0"/>
              <a:t> </a:t>
            </a:r>
            <a:r>
              <a:rPr lang="vi-VN" sz="2800" dirty="0"/>
              <a:t> населення </a:t>
            </a:r>
            <a:r>
              <a:rPr lang="uk-UA" sz="2800" dirty="0" smtClean="0"/>
              <a:t>      Кримської</a:t>
            </a:r>
            <a:r>
              <a:rPr lang="vi-VN" sz="2800" dirty="0" smtClean="0"/>
              <a:t> </a:t>
            </a:r>
            <a:r>
              <a:rPr lang="vi-VN" sz="2800" dirty="0"/>
              <a:t>АРСР, проведене НКВС </a:t>
            </a:r>
            <a:r>
              <a:rPr lang="vi-VN" sz="2800" dirty="0" smtClean="0"/>
              <a:t>1944</a:t>
            </a:r>
            <a:r>
              <a:rPr lang="vi-VN" sz="2800" dirty="0"/>
              <a:t> року</a:t>
            </a:r>
            <a:r>
              <a:rPr lang="vi-VN" sz="2800" dirty="0" smtClean="0"/>
              <a:t>.</a:t>
            </a:r>
            <a:endParaRPr lang="uk-UA" sz="2800" dirty="0" smtClean="0"/>
          </a:p>
        </p:txBody>
      </p:sp>
    </p:spTree>
    <p:extLst>
      <p:ext uri="{BB962C8B-B14F-4D97-AF65-F5344CB8AC3E}">
        <p14:creationId xmlns:p14="http://schemas.microsoft.com/office/powerpoint/2010/main" val="947267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352928" cy="706090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Офіційна  причина  депортації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052736"/>
            <a:ext cx="8712968" cy="3168352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У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Постанові</a:t>
            </a:r>
            <a:r>
              <a:rPr lang="ru-RU" sz="3200" dirty="0"/>
              <a:t> 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Державного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комітету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оборони СРСР № ГОКО-5859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від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11 </a:t>
            </a:r>
            <a:r>
              <a:rPr lang="ru-RU" sz="3200" dirty="0" err="1">
                <a:solidFill>
                  <a:schemeClr val="tx2">
                    <a:lumMod val="75000"/>
                  </a:schemeClr>
                </a:solidFill>
              </a:rPr>
              <a:t>травня</a:t>
            </a:r>
            <a:r>
              <a:rPr lang="ru-RU" sz="3200" dirty="0">
                <a:solidFill>
                  <a:schemeClr val="tx2">
                    <a:lumMod val="75000"/>
                  </a:schemeClr>
                </a:solidFill>
              </a:rPr>
              <a:t> 1944 р.</a:t>
            </a:r>
            <a:r>
              <a:rPr lang="ru-RU" sz="3200" dirty="0"/>
              <a:t> про </a:t>
            </a:r>
            <a:r>
              <a:rPr lang="ru-RU" sz="3200" dirty="0" err="1"/>
              <a:t>виселення</a:t>
            </a:r>
            <a:r>
              <a:rPr lang="ru-RU" sz="3200" dirty="0"/>
              <a:t> </a:t>
            </a:r>
            <a:r>
              <a:rPr lang="ru-RU" sz="3200" dirty="0" err="1"/>
              <a:t>кримців</a:t>
            </a:r>
            <a:r>
              <a:rPr lang="ru-RU" sz="3200" dirty="0"/>
              <a:t> </a:t>
            </a:r>
            <a:r>
              <a:rPr lang="ru-RU" sz="3200" dirty="0" err="1"/>
              <a:t>було</a:t>
            </a:r>
            <a:r>
              <a:rPr lang="ru-RU" sz="3200" dirty="0"/>
              <a:t> </a:t>
            </a:r>
            <a:r>
              <a:rPr lang="ru-RU" sz="3200" dirty="0" err="1"/>
              <a:t>зазначено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</a:t>
            </a:r>
            <a:r>
              <a:rPr lang="ru-RU" sz="3200" dirty="0" err="1"/>
              <a:t>депортацію</a:t>
            </a:r>
            <a:r>
              <a:rPr lang="ru-RU" sz="3200" dirty="0"/>
              <a:t> </a:t>
            </a:r>
            <a:r>
              <a:rPr lang="ru-RU" sz="3200" dirty="0" err="1"/>
              <a:t>проводять</a:t>
            </a:r>
            <a:r>
              <a:rPr lang="ru-RU" sz="3200" dirty="0"/>
              <a:t>  </a:t>
            </a:r>
            <a:r>
              <a:rPr lang="ru-RU" sz="3200" dirty="0" smtClean="0"/>
              <a:t>через </a:t>
            </a:r>
            <a:r>
              <a:rPr lang="ru-RU" sz="3200" dirty="0" err="1" smtClean="0"/>
              <a:t>колабораціонізм</a:t>
            </a:r>
            <a:r>
              <a:rPr lang="ru-RU" sz="3200" dirty="0" smtClean="0"/>
              <a:t> </a:t>
            </a:r>
            <a:r>
              <a:rPr lang="ru-RU" sz="3200" dirty="0" err="1" smtClean="0"/>
              <a:t>кримських</a:t>
            </a:r>
            <a:r>
              <a:rPr lang="ru-RU" sz="3200" dirty="0" smtClean="0"/>
              <a:t> татар </a:t>
            </a:r>
            <a:r>
              <a:rPr lang="ru-RU" sz="3200" dirty="0" err="1" smtClean="0"/>
              <a:t>під</a:t>
            </a:r>
            <a:r>
              <a:rPr lang="ru-RU" sz="3200" dirty="0" smtClean="0"/>
              <a:t> час </a:t>
            </a:r>
            <a:r>
              <a:rPr lang="ru-RU" sz="3200" dirty="0" err="1" smtClean="0"/>
              <a:t>Другої</a:t>
            </a:r>
            <a:r>
              <a:rPr lang="ru-RU" sz="3200" dirty="0" smtClean="0"/>
              <a:t> </a:t>
            </a:r>
            <a:r>
              <a:rPr lang="ru-RU" sz="3200" dirty="0" err="1" smtClean="0"/>
              <a:t>світової</a:t>
            </a:r>
            <a:r>
              <a:rPr lang="ru-RU" sz="3200" dirty="0" smtClean="0"/>
              <a:t> </a:t>
            </a:r>
            <a:r>
              <a:rPr lang="ru-RU" sz="3200" dirty="0" err="1" smtClean="0"/>
              <a:t>війни</a:t>
            </a:r>
            <a:r>
              <a:rPr lang="ru-RU" sz="32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149080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i="1" dirty="0" smtClean="0"/>
              <a:t>«В </a:t>
            </a:r>
            <a:r>
              <a:rPr lang="uk-UA" i="1" dirty="0"/>
              <a:t>період Вітчизняної війни багато кримських татарів зрадили Батьківщину, дезертирували з частин Червоної Армії, які обороняли Крим, і переходили на бік противника, вступаючи у сформовані німцями добровольчі татарські військові частини, які боролися проти Червоної Армії, в період окупації Криму німецько-фашистськими військами, беручи участь у німецьких каральних загонах, кримські татари особливо відзначилися своїми жорстокими розправами щодо радянських партизанів, а також допомагали німецьким окупантам у справі організації насильницького вивезення радянських громадян в німецьке рабство і масового винищення радянських людей».</a:t>
            </a:r>
            <a:r>
              <a:rPr lang="uk-UA" i="1" baseline="30000" dirty="0">
                <a:hlinkClick r:id="rId2" action="ppaction://hlinkfile"/>
              </a:rPr>
              <a:t>[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69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    </a:t>
            </a:r>
            <a:r>
              <a:rPr lang="uk-UA" dirty="0" smtClean="0">
                <a:solidFill>
                  <a:schemeClr val="tx2">
                    <a:lumMod val="75000"/>
                  </a:schemeClr>
                </a:solidFill>
              </a:rPr>
              <a:t>Сучасна  оцінка  причин депортації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sz="2800" dirty="0" smtClean="0"/>
              <a:t>Досить лаконічно передають справжні причини депортації слова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uk-UA" sz="2800" dirty="0" smtClean="0"/>
              <a:t>голови </a:t>
            </a:r>
            <a:r>
              <a:rPr lang="uk-UA" sz="2800" dirty="0"/>
              <a:t>московського земляцтва </a:t>
            </a:r>
            <a:r>
              <a:rPr lang="uk-UA" sz="2800" dirty="0" err="1" smtClean="0"/>
              <a:t>кримців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Ернста </a:t>
            </a:r>
            <a:r>
              <a:rPr lang="uk-UA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Кудусова</a:t>
            </a:r>
            <a:r>
              <a:rPr lang="uk-UA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«</a:t>
            </a:r>
            <a:r>
              <a:rPr lang="ru-RU" sz="2800" dirty="0" err="1" smtClean="0"/>
              <a:t>Сталін</a:t>
            </a:r>
            <a:r>
              <a:rPr lang="ru-RU" sz="2800" dirty="0" smtClean="0"/>
              <a:t> </a:t>
            </a:r>
            <a:r>
              <a:rPr lang="ru-RU" sz="2800" dirty="0" err="1"/>
              <a:t>вирішив</a:t>
            </a:r>
            <a:r>
              <a:rPr lang="ru-RU" sz="2800" dirty="0"/>
              <a:t> </a:t>
            </a:r>
            <a:r>
              <a:rPr lang="ru-RU" sz="2800" dirty="0" err="1"/>
              <a:t>знищити</a:t>
            </a:r>
            <a:r>
              <a:rPr lang="ru-RU" sz="2800" dirty="0"/>
              <a:t> </a:t>
            </a:r>
            <a:r>
              <a:rPr lang="ru-RU" sz="2800" dirty="0" err="1"/>
              <a:t>кримських</a:t>
            </a:r>
            <a:r>
              <a:rPr lang="ru-RU" sz="2800" dirty="0"/>
              <a:t> татар тому,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це</a:t>
            </a:r>
            <a:r>
              <a:rPr lang="ru-RU" sz="2800" dirty="0"/>
              <a:t> народ, </a:t>
            </a:r>
            <a:r>
              <a:rPr lang="ru-RU" sz="2800" dirty="0" err="1"/>
              <a:t>який</a:t>
            </a:r>
            <a:r>
              <a:rPr lang="ru-RU" sz="2800" dirty="0"/>
              <a:t> не </a:t>
            </a:r>
            <a:r>
              <a:rPr lang="ru-RU" sz="2800" dirty="0" err="1"/>
              <a:t>раболіпствує</a:t>
            </a:r>
            <a:r>
              <a:rPr lang="ru-RU" sz="2800" dirty="0"/>
              <a:t>, </a:t>
            </a:r>
            <a:r>
              <a:rPr lang="ru-RU" sz="2800" dirty="0" err="1"/>
              <a:t>він</a:t>
            </a:r>
            <a:r>
              <a:rPr lang="ru-RU" sz="2800" dirty="0"/>
              <a:t> </a:t>
            </a:r>
            <a:r>
              <a:rPr lang="ru-RU" sz="2800" dirty="0" err="1"/>
              <a:t>ніколи</a:t>
            </a:r>
            <a:r>
              <a:rPr lang="ru-RU" sz="2800" dirty="0"/>
              <a:t> не знав рабства. А </a:t>
            </a:r>
            <a:r>
              <a:rPr lang="ru-RU" sz="2800" dirty="0" err="1"/>
              <a:t>Сталін</a:t>
            </a:r>
            <a:r>
              <a:rPr lang="ru-RU" sz="2800" dirty="0"/>
              <a:t> </a:t>
            </a:r>
            <a:r>
              <a:rPr lang="ru-RU" sz="2800" dirty="0" err="1"/>
              <a:t>звик</a:t>
            </a:r>
            <a:r>
              <a:rPr lang="ru-RU" sz="2800" dirty="0"/>
              <a:t> </a:t>
            </a:r>
            <a:r>
              <a:rPr lang="ru-RU" sz="2800" dirty="0" err="1"/>
              <a:t>керувати</a:t>
            </a:r>
            <a:r>
              <a:rPr lang="ru-RU" sz="2800" dirty="0"/>
              <a:t> рабами. Тому </a:t>
            </a:r>
            <a:r>
              <a:rPr lang="ru-RU" sz="2800" dirty="0" err="1"/>
              <a:t>йому</a:t>
            </a:r>
            <a:r>
              <a:rPr lang="ru-RU" sz="2800" dirty="0"/>
              <a:t> </a:t>
            </a:r>
            <a:r>
              <a:rPr lang="ru-RU" sz="2800" dirty="0" err="1"/>
              <a:t>дуже</a:t>
            </a:r>
            <a:r>
              <a:rPr lang="ru-RU" sz="2800" dirty="0"/>
              <a:t> </a:t>
            </a:r>
            <a:r>
              <a:rPr lang="ru-RU" sz="2800" dirty="0" err="1"/>
              <a:t>подобалися</a:t>
            </a:r>
            <a:r>
              <a:rPr lang="ru-RU" sz="2800" dirty="0"/>
              <a:t> </a:t>
            </a:r>
            <a:r>
              <a:rPr lang="ru-RU" sz="2800" dirty="0" err="1"/>
              <a:t>російські</a:t>
            </a:r>
            <a:r>
              <a:rPr lang="ru-RU" sz="2800" dirty="0"/>
              <a:t> - </a:t>
            </a:r>
            <a:r>
              <a:rPr lang="ru-RU" sz="2800" dirty="0" err="1"/>
              <a:t>колишні</a:t>
            </a:r>
            <a:r>
              <a:rPr lang="ru-RU" sz="2800" dirty="0"/>
              <a:t> </a:t>
            </a:r>
            <a:r>
              <a:rPr lang="ru-RU" sz="2800" dirty="0" err="1"/>
              <a:t>раби</a:t>
            </a:r>
            <a:r>
              <a:rPr lang="ru-RU" sz="2800" dirty="0"/>
              <a:t>, </a:t>
            </a:r>
            <a:r>
              <a:rPr lang="ru-RU" sz="2800" dirty="0" err="1"/>
              <a:t>потомствені</a:t>
            </a:r>
            <a:r>
              <a:rPr lang="ru-RU" sz="2800" dirty="0"/>
              <a:t> </a:t>
            </a:r>
            <a:r>
              <a:rPr lang="ru-RU" sz="2800" dirty="0" err="1"/>
              <a:t>раби</a:t>
            </a:r>
            <a:r>
              <a:rPr lang="ru-RU" sz="2800" dirty="0"/>
              <a:t>. </a:t>
            </a:r>
            <a:r>
              <a:rPr lang="ru-RU" sz="2800" dirty="0" err="1"/>
              <a:t>Тисячолітнє</a:t>
            </a:r>
            <a:r>
              <a:rPr lang="ru-RU" sz="2800" dirty="0"/>
              <a:t> рабство, </a:t>
            </a:r>
            <a:r>
              <a:rPr lang="ru-RU" sz="2800" dirty="0" err="1"/>
              <a:t>нічого</a:t>
            </a:r>
            <a:r>
              <a:rPr lang="ru-RU" sz="2800" dirty="0"/>
              <a:t> тут не </a:t>
            </a:r>
            <a:r>
              <a:rPr lang="ru-RU" sz="2800" dirty="0" err="1" smtClean="0"/>
              <a:t>зробиш</a:t>
            </a:r>
            <a:r>
              <a:rPr lang="ru-RU" sz="2800" dirty="0" smtClean="0"/>
              <a:t>»</a:t>
            </a:r>
            <a:endParaRPr lang="ru-RU" sz="2800" dirty="0"/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uk-UA" dirty="0" smtClean="0"/>
          </a:p>
        </p:txBody>
      </p:sp>
      <p:pic>
        <p:nvPicPr>
          <p:cNvPr id="3074" name="Picture 2" descr="C:\Users\user\Desktop\1856_2_562____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017347" cy="600587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79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FFC000"/>
                </a:solidFill>
              </a:rPr>
              <a:t> </a:t>
            </a:r>
            <a:r>
              <a:rPr lang="uk-UA" dirty="0" smtClean="0">
                <a:solidFill>
                  <a:srgbClr val="FFC000"/>
                </a:solidFill>
              </a:rPr>
              <a:t>Несправедливість…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sz="2800" dirty="0" smtClean="0"/>
              <a:t>Серед депортованих були навіть ті , хто воювали в частинах Червоної армії під час Другої світової війни,а також ті , хто не жили в зоні окупації німецькими військами і не могли брати участь в колабораціоністських формуваннях.</a:t>
            </a:r>
          </a:p>
          <a:p>
            <a:r>
              <a:rPr lang="uk-UA" sz="2800" dirty="0" smtClean="0"/>
              <a:t>Депортації </a:t>
            </a:r>
            <a:r>
              <a:rPr lang="uk-UA" sz="2800" dirty="0"/>
              <a:t>було піддано також кримських </a:t>
            </a:r>
            <a:r>
              <a:rPr lang="uk-UA" sz="2800" dirty="0" smtClean="0"/>
              <a:t>татар, </a:t>
            </a:r>
            <a:r>
              <a:rPr lang="uk-UA" sz="2800" dirty="0"/>
              <a:t>які евакуювалися з Криму до приходу німецьких військ і встигли повернутися з евакуації за квітень-травень 1944 </a:t>
            </a:r>
            <a:r>
              <a:rPr lang="uk-UA" sz="2800" dirty="0" smtClean="0"/>
              <a:t>р.</a:t>
            </a:r>
            <a:endParaRPr lang="uk-UA" sz="2800" dirty="0" smtClean="0"/>
          </a:p>
          <a:p>
            <a:pPr marL="0" indent="0">
              <a:buNone/>
            </a:pPr>
            <a:r>
              <a:rPr lang="uk-UA" sz="2800" dirty="0" smtClean="0"/>
              <a:t>   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3417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92696"/>
            <a:ext cx="8138864" cy="5022304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err="1"/>
              <a:t>Операція</a:t>
            </a:r>
            <a:r>
              <a:rPr lang="ru-RU" sz="2800" dirty="0"/>
              <a:t> з </a:t>
            </a:r>
            <a:r>
              <a:rPr lang="ru-RU" sz="2800" dirty="0" err="1"/>
              <a:t>депортації</a:t>
            </a:r>
            <a:r>
              <a:rPr lang="ru-RU" sz="2800" dirty="0"/>
              <a:t> </a:t>
            </a:r>
            <a:r>
              <a:rPr lang="ru-RU" sz="2800" dirty="0" err="1"/>
              <a:t>почалася</a:t>
            </a:r>
            <a:r>
              <a:rPr lang="ru-RU" sz="2800" dirty="0"/>
              <a:t> рано </a:t>
            </a:r>
            <a:r>
              <a:rPr lang="ru-RU" sz="2800" dirty="0" err="1"/>
              <a:t>вранці</a:t>
            </a:r>
            <a:r>
              <a:rPr lang="ru-RU" sz="2800" dirty="0"/>
              <a:t> 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травня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1944 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р. </a:t>
            </a:r>
            <a:r>
              <a:rPr lang="ru-RU" sz="2800" dirty="0"/>
              <a:t>і </a:t>
            </a:r>
            <a:r>
              <a:rPr lang="ru-RU" sz="2800" dirty="0" err="1"/>
              <a:t>закінчилася</a:t>
            </a:r>
            <a:r>
              <a:rPr lang="ru-RU" sz="2800" dirty="0"/>
              <a:t> о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16:00 20 </a:t>
            </a:r>
            <a:r>
              <a:rPr lang="ru-RU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травня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1944 р. 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Для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її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проведення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було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задіяно</a:t>
            </a: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800" dirty="0" err="1"/>
              <a:t>війська</a:t>
            </a:r>
            <a:r>
              <a:rPr lang="ru-RU" sz="2800" dirty="0"/>
              <a:t> </a:t>
            </a:r>
            <a:r>
              <a:rPr lang="ru-RU" sz="2800" dirty="0" smtClean="0"/>
              <a:t>НКВС</a:t>
            </a:r>
            <a:r>
              <a:rPr lang="ru-RU" sz="2800" dirty="0"/>
              <a:t> </a:t>
            </a:r>
            <a:r>
              <a:rPr lang="ru-RU" sz="2800" dirty="0" err="1"/>
              <a:t>кількістю</a:t>
            </a:r>
            <a:r>
              <a:rPr lang="ru-RU" sz="2800" dirty="0"/>
              <a:t> </a:t>
            </a:r>
            <a:r>
              <a:rPr lang="ru-RU" sz="2800" dirty="0" err="1"/>
              <a:t>понад</a:t>
            </a:r>
            <a:r>
              <a:rPr lang="ru-RU" sz="2800" dirty="0"/>
              <a:t> 32 </a:t>
            </a:r>
            <a:r>
              <a:rPr lang="ru-RU" sz="2800" dirty="0" err="1"/>
              <a:t>тисячі</a:t>
            </a:r>
            <a:r>
              <a:rPr lang="ru-RU" sz="2800" dirty="0"/>
              <a:t> </a:t>
            </a:r>
            <a:r>
              <a:rPr lang="ru-RU" sz="2800" dirty="0" err="1"/>
              <a:t>осіб</a:t>
            </a:r>
            <a:r>
              <a:rPr lang="ru-RU" sz="2800" dirty="0"/>
              <a:t>. </a:t>
            </a:r>
            <a:r>
              <a:rPr lang="ru-RU" sz="2800" dirty="0" err="1"/>
              <a:t>Депортованим</a:t>
            </a:r>
            <a:r>
              <a:rPr lang="ru-RU" sz="2800" dirty="0"/>
              <a:t> </a:t>
            </a:r>
            <a:r>
              <a:rPr lang="ru-RU" sz="2800" dirty="0" err="1"/>
              <a:t>відводили</a:t>
            </a:r>
            <a:r>
              <a:rPr lang="ru-RU" sz="2800" dirty="0"/>
              <a:t> </a:t>
            </a:r>
            <a:r>
              <a:rPr lang="ru-RU" sz="2800" dirty="0" err="1"/>
              <a:t>від</a:t>
            </a:r>
            <a:r>
              <a:rPr lang="ru-RU" sz="2800" dirty="0"/>
              <a:t> </a:t>
            </a:r>
            <a:r>
              <a:rPr lang="ru-RU" sz="2800" dirty="0" err="1"/>
              <a:t>декількох</a:t>
            </a:r>
            <a:r>
              <a:rPr lang="ru-RU" sz="2800" dirty="0"/>
              <a:t> </a:t>
            </a:r>
            <a:r>
              <a:rPr lang="ru-RU" sz="2800" dirty="0" err="1"/>
              <a:t>хвилин</a:t>
            </a:r>
            <a:r>
              <a:rPr lang="ru-RU" sz="2800" dirty="0"/>
              <a:t> до </a:t>
            </a:r>
            <a:r>
              <a:rPr lang="ru-RU" sz="2800" dirty="0" err="1"/>
              <a:t>півгодини</a:t>
            </a:r>
            <a:r>
              <a:rPr lang="ru-RU" sz="2800" dirty="0"/>
              <a:t> на </a:t>
            </a:r>
            <a:r>
              <a:rPr lang="ru-RU" sz="2800" dirty="0" err="1"/>
              <a:t>збори</a:t>
            </a:r>
            <a:r>
              <a:rPr lang="ru-RU" sz="2800" dirty="0"/>
              <a:t>, </a:t>
            </a:r>
            <a:r>
              <a:rPr lang="ru-RU" sz="2800" dirty="0" err="1"/>
              <a:t>після</a:t>
            </a:r>
            <a:r>
              <a:rPr lang="ru-RU" sz="2800" dirty="0"/>
              <a:t> </a:t>
            </a:r>
            <a:r>
              <a:rPr lang="ru-RU" sz="2800" dirty="0" err="1"/>
              <a:t>чого</a:t>
            </a:r>
            <a:r>
              <a:rPr lang="ru-RU" sz="2800" dirty="0"/>
              <a:t> </a:t>
            </a:r>
            <a:r>
              <a:rPr lang="ru-RU" sz="2800" dirty="0" err="1"/>
              <a:t>їх</a:t>
            </a:r>
            <a:r>
              <a:rPr lang="ru-RU" sz="2800" dirty="0"/>
              <a:t> на </a:t>
            </a:r>
            <a:r>
              <a:rPr lang="ru-RU" sz="2800" dirty="0" err="1"/>
              <a:t>вантажівках</a:t>
            </a:r>
            <a:r>
              <a:rPr lang="ru-RU" sz="2800" dirty="0"/>
              <a:t> </a:t>
            </a:r>
            <a:r>
              <a:rPr lang="ru-RU" sz="2800" dirty="0" err="1"/>
              <a:t>транспортували</a:t>
            </a:r>
            <a:r>
              <a:rPr lang="ru-RU" sz="2800" dirty="0"/>
              <a:t> до </a:t>
            </a:r>
            <a:r>
              <a:rPr lang="ru-RU" sz="2800" dirty="0" err="1"/>
              <a:t>залізничних</a:t>
            </a:r>
            <a:r>
              <a:rPr lang="ru-RU" sz="2800" dirty="0"/>
              <a:t> </a:t>
            </a:r>
            <a:r>
              <a:rPr lang="ru-RU" sz="2800" dirty="0" err="1"/>
              <a:t>станцій</a:t>
            </a:r>
            <a:r>
              <a:rPr lang="ru-RU" sz="2800" dirty="0"/>
              <a:t>. </a:t>
            </a:r>
            <a:r>
              <a:rPr lang="ru-RU" sz="2800" dirty="0" err="1"/>
              <a:t>Звідти</a:t>
            </a:r>
            <a:r>
              <a:rPr lang="ru-RU" sz="2800" dirty="0"/>
              <a:t> </a:t>
            </a:r>
            <a:r>
              <a:rPr lang="ru-RU" sz="2800" dirty="0" err="1"/>
              <a:t>ешелони</a:t>
            </a:r>
            <a:r>
              <a:rPr lang="ru-RU" sz="2800" dirty="0"/>
              <a:t> з ними </a:t>
            </a:r>
            <a:r>
              <a:rPr lang="ru-RU" sz="2800" dirty="0" err="1"/>
              <a:t>відправляли</a:t>
            </a:r>
            <a:r>
              <a:rPr lang="ru-RU" sz="2800" dirty="0"/>
              <a:t> до </a:t>
            </a:r>
            <a:r>
              <a:rPr lang="ru-RU" sz="2800" dirty="0" err="1"/>
              <a:t>місць</a:t>
            </a:r>
            <a:r>
              <a:rPr lang="ru-RU" sz="2800" dirty="0"/>
              <a:t> </a:t>
            </a:r>
            <a:r>
              <a:rPr lang="ru-RU" sz="2800" dirty="0" err="1"/>
              <a:t>заслання</a:t>
            </a:r>
            <a:r>
              <a:rPr lang="ru-RU" sz="2800" dirty="0"/>
              <a:t>. За </a:t>
            </a:r>
            <a:r>
              <a:rPr lang="ru-RU" sz="2800" dirty="0" err="1"/>
              <a:t>спогадами</a:t>
            </a:r>
            <a:r>
              <a:rPr lang="ru-RU" sz="2800" dirty="0"/>
              <a:t> </a:t>
            </a:r>
            <a:r>
              <a:rPr lang="ru-RU" sz="2800" dirty="0" err="1"/>
              <a:t>очевидців</a:t>
            </a:r>
            <a:r>
              <a:rPr lang="ru-RU" sz="2800" dirty="0"/>
              <a:t>, тих, </a:t>
            </a:r>
            <a:r>
              <a:rPr lang="ru-RU" sz="2800" dirty="0" err="1"/>
              <a:t>хто</a:t>
            </a:r>
            <a:r>
              <a:rPr lang="ru-RU" sz="2800" dirty="0"/>
              <a:t> чинив </a:t>
            </a:r>
            <a:r>
              <a:rPr lang="ru-RU" sz="2800" dirty="0" err="1"/>
              <a:t>опір</a:t>
            </a:r>
            <a:r>
              <a:rPr lang="ru-RU" sz="2800" dirty="0"/>
              <a:t> </a:t>
            </a:r>
            <a:r>
              <a:rPr lang="ru-RU" sz="2800" dirty="0" err="1"/>
              <a:t>або</a:t>
            </a:r>
            <a:r>
              <a:rPr lang="ru-RU" sz="2800" dirty="0"/>
              <a:t> не </a:t>
            </a:r>
            <a:r>
              <a:rPr lang="ru-RU" sz="2800" dirty="0" err="1"/>
              <a:t>міг</a:t>
            </a:r>
            <a:r>
              <a:rPr lang="ru-RU" sz="2800" dirty="0"/>
              <a:t> </a:t>
            </a:r>
            <a:r>
              <a:rPr lang="ru-RU" sz="2800" dirty="0" err="1"/>
              <a:t>іти</a:t>
            </a:r>
            <a:r>
              <a:rPr lang="ru-RU" sz="2800" dirty="0"/>
              <a:t>, часто </a:t>
            </a:r>
            <a:r>
              <a:rPr lang="ru-RU" sz="2800" dirty="0" err="1"/>
              <a:t>розстрілювали</a:t>
            </a:r>
            <a:r>
              <a:rPr lang="ru-RU" sz="2800" dirty="0"/>
              <a:t> на </a:t>
            </a:r>
            <a:r>
              <a:rPr lang="ru-RU" sz="2800" dirty="0" err="1"/>
              <a:t>місці</a:t>
            </a:r>
            <a:r>
              <a:rPr lang="ru-RU" sz="2800" dirty="0" smtClean="0"/>
              <a:t>.</a:t>
            </a:r>
          </a:p>
          <a:p>
            <a:r>
              <a:rPr lang="uk-UA" sz="2800" dirty="0"/>
              <a:t>За офіційними даними виселено </a:t>
            </a:r>
            <a:r>
              <a:rPr lang="uk-UA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183 155 осіб </a:t>
            </a:r>
            <a:r>
              <a:rPr lang="uk-UA" sz="2800" dirty="0"/>
              <a:t>до Узбекистану,Казахстану,Таджикистану,в Марійську РСР,на Урал і в Костромську область.</a:t>
            </a:r>
          </a:p>
          <a:p>
            <a:endParaRPr lang="ru-RU" sz="1900" dirty="0"/>
          </a:p>
        </p:txBody>
      </p:sp>
      <p:pic>
        <p:nvPicPr>
          <p:cNvPr id="3077" name="Picture 5" descr="C:\Users\user\Desktop\1447332526_lodz_ghet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0688"/>
            <a:ext cx="7999249" cy="5085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tmp5wlbqZ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4851"/>
            <a:ext cx="6457191" cy="4744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116632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Масштаби</a:t>
            </a:r>
            <a:r>
              <a:rPr lang="ru-RU" sz="3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депортації</a:t>
            </a:r>
            <a:endParaRPr lang="uk-UA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29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4800" cy="112474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Зі Спогадів  тих, хто  вижив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340768"/>
            <a:ext cx="7924800" cy="51125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000" dirty="0" smtClean="0"/>
              <a:t>«</a:t>
            </a:r>
            <a:r>
              <a:rPr lang="ru-RU" sz="2000" i="1" dirty="0" err="1" smtClean="0"/>
              <a:t>Раптом</a:t>
            </a:r>
            <a:r>
              <a:rPr lang="ru-RU" sz="2000" i="1" dirty="0" smtClean="0"/>
              <a:t> </a:t>
            </a:r>
            <a:r>
              <a:rPr lang="ru-RU" sz="2000" i="1" dirty="0" err="1"/>
              <a:t>серед</a:t>
            </a:r>
            <a:r>
              <a:rPr lang="ru-RU" sz="2000" i="1" dirty="0"/>
              <a:t> </a:t>
            </a:r>
            <a:r>
              <a:rPr lang="ru-RU" sz="2000" i="1" dirty="0" err="1"/>
              <a:t>ночі</a:t>
            </a:r>
            <a:r>
              <a:rPr lang="ru-RU" sz="2000" i="1" dirty="0"/>
              <a:t> </a:t>
            </a:r>
            <a:r>
              <a:rPr lang="ru-RU" sz="2000" i="1" dirty="0" err="1"/>
              <a:t>сильний</a:t>
            </a:r>
            <a:r>
              <a:rPr lang="ru-RU" sz="2000" i="1" dirty="0"/>
              <a:t> </a:t>
            </a:r>
            <a:r>
              <a:rPr lang="ru-RU" sz="2000" i="1" dirty="0" err="1"/>
              <a:t>гуркіт</a:t>
            </a:r>
            <a:r>
              <a:rPr lang="ru-RU" sz="2000" i="1" dirty="0"/>
              <a:t> у </a:t>
            </a:r>
            <a:r>
              <a:rPr lang="ru-RU" sz="2000" i="1" dirty="0" err="1"/>
              <a:t>двері</a:t>
            </a:r>
            <a:r>
              <a:rPr lang="ru-RU" sz="2000" i="1" dirty="0"/>
              <a:t>. </a:t>
            </a:r>
            <a:r>
              <a:rPr lang="ru-RU" sz="2000" i="1" dirty="0" err="1"/>
              <a:t>Прокинувшись</a:t>
            </a:r>
            <a:r>
              <a:rPr lang="ru-RU" sz="2000" i="1" dirty="0"/>
              <a:t>, я </a:t>
            </a:r>
            <a:r>
              <a:rPr lang="ru-RU" sz="2000" i="1" dirty="0" err="1"/>
              <a:t>побачив</a:t>
            </a:r>
            <a:r>
              <a:rPr lang="ru-RU" sz="2000" i="1" dirty="0"/>
              <a:t>, як </a:t>
            </a:r>
            <a:r>
              <a:rPr lang="ru-RU" sz="2000" i="1" dirty="0" err="1"/>
              <a:t>заспаній</a:t>
            </a:r>
            <a:r>
              <a:rPr lang="ru-RU" sz="2000" i="1" dirty="0"/>
              <a:t> </a:t>
            </a:r>
            <a:r>
              <a:rPr lang="ru-RU" sz="2000" i="1" dirty="0" err="1"/>
              <a:t>матері</a:t>
            </a:r>
            <a:r>
              <a:rPr lang="ru-RU" sz="2000" i="1" dirty="0"/>
              <a:t> </a:t>
            </a:r>
            <a:r>
              <a:rPr lang="ru-RU" sz="2000" i="1" dirty="0" err="1"/>
              <a:t>офіцер</a:t>
            </a:r>
            <a:r>
              <a:rPr lang="ru-RU" sz="2000" i="1" dirty="0"/>
              <a:t> </a:t>
            </a:r>
            <a:r>
              <a:rPr lang="ru-RU" sz="2000" i="1" dirty="0" err="1"/>
              <a:t>сердитим</a:t>
            </a:r>
            <a:r>
              <a:rPr lang="ru-RU" sz="2000" i="1" dirty="0"/>
              <a:t> голосом </a:t>
            </a:r>
            <a:r>
              <a:rPr lang="ru-RU" sz="2000" i="1" dirty="0" err="1"/>
              <a:t>щось</a:t>
            </a:r>
            <a:r>
              <a:rPr lang="ru-RU" sz="2000" i="1" dirty="0"/>
              <a:t> читав на </a:t>
            </a:r>
            <a:r>
              <a:rPr lang="ru-RU" sz="2000" i="1" dirty="0" err="1"/>
              <a:t>папері</a:t>
            </a:r>
            <a:r>
              <a:rPr lang="ru-RU" sz="2000" i="1" dirty="0"/>
              <a:t>. </a:t>
            </a:r>
            <a:r>
              <a:rPr lang="ru-RU" sz="2000" i="1" dirty="0" err="1"/>
              <a:t>Поряд</a:t>
            </a:r>
            <a:r>
              <a:rPr lang="ru-RU" sz="2000" i="1" dirty="0"/>
              <a:t> з ним стояло </a:t>
            </a:r>
            <a:r>
              <a:rPr lang="ru-RU" sz="2000" i="1" dirty="0" err="1"/>
              <a:t>двоє</a:t>
            </a:r>
            <a:r>
              <a:rPr lang="ru-RU" sz="2000" i="1" dirty="0"/>
              <a:t> солдат. </a:t>
            </a:r>
            <a:r>
              <a:rPr lang="ru-RU" sz="2000" i="1" dirty="0" err="1"/>
              <a:t>Офіцер</a:t>
            </a:r>
            <a:r>
              <a:rPr lang="ru-RU" sz="2000" i="1" dirty="0"/>
              <a:t> </a:t>
            </a:r>
            <a:r>
              <a:rPr lang="ru-RU" sz="2000" i="1" dirty="0" err="1"/>
              <a:t>поспішав</a:t>
            </a:r>
            <a:r>
              <a:rPr lang="ru-RU" sz="2000" i="1" dirty="0"/>
              <a:t>. </a:t>
            </a:r>
            <a:r>
              <a:rPr lang="ru-RU" sz="2000" i="1" dirty="0" err="1"/>
              <a:t>Повідомив</a:t>
            </a:r>
            <a:r>
              <a:rPr lang="ru-RU" sz="2000" i="1" dirty="0"/>
              <a:t>, </a:t>
            </a:r>
            <a:r>
              <a:rPr lang="ru-RU" sz="2000" i="1" dirty="0" err="1"/>
              <a:t>що</a:t>
            </a:r>
            <a:r>
              <a:rPr lang="ru-RU" sz="2000" i="1" dirty="0"/>
              <a:t> на </a:t>
            </a:r>
            <a:r>
              <a:rPr lang="ru-RU" sz="2000" i="1" dirty="0" err="1"/>
              <a:t>збори</a:t>
            </a:r>
            <a:r>
              <a:rPr lang="ru-RU" sz="2000" i="1" dirty="0"/>
              <a:t> є 10 </a:t>
            </a:r>
            <a:r>
              <a:rPr lang="ru-RU" sz="2000" i="1" dirty="0" err="1" smtClean="0"/>
              <a:t>хв</a:t>
            </a:r>
            <a:r>
              <a:rPr lang="ru-RU" sz="2000" dirty="0" smtClean="0"/>
              <a:t>»(</a:t>
            </a:r>
            <a:r>
              <a:rPr lang="ru-RU" sz="2000" dirty="0" err="1" smtClean="0"/>
              <a:t>зі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спогадів</a:t>
            </a:r>
            <a:r>
              <a:rPr lang="ru-RU" sz="2000" dirty="0" smtClean="0"/>
              <a:t> </a:t>
            </a:r>
            <a:r>
              <a:rPr lang="ru-RU" sz="2000" dirty="0"/>
              <a:t> </a:t>
            </a:r>
            <a:r>
              <a:rPr lang="ru-RU" sz="2000" dirty="0" err="1" smtClean="0"/>
              <a:t>Ділявера</a:t>
            </a:r>
            <a:r>
              <a:rPr lang="ru-RU" sz="2000" dirty="0" smtClean="0"/>
              <a:t> </a:t>
            </a:r>
            <a:r>
              <a:rPr lang="ru-RU" sz="2000" dirty="0" err="1" smtClean="0"/>
              <a:t>Еннанова</a:t>
            </a:r>
            <a:r>
              <a:rPr lang="ru-RU" sz="2000" dirty="0" smtClean="0"/>
              <a:t>).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«Про </a:t>
            </a:r>
            <a:r>
              <a:rPr lang="ru-RU" sz="2000" i="1" dirty="0" err="1"/>
              <a:t>медичне</a:t>
            </a:r>
            <a:r>
              <a:rPr lang="ru-RU" sz="2000" i="1" dirty="0"/>
              <a:t> </a:t>
            </a:r>
            <a:r>
              <a:rPr lang="ru-RU" sz="2000" i="1" dirty="0" err="1"/>
              <a:t>обслуговування</a:t>
            </a:r>
            <a:r>
              <a:rPr lang="ru-RU" sz="2000" i="1" dirty="0"/>
              <a:t> й </a:t>
            </a:r>
            <a:r>
              <a:rPr lang="ru-RU" sz="2000" i="1" dirty="0" err="1"/>
              <a:t>мови</a:t>
            </a:r>
            <a:r>
              <a:rPr lang="ru-RU" sz="2000" i="1" dirty="0"/>
              <a:t> не могло бути. Люди пили воду з </a:t>
            </a:r>
            <a:r>
              <a:rPr lang="ru-RU" sz="2000" i="1" dirty="0" err="1"/>
              <a:t>водойм</a:t>
            </a:r>
            <a:r>
              <a:rPr lang="ru-RU" sz="2000" i="1" dirty="0"/>
              <a:t> і </a:t>
            </a:r>
            <a:r>
              <a:rPr lang="ru-RU" sz="2000" i="1" dirty="0" err="1"/>
              <a:t>звідти</a:t>
            </a:r>
            <a:r>
              <a:rPr lang="ru-RU" sz="2000" i="1" dirty="0"/>
              <a:t> ж брали про запас. Воду </a:t>
            </a:r>
            <a:r>
              <a:rPr lang="ru-RU" sz="2000" i="1" dirty="0" err="1"/>
              <a:t>кип'ятити</a:t>
            </a:r>
            <a:r>
              <a:rPr lang="ru-RU" sz="2000" i="1" dirty="0"/>
              <a:t> </a:t>
            </a:r>
            <a:r>
              <a:rPr lang="ru-RU" sz="2000" i="1" dirty="0" err="1"/>
              <a:t>можливості</a:t>
            </a:r>
            <a:r>
              <a:rPr lang="ru-RU" sz="2000" i="1" dirty="0"/>
              <a:t> не </a:t>
            </a:r>
            <a:r>
              <a:rPr lang="ru-RU" sz="2000" i="1" dirty="0" err="1"/>
              <a:t>було</a:t>
            </a:r>
            <a:r>
              <a:rPr lang="ru-RU" sz="2000" i="1" dirty="0"/>
              <a:t>. Люди почали </a:t>
            </a:r>
            <a:r>
              <a:rPr lang="ru-RU" sz="2000" i="1" dirty="0" err="1"/>
              <a:t>хворіти</a:t>
            </a:r>
            <a:r>
              <a:rPr lang="ru-RU" sz="2000" i="1" dirty="0"/>
              <a:t> </a:t>
            </a:r>
            <a:r>
              <a:rPr lang="ru-RU" sz="2000" i="1" dirty="0" err="1"/>
              <a:t>дизентерією</a:t>
            </a:r>
            <a:r>
              <a:rPr lang="ru-RU" sz="2000" i="1" dirty="0"/>
              <a:t>, </a:t>
            </a:r>
            <a:r>
              <a:rPr lang="ru-RU" sz="2000" i="1" dirty="0" err="1"/>
              <a:t>черевним</a:t>
            </a:r>
            <a:r>
              <a:rPr lang="ru-RU" sz="2000" i="1" dirty="0"/>
              <a:t> тифом, </a:t>
            </a:r>
            <a:r>
              <a:rPr lang="ru-RU" sz="2000" i="1" dirty="0" err="1"/>
              <a:t>малярією</a:t>
            </a:r>
            <a:r>
              <a:rPr lang="ru-RU" sz="2000" i="1" dirty="0"/>
              <a:t>, коростою, </a:t>
            </a:r>
            <a:r>
              <a:rPr lang="ru-RU" sz="2000" i="1" dirty="0" err="1"/>
              <a:t>воші</a:t>
            </a:r>
            <a:r>
              <a:rPr lang="ru-RU" sz="2000" i="1" dirty="0"/>
              <a:t> мучили </a:t>
            </a:r>
            <a:r>
              <a:rPr lang="ru-RU" sz="2000" i="1" dirty="0" err="1"/>
              <a:t>всіх</a:t>
            </a:r>
            <a:r>
              <a:rPr lang="ru-RU" sz="2000" i="1" dirty="0"/>
              <a:t>. </a:t>
            </a:r>
            <a:r>
              <a:rPr lang="ru-RU" sz="2000" i="1" dirty="0" err="1"/>
              <a:t>Було</a:t>
            </a:r>
            <a:r>
              <a:rPr lang="ru-RU" sz="2000" i="1" dirty="0"/>
              <a:t> </a:t>
            </a:r>
            <a:r>
              <a:rPr lang="ru-RU" sz="2000" i="1" dirty="0" err="1"/>
              <a:t>спекотно</a:t>
            </a:r>
            <a:r>
              <a:rPr lang="ru-RU" sz="2000" i="1" dirty="0"/>
              <a:t>, </a:t>
            </a:r>
            <a:r>
              <a:rPr lang="ru-RU" sz="2000" i="1" dirty="0" err="1"/>
              <a:t>постійно</a:t>
            </a:r>
            <a:r>
              <a:rPr lang="ru-RU" sz="2000" i="1" dirty="0"/>
              <a:t> мучила </a:t>
            </a:r>
            <a:r>
              <a:rPr lang="ru-RU" sz="2000" i="1" dirty="0" err="1"/>
              <a:t>спрага</a:t>
            </a:r>
            <a:r>
              <a:rPr lang="ru-RU" sz="2000" i="1" dirty="0"/>
              <a:t>. </a:t>
            </a:r>
            <a:r>
              <a:rPr lang="ru-RU" sz="2000" i="1" dirty="0" err="1"/>
              <a:t>Померлих</a:t>
            </a:r>
            <a:r>
              <a:rPr lang="ru-RU" sz="2000" i="1" dirty="0"/>
              <a:t> </a:t>
            </a:r>
            <a:r>
              <a:rPr lang="ru-RU" sz="2000" i="1" dirty="0" err="1"/>
              <a:t>залишали</a:t>
            </a:r>
            <a:r>
              <a:rPr lang="ru-RU" sz="2000" i="1" dirty="0"/>
              <a:t> на </a:t>
            </a:r>
            <a:r>
              <a:rPr lang="ru-RU" sz="2000" i="1" dirty="0" err="1"/>
              <a:t>роз'їздах</a:t>
            </a:r>
            <a:r>
              <a:rPr lang="ru-RU" sz="2000" i="1" dirty="0"/>
              <a:t>, </a:t>
            </a:r>
            <a:r>
              <a:rPr lang="ru-RU" sz="2000" i="1" dirty="0" err="1"/>
              <a:t>ніхто</a:t>
            </a:r>
            <a:r>
              <a:rPr lang="ru-RU" sz="2000" i="1" dirty="0"/>
              <a:t> </a:t>
            </a:r>
            <a:r>
              <a:rPr lang="ru-RU" sz="2000" i="1" dirty="0" err="1"/>
              <a:t>їх</a:t>
            </a:r>
            <a:r>
              <a:rPr lang="ru-RU" sz="2000" i="1" dirty="0"/>
              <a:t> не </a:t>
            </a:r>
            <a:r>
              <a:rPr lang="ru-RU" sz="2000" i="1" dirty="0" smtClean="0"/>
              <a:t>ховав».</a:t>
            </a:r>
          </a:p>
          <a:p>
            <a:pPr>
              <a:buFont typeface="Wingdings" pitchFamily="2" charset="2"/>
              <a:buChar char="§"/>
            </a:pPr>
            <a:r>
              <a:rPr lang="ru-RU" sz="2000" i="1" dirty="0" smtClean="0"/>
              <a:t>«</a:t>
            </a:r>
            <a:r>
              <a:rPr lang="ru-RU" sz="2000" i="1" dirty="0" err="1" smtClean="0"/>
              <a:t>Вранці</a:t>
            </a:r>
            <a:r>
              <a:rPr lang="ru-RU" sz="2000" i="1" dirty="0" smtClean="0"/>
              <a:t> </a:t>
            </a:r>
            <a:r>
              <a:rPr lang="ru-RU" sz="2000" i="1" dirty="0" err="1"/>
              <a:t>замість</a:t>
            </a:r>
            <a:r>
              <a:rPr lang="ru-RU" sz="2000" i="1" dirty="0"/>
              <a:t> </a:t>
            </a:r>
            <a:r>
              <a:rPr lang="ru-RU" sz="2000" i="1" dirty="0" err="1"/>
              <a:t>привітання</a:t>
            </a:r>
            <a:r>
              <a:rPr lang="ru-RU" sz="2000" i="1" dirty="0"/>
              <a:t> </a:t>
            </a:r>
            <a:r>
              <a:rPr lang="ru-RU" sz="2000" i="1" dirty="0" err="1"/>
              <a:t>добірна</a:t>
            </a:r>
            <a:r>
              <a:rPr lang="ru-RU" sz="2000" i="1" dirty="0"/>
              <a:t> лайка і </a:t>
            </a:r>
            <a:r>
              <a:rPr lang="ru-RU" sz="2000" i="1" dirty="0" err="1"/>
              <a:t>запитання</a:t>
            </a:r>
            <a:r>
              <a:rPr lang="ru-RU" sz="2000" i="1" dirty="0"/>
              <a:t>: </a:t>
            </a:r>
            <a:r>
              <a:rPr lang="ru-RU" sz="2000" i="1" dirty="0" err="1"/>
              <a:t>трупи</a:t>
            </a:r>
            <a:r>
              <a:rPr lang="ru-RU" sz="2000" i="1" dirty="0"/>
              <a:t> є? Люди за </a:t>
            </a:r>
            <a:r>
              <a:rPr lang="ru-RU" sz="2000" i="1" dirty="0" err="1"/>
              <a:t>померлих</a:t>
            </a:r>
            <a:r>
              <a:rPr lang="ru-RU" sz="2000" i="1" dirty="0"/>
              <a:t> </a:t>
            </a:r>
            <a:r>
              <a:rPr lang="ru-RU" sz="2000" i="1" dirty="0" err="1"/>
              <a:t>чіпляються</a:t>
            </a:r>
            <a:r>
              <a:rPr lang="ru-RU" sz="2000" i="1" dirty="0"/>
              <a:t>, </a:t>
            </a:r>
            <a:r>
              <a:rPr lang="ru-RU" sz="2000" i="1" dirty="0" err="1"/>
              <a:t>плачуть</a:t>
            </a:r>
            <a:r>
              <a:rPr lang="ru-RU" sz="2000" i="1" dirty="0"/>
              <a:t>, не </a:t>
            </a:r>
            <a:r>
              <a:rPr lang="ru-RU" sz="2000" i="1" dirty="0" err="1"/>
              <a:t>віддають</a:t>
            </a:r>
            <a:r>
              <a:rPr lang="ru-RU" sz="2000" i="1" dirty="0"/>
              <a:t>. </a:t>
            </a:r>
            <a:r>
              <a:rPr lang="ru-RU" sz="2000" i="1" dirty="0" err="1"/>
              <a:t>Солдати</a:t>
            </a:r>
            <a:r>
              <a:rPr lang="ru-RU" sz="2000" i="1" dirty="0"/>
              <a:t> </a:t>
            </a:r>
            <a:r>
              <a:rPr lang="ru-RU" sz="2000" i="1" dirty="0" err="1"/>
              <a:t>тіла</a:t>
            </a:r>
            <a:r>
              <a:rPr lang="ru-RU" sz="2000" i="1" dirty="0"/>
              <a:t> </a:t>
            </a:r>
            <a:r>
              <a:rPr lang="ru-RU" sz="2000" i="1" dirty="0" err="1"/>
              <a:t>дорослих</a:t>
            </a:r>
            <a:r>
              <a:rPr lang="ru-RU" sz="2000" i="1" dirty="0"/>
              <a:t> </a:t>
            </a:r>
            <a:r>
              <a:rPr lang="ru-RU" sz="2000" i="1" dirty="0" err="1"/>
              <a:t>викидають</a:t>
            </a:r>
            <a:r>
              <a:rPr lang="ru-RU" sz="2000" i="1" dirty="0"/>
              <a:t> у </a:t>
            </a:r>
            <a:r>
              <a:rPr lang="ru-RU" sz="2000" i="1" dirty="0" err="1"/>
              <a:t>двері</a:t>
            </a:r>
            <a:r>
              <a:rPr lang="ru-RU" sz="2000" i="1" dirty="0"/>
              <a:t>, </a:t>
            </a:r>
            <a:r>
              <a:rPr lang="ru-RU" sz="2000" i="1" dirty="0" err="1"/>
              <a:t>дітей</a:t>
            </a:r>
            <a:r>
              <a:rPr lang="ru-RU" sz="2000" i="1" dirty="0"/>
              <a:t> - у </a:t>
            </a:r>
            <a:r>
              <a:rPr lang="ru-RU" sz="2000" i="1" dirty="0" err="1"/>
              <a:t>вікно</a:t>
            </a:r>
            <a:r>
              <a:rPr lang="ru-RU" sz="2000" i="1" dirty="0" smtClean="0"/>
              <a:t>...</a:t>
            </a:r>
            <a:r>
              <a:rPr lang="ru-RU" sz="2000" i="1" baseline="30000" dirty="0" smtClean="0"/>
              <a:t>»</a:t>
            </a:r>
            <a:endParaRPr lang="ru-RU" sz="2000" i="1" dirty="0"/>
          </a:p>
        </p:txBody>
      </p:sp>
      <p:pic>
        <p:nvPicPr>
          <p:cNvPr id="4098" name="Picture 2" descr="C:\Users\user\Desktop\17_1955g_0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7373620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2539469_origin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33892"/>
            <a:ext cx="7488832" cy="5378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146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398</TotalTime>
  <Words>784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Горизонт</vt:lpstr>
      <vt:lpstr>Геноцид  як  феномен  XXст. </vt:lpstr>
      <vt:lpstr>Презентация PowerPoint</vt:lpstr>
      <vt:lpstr>                            Геноцид</vt:lpstr>
      <vt:lpstr>Депортація кримських татар як геноцид</vt:lpstr>
      <vt:lpstr>Офіційна  причина  депортації</vt:lpstr>
      <vt:lpstr>    Сучасна  оцінка  причин депортації</vt:lpstr>
      <vt:lpstr> Несправедливість…</vt:lpstr>
      <vt:lpstr>Презентация PowerPoint</vt:lpstr>
      <vt:lpstr>Зі Спогадів  тих, хто  вижив</vt:lpstr>
      <vt:lpstr> доля кримських татар</vt:lpstr>
      <vt:lpstr>Наслідки  для  КРИМУ</vt:lpstr>
      <vt:lpstr>    Знищення історичної пам `яті</vt:lpstr>
      <vt:lpstr>       Гібридний  геноцид</vt:lpstr>
      <vt:lpstr>Вшанування  пам`яті</vt:lpstr>
      <vt:lpstr>Висновок</vt:lpstr>
      <vt:lpstr>Використані джерела інформації: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Vadim</cp:lastModifiedBy>
  <cp:revision>49</cp:revision>
  <dcterms:created xsi:type="dcterms:W3CDTF">2016-04-08T12:58:00Z</dcterms:created>
  <dcterms:modified xsi:type="dcterms:W3CDTF">2016-04-12T04:32:34Z</dcterms:modified>
</cp:coreProperties>
</file>