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73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jnsm.com.ua/m/h.shtml?12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aralbum.ru/wp-content/uploads/2013/02/Nuremberg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uk.wikipedia.org/wiki/%D0%A4%D0%B0%D0%B9%D0%BB:HolodomorVyizdValky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uk.wikipedia.org/wiki/%D0%A4%D0%B0%D0%B9%D0%BB:%D0%96%D0%B5%D1%80%D1%82%D0%B2%D0%B8_%D0%B3%D0%BE%D0%BB%D0%BE%D0%B4%D1%8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//commons.wikimedia.org/wiki/File:WW2-Holocaust-Ukraine_big_legend.PNG?uselang=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764705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/>
              <a:t>Робота</a:t>
            </a:r>
          </a:p>
          <a:p>
            <a:pPr algn="ctr"/>
            <a:r>
              <a:rPr lang="uk-UA" sz="2800" dirty="0"/>
              <a:t> проектного етапу Всеукраїнського інтерактивного конкурсу Малої академії наук «</a:t>
            </a:r>
            <a:r>
              <a:rPr lang="uk-UA" sz="2800" dirty="0" err="1"/>
              <a:t>МАН-Юніор</a:t>
            </a:r>
            <a:r>
              <a:rPr lang="uk-UA" sz="2800" dirty="0"/>
              <a:t> Дослідник»</a:t>
            </a:r>
          </a:p>
          <a:p>
            <a:pPr algn="ctr"/>
            <a:r>
              <a:rPr lang="uk-UA" sz="2800" dirty="0"/>
              <a:t>у номінації «Історик-Юніор»</a:t>
            </a:r>
          </a:p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«</a:t>
            </a:r>
            <a:r>
              <a:rPr lang="uk-UA" sz="4400" b="1" dirty="0">
                <a:solidFill>
                  <a:srgbClr val="FF0000"/>
                </a:solidFill>
              </a:rPr>
              <a:t>Г</a:t>
            </a:r>
            <a:r>
              <a:rPr lang="uk-UA" sz="4400" b="1" dirty="0" smtClean="0">
                <a:solidFill>
                  <a:srgbClr val="FF0000"/>
                </a:solidFill>
              </a:rPr>
              <a:t>еноцид як  феномен  </a:t>
            </a:r>
            <a:r>
              <a:rPr lang="en-US" sz="4400" b="1" dirty="0" smtClean="0">
                <a:solidFill>
                  <a:srgbClr val="FF0000"/>
                </a:solidFill>
              </a:rPr>
              <a:t>XX</a:t>
            </a:r>
            <a:r>
              <a:rPr lang="uk-UA" sz="4400" b="1" dirty="0" smtClean="0">
                <a:solidFill>
                  <a:srgbClr val="FF0000"/>
                </a:solidFill>
              </a:rPr>
              <a:t> ст.»</a:t>
            </a:r>
            <a:endParaRPr lang="uk-UA" sz="4400" b="1" dirty="0"/>
          </a:p>
          <a:p>
            <a:pPr algn="ctr"/>
            <a:r>
              <a:rPr lang="uk-UA" sz="2800" dirty="0"/>
              <a:t>учениці 10 класу</a:t>
            </a:r>
          </a:p>
          <a:p>
            <a:pPr algn="ctr"/>
            <a:r>
              <a:rPr lang="uk-UA" sz="2800" dirty="0" err="1"/>
              <a:t>Родинської</a:t>
            </a:r>
            <a:r>
              <a:rPr lang="uk-UA" sz="2800" dirty="0"/>
              <a:t> загальноосвітньої  школи № 35</a:t>
            </a:r>
          </a:p>
          <a:p>
            <a:pPr algn="ctr"/>
            <a:r>
              <a:rPr lang="uk-UA" sz="2800" dirty="0" err="1"/>
              <a:t>м.Красноармійська</a:t>
            </a:r>
            <a:endParaRPr lang="uk-UA" sz="2800" dirty="0"/>
          </a:p>
          <a:p>
            <a:pPr algn="ctr"/>
            <a:r>
              <a:rPr lang="uk-UA" sz="2800" dirty="0"/>
              <a:t>Донецької  </a:t>
            </a:r>
            <a:r>
              <a:rPr lang="uk-UA" sz="2800" dirty="0" smtClean="0"/>
              <a:t>області</a:t>
            </a:r>
          </a:p>
          <a:p>
            <a:pPr algn="ctr"/>
            <a:r>
              <a:rPr lang="uk-UA" sz="2800" dirty="0" smtClean="0"/>
              <a:t>Іванченко  Юлії  Олександрівни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6856" cy="85010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Бабин  Яр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357298"/>
            <a:ext cx="8784976" cy="5168046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Бабин Яр - всесвітньо відомим символ страшного  геноциду українців 1941-1943 рр., масштабних масових розстрілів німецькими окупантами мирного населення і радянських військовополонених, євреїв та циган — за етнічною ознакою.</a:t>
            </a:r>
            <a:endParaRPr lang="ru-RU" sz="3200" i="1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істориків</a:t>
            </a:r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сягала</a:t>
            </a:r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3200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1,5 тис. людей.</a:t>
            </a:r>
          </a:p>
        </p:txBody>
      </p:sp>
      <p:pic>
        <p:nvPicPr>
          <p:cNvPr id="7" name="Рисунок 6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556792"/>
            <a:ext cx="6746472" cy="4392488"/>
          </a:xfrm>
          <a:prstGeom prst="rect">
            <a:avLst/>
          </a:prstGeom>
        </p:spPr>
      </p:pic>
      <p:pic>
        <p:nvPicPr>
          <p:cNvPr id="6" name="Рисунок 5" descr="330_590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001" y="1556792"/>
            <a:ext cx="5844843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78198" cy="1214446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Нюрнберзький  трибунал  1945–1946 рр.          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568952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Обвинувальний вирок 24 нацистським лідерам свідчить, що обвинувачені "проводили умисний і систематичний геноцид, а саме, знищення расових і національних груп…».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Control 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Control 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Control 1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Control 1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Control 1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Control 1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Control 1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Control 1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Control 1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Control 1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Control 1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Control 2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Control 2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Control 2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Control 2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Control 2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Control 2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Control 2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Control 2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Control 3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Control 3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Control 3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Control 3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Control 3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0" name="Control 3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1" name="Control 3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3" name="Control 3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4" name="Control 3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5" name="Control 3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6" name="Control 4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7" name="Control 4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8" name="Control 4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29" name="Control 4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0" name="Control 4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1" name="Control 4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2" name="Control 4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3" name="Control 4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4" name="Control 4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5" name="Control 4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6" name="Control 5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7" name="Control 5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8" name="Control 5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39" name="Control 5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0" name="Control 5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1" name="Control 5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2" name="Control 5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3" name="Control 5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4" name="Control 5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5" name="Control 5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6" name="Control 6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7" name="Control 6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8" name="Control 6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49" name="Control 6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0" name="Control 6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1" name="Control 6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2" name="Control 6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3" name="Control 6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4" name="Control 6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5" name="Control 6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6" name="Control 7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7" name="Control 7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8" name="Control 7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59" name="Control 7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0" name="Control 7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1" name="Control 7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2" name="Control 7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3" name="Control 7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4" name="Control 7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5" name="Control 7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6" name="Control 8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7" name="Control 8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8" name="Control 8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69" name="Control 8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70" name="Control 8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71" name="Control 8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72" name="Control 8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73" name="Control 8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74" name="Picture 5" descr="http://www.jnsm.com.ua/images/hislogosimp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2127408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5" name="Picture 6" descr="http://www.jnsm.com.ua/images/hislogosimp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-21274088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09" name="Picture 89" descr="http://waralbum.ru/wp-content/uploads/2013/02/Nurember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301658"/>
            <a:ext cx="5995528" cy="34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96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 історії  та  сучасна антиукраїнська  політика 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784976" cy="5087464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cs typeface="Times New Roman" pitchFamily="18" charset="0"/>
              </a:rPr>
              <a:t>О</a:t>
            </a:r>
            <a:r>
              <a:rPr lang="ru-RU" sz="2400" dirty="0" err="1" smtClean="0">
                <a:cs typeface="Times New Roman" pitchFamily="18" charset="0"/>
              </a:rPr>
              <a:t>бидва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наймасовіші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геноциди</a:t>
            </a:r>
            <a:r>
              <a:rPr lang="ru-RU" sz="2400" dirty="0" smtClean="0">
                <a:cs typeface="Times New Roman" pitchFamily="18" charset="0"/>
              </a:rPr>
              <a:t> у </a:t>
            </a:r>
            <a:r>
              <a:rPr lang="ru-RU" sz="2400" dirty="0" err="1" smtClean="0">
                <a:cs typeface="Times New Roman" pitchFamily="18" charset="0"/>
              </a:rPr>
              <a:t>Європи</a:t>
            </a:r>
            <a:r>
              <a:rPr lang="ru-RU" sz="2400" dirty="0" smtClean="0">
                <a:cs typeface="Times New Roman" pitchFamily="18" charset="0"/>
              </a:rPr>
              <a:t> ХХ ст. </a:t>
            </a:r>
            <a:r>
              <a:rPr lang="ru-RU" sz="2400" dirty="0" err="1" smtClean="0">
                <a:cs typeface="Times New Roman" pitchFamily="18" charset="0"/>
              </a:rPr>
              <a:t>відбувалися</a:t>
            </a:r>
            <a:r>
              <a:rPr lang="ru-RU" sz="2400" dirty="0" smtClean="0">
                <a:cs typeface="Times New Roman" pitchFamily="18" charset="0"/>
              </a:rPr>
              <a:t> на </a:t>
            </a:r>
            <a:r>
              <a:rPr lang="ru-RU" sz="2400" dirty="0" err="1" smtClean="0">
                <a:cs typeface="Times New Roman" pitchFamily="18" charset="0"/>
              </a:rPr>
              <a:t>території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сучасної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України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стосовно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українських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громадян</a:t>
            </a:r>
            <a:r>
              <a:rPr lang="ru-RU" sz="2400" dirty="0" smtClean="0">
                <a:cs typeface="Times New Roman" pitchFamily="18" charset="0"/>
              </a:rPr>
              <a:t> (</a:t>
            </a:r>
            <a:r>
              <a:rPr lang="ru-RU" sz="2400" dirty="0" err="1" smtClean="0">
                <a:cs typeface="Times New Roman" pitchFamily="18" charset="0"/>
              </a:rPr>
              <a:t>української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нації</a:t>
            </a:r>
            <a:r>
              <a:rPr lang="ru-RU" sz="2400" dirty="0" smtClean="0">
                <a:cs typeface="Times New Roman" pitchFamily="18" charset="0"/>
              </a:rPr>
              <a:t>), </a:t>
            </a:r>
            <a:r>
              <a:rPr lang="ru-RU" sz="2400" dirty="0" err="1" smtClean="0">
                <a:cs typeface="Times New Roman" pitchFamily="18" charset="0"/>
              </a:rPr>
              <a:t>що</a:t>
            </a:r>
            <a:r>
              <a:rPr lang="ru-RU" sz="2400" dirty="0" smtClean="0">
                <a:cs typeface="Times New Roman" pitchFamily="18" charset="0"/>
              </a:rPr>
              <a:t>  </a:t>
            </a:r>
            <a:r>
              <a:rPr lang="ru-RU" sz="2400" dirty="0" err="1" smtClean="0">
                <a:cs typeface="Times New Roman" pitchFamily="18" charset="0"/>
              </a:rPr>
              <a:t>були</a:t>
            </a:r>
            <a:r>
              <a:rPr lang="ru-RU" sz="2400" dirty="0" smtClean="0">
                <a:cs typeface="Times New Roman" pitchFamily="18" charset="0"/>
              </a:rPr>
              <a:t>  </a:t>
            </a:r>
            <a:r>
              <a:rPr lang="ru-RU" sz="2400" dirty="0" err="1" smtClean="0">
                <a:cs typeface="Times New Roman" pitchFamily="18" charset="0"/>
              </a:rPr>
              <a:t>здійснені</a:t>
            </a:r>
            <a:r>
              <a:rPr lang="ru-RU" sz="2400" dirty="0" smtClean="0">
                <a:cs typeface="Times New Roman" pitchFamily="18" charset="0"/>
              </a:rPr>
              <a:t>  </a:t>
            </a:r>
            <a:r>
              <a:rPr lang="ru-RU" sz="2400" dirty="0" err="1" smtClean="0">
                <a:cs typeface="Times New Roman" pitchFamily="18" charset="0"/>
              </a:rPr>
              <a:t>тоталітарними</a:t>
            </a:r>
            <a:r>
              <a:rPr lang="ru-RU" sz="2400" dirty="0" smtClean="0">
                <a:cs typeface="Times New Roman" pitchFamily="18" charset="0"/>
              </a:rPr>
              <a:t> урядами СРСР та </a:t>
            </a:r>
            <a:r>
              <a:rPr lang="ru-RU" sz="2400" dirty="0" err="1" smtClean="0">
                <a:cs typeface="Times New Roman" pitchFamily="18" charset="0"/>
              </a:rPr>
              <a:t>Німеччини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різними</a:t>
            </a:r>
            <a:r>
              <a:rPr lang="ru-RU" sz="2400" dirty="0" smtClean="0">
                <a:cs typeface="Times New Roman" pitchFamily="18" charset="0"/>
              </a:rPr>
              <a:t>  </a:t>
            </a:r>
            <a:r>
              <a:rPr lang="ru-RU" sz="2400" dirty="0" err="1" smtClean="0">
                <a:cs typeface="Times New Roman" pitchFamily="18" charset="0"/>
              </a:rPr>
              <a:t>засобами</a:t>
            </a:r>
            <a:r>
              <a:rPr lang="ru-RU" sz="2400" dirty="0" smtClean="0">
                <a:cs typeface="Times New Roman" pitchFamily="18" charset="0"/>
              </a:rPr>
              <a:t> – голодом, </a:t>
            </a:r>
            <a:r>
              <a:rPr lang="ru-RU" sz="2400" dirty="0" err="1" smtClean="0">
                <a:cs typeface="Times New Roman" pitchFamily="18" charset="0"/>
              </a:rPr>
              <a:t>спаленням</a:t>
            </a:r>
            <a:r>
              <a:rPr lang="ru-RU" sz="2400" dirty="0" smtClean="0">
                <a:cs typeface="Times New Roman" pitchFamily="18" charset="0"/>
              </a:rPr>
              <a:t>, </a:t>
            </a:r>
            <a:r>
              <a:rPr lang="ru-RU" sz="2400" dirty="0" err="1" smtClean="0">
                <a:cs typeface="Times New Roman" pitchFamily="18" charset="0"/>
              </a:rPr>
              <a:t>розстілами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Сучасна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Російська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Федерація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 (на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відміну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від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Німеччини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й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Польщі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) не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визнає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злочинних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дій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уряду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Радянського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Союзу 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стосовно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українців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.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Антиукраїнська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політика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проявляється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в 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українофобфїї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та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бандерофобії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: </a:t>
            </a:r>
            <a:r>
              <a:rPr lang="uk-UA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зневажливе, нетерпиме ставлення до всього українського, особливо до </a:t>
            </a:r>
            <a:r>
              <a:rPr lang="uk-UA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мови; </a:t>
            </a:r>
            <a:r>
              <a:rPr lang="uk-UA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«обґрунтування» тези про «найвищу» розвиненість «великого і могутнього російського народу</a:t>
            </a:r>
            <a:r>
              <a:rPr lang="uk-UA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»; створення негативного  іміджу України та українців («</a:t>
            </a:r>
            <a:r>
              <a:rPr lang="uk-UA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укрів</a:t>
            </a:r>
            <a:r>
              <a:rPr lang="uk-UA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»).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35729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Гібридний  геноцид  на Сході України  2014 – 2016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рр.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712968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геноцид не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масовими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розстрілами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примусом людей до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депортації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 і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безправ'ям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державною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машиною»                      (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Айдер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Муджабаев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задіяні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незаконні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ВФ, ДНР та ЛНР,          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10 тис.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юдей.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становить 9 098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і  20 732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поранених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http://realgazeta.com.ua/wp-content/uploads/2015/10/nbI6t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" y="170385"/>
            <a:ext cx="4680520" cy="37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lidovky.cz/14/062/lnorg/MSL53f7d3_SZH11_UKRAINE_CRISIS_0617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1790"/>
            <a:ext cx="4083847" cy="29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i.ytimg.com/vi/ptmwLOexz0g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922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uamodna.com/assets/articles/image/w5shu8dt/full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731790"/>
            <a:ext cx="4115077" cy="29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Анексія  Криму  та  геноцид кримських  татар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500174"/>
            <a:ext cx="8712968" cy="5025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окупованому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Російською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Федерацією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зараз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справжній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неоголошений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гібридний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геноцид".</a:t>
            </a:r>
          </a:p>
        </p:txBody>
      </p:sp>
      <p:pic>
        <p:nvPicPr>
          <p:cNvPr id="7170" name="Picture 2" descr="http://www.iwm.at/wp-content/uploads/1274366623_dpp_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mma.ua/uploads/news/2011/06/15/13/fccf67f2e74cee1d16f4fe6ce5e599c348b554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thetimes.co.uk/tto/multimedia/archive/00529/blood_529389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88" y="1628801"/>
            <a:ext cx="4176464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50832" cy="778098"/>
          </a:xfrm>
        </p:spPr>
        <p:txBody>
          <a:bodyPr/>
          <a:lstStyle/>
          <a:p>
            <a:pPr algn="ctr"/>
            <a:r>
              <a:rPr lang="ru-RU" sz="4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Висновок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12968" cy="51125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багатонаціональній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демократичній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державі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за  роки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міжнаціональних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конфліктів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пишатися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Геноцид, як  феномен </a:t>
            </a:r>
            <a:r>
              <a:rPr lang="en-US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став 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історією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гібридний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геноцид» не  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повинен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  феноменом  </a:t>
            </a:r>
            <a:r>
              <a:rPr lang="en-US" sz="3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XXl</a:t>
            </a:r>
            <a:r>
              <a:rPr lang="en-US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</a:t>
            </a:r>
            <a:endParaRPr lang="ru-RU" sz="3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мою  думку,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не 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допустити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геноцид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спільними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зусиллями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дружні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та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з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оважати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культуру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посягати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на  права  і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людей, не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порушувати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зміцненню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ути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патріотом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та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пам’ятати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уроки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ст.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5689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Використані  джерела  інформації:</a:t>
            </a:r>
          </a:p>
          <a:p>
            <a:r>
              <a:rPr lang="uk-UA" dirty="0"/>
              <a:t> </a:t>
            </a:r>
          </a:p>
          <a:p>
            <a:r>
              <a:rPr lang="uk-UA" sz="2400" dirty="0"/>
              <a:t>1.https://www.wikiwand.com/uk/%D0%93%D0%B5%D0%BD%D0%BE%D1%86%D0%B8%D0%B4</a:t>
            </a:r>
          </a:p>
          <a:p>
            <a:r>
              <a:rPr lang="uk-UA" sz="2400" dirty="0"/>
              <a:t>2. http://www.irbis-nbuv.gov.ua/cgi-bin/irbis_nbuv/cgiirbis_64.exe?I21DBN=LINK&amp;P21DBN=UJRN&amp;Z21ID=&amp;S21REF=10&amp;S21CNR=20&amp;S21STN=1&amp;S21FMT=ASP_meta&amp;C21COM=S&amp;2_S21P03=FILA=&amp;2_S21STR=Ukralm_2010_2_101</a:t>
            </a:r>
          </a:p>
          <a:p>
            <a:r>
              <a:rPr lang="uk-UA" sz="2400" dirty="0"/>
              <a:t>3.http://pidruchniki.com/1958032643299/pravo/vitoki_genotsidu_yogo_demografichni_sotsialni_naslidki</a:t>
            </a:r>
          </a:p>
          <a:p>
            <a:r>
              <a:rPr lang="uk-UA" sz="2400" dirty="0"/>
              <a:t>4. http://www.universum.lviv.ua/journal/2011/2/senyk.htm</a:t>
            </a:r>
          </a:p>
          <a:p>
            <a:r>
              <a:rPr lang="uk-UA" sz="2400" dirty="0"/>
              <a:t>5. Політологічний енциклопедичний словник / уклад.: Л. М. </a:t>
            </a:r>
            <a:r>
              <a:rPr lang="uk-UA" sz="2400" dirty="0" err="1"/>
              <a:t>Герасіна</a:t>
            </a:r>
            <a:r>
              <a:rPr lang="uk-UA" sz="2400" dirty="0"/>
              <a:t>, В. Л. Погрібна, І.О. Поліщук та ін. За ред. М. П. </a:t>
            </a:r>
            <a:r>
              <a:rPr lang="uk-UA" sz="2400" dirty="0" err="1"/>
              <a:t>Требіна</a:t>
            </a:r>
            <a:r>
              <a:rPr lang="uk-UA" sz="2400" dirty="0"/>
              <a:t>. – Х. : Право, 2015</a:t>
            </a:r>
          </a:p>
          <a:p>
            <a:r>
              <a:rPr lang="uk-UA" sz="2400" dirty="0"/>
              <a:t>6. </a:t>
            </a:r>
            <a:r>
              <a:rPr lang="uk-UA" sz="2400" dirty="0" err="1"/>
              <a:t>Чирков</a:t>
            </a:r>
            <a:r>
              <a:rPr lang="uk-UA" sz="2400" dirty="0"/>
              <a:t> О. Історія геноциду // Український геополітичний словник. — К.: «МП Леся», 2010.</a:t>
            </a:r>
          </a:p>
        </p:txBody>
      </p:sp>
    </p:spTree>
    <p:extLst>
      <p:ext uri="{BB962C8B-B14F-4D97-AF65-F5344CB8AC3E}">
        <p14:creationId xmlns:p14="http://schemas.microsoft.com/office/powerpoint/2010/main" val="9121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8712968" cy="5904656"/>
          </a:xfrm>
        </p:spPr>
        <p:txBody>
          <a:bodyPr/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Мета проекту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довести,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геноцид, як  феномен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ст., 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крайньою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формою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неможливість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геноциду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феномен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XXl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Завдання проекту: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 допомогою різних  історичних  джерел дослідити  витоки, прояви, масштаби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наймасовіших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геноцидів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XX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ст.: голодомору 1932-1933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та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голокосту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1941-1944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прояви геноциду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подіях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2014-2016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4848" cy="92211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основні  поняття</a:t>
            </a:r>
            <a:endParaRPr lang="ru-RU" sz="4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5589240"/>
          </a:xfrm>
        </p:spPr>
        <p:txBody>
          <a:bodyPr>
            <a:normAutofit fontScale="925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Геноцид</a:t>
            </a:r>
            <a:r>
              <a:rPr lang="vi-VN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— цілеспрямовані дії з метою знищення повністю або частково окремих груп населення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цілих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народів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національними,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етнічними,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расовими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 або релігійними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мотивами.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i="1" dirty="0" err="1" smtClean="0">
                <a:latin typeface="Times New Roman" pitchFamily="18" charset="0"/>
                <a:cs typeface="Times New Roman" pitchFamily="18" charset="0"/>
              </a:rPr>
              <a:t>Прявами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геноциду є: вбивство народів або груп населення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; нанесення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тяжких тілесних або психічних ушкоджень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; навмисне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створення членам етнічної  групи життєвих умов для повного чи часткового знищення; унеможливлення народження дітей тощо</a:t>
            </a:r>
          </a:p>
          <a:p>
            <a:endParaRPr lang="uk-UA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Феномен</a:t>
            </a:r>
            <a:r>
              <a:rPr lang="uk-UA" sz="3200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незвичайне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явище, рідкісний факт, який важко збагнути.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Геноцид як злочин проти  людяності  в  міжнародному  та  українському  праві</a:t>
            </a: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784976" cy="558924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геноциду та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покарання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Генеральною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Асамблеєю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ООН 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1948 р., вступила в силу 12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1951 р.)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правове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геноциду.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країнам-учасницям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рекомендовано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запобігати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актам геноциду 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карати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них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час.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ратифікували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144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Кримінальний кодекс  України 2001 р.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татт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00510"/>
            <a:ext cx="8064896" cy="4788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4848" cy="706090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4400" dirty="0" smtClean="0"/>
              <a:t>Коріння  геноциду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712968" cy="5419486"/>
          </a:xfrm>
        </p:spPr>
        <p:txBody>
          <a:bodyPr>
            <a:noAutofit/>
          </a:bodyPr>
          <a:lstStyle/>
          <a:p>
            <a:r>
              <a:rPr lang="ru-RU" sz="2800" b="1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явлення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про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дану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сформовану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суспільну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нерівність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етнічних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расових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релігійних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територіальних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соціально-класових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і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спільнот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ажання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збільшити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природний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суспільний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ресурс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народи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богообраними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панування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небогообраними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підлеглості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уявлень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ідеї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обґрунтовують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правомірність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суспільної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виправдовують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схвалюють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геноцид.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ноцид_армян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28872"/>
            <a:ext cx="8249000" cy="5491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Вбивство голодом етнічних українців СРСР  у 1932–1933 рр. Голодомор  в  Україні.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712968" cy="5373216"/>
          </a:xfrm>
        </p:spPr>
        <p:txBody>
          <a:bodyPr>
            <a:normAutofit/>
          </a:bodyPr>
          <a:lstStyle/>
          <a:p>
            <a:r>
              <a:rPr lang="vi-VN" sz="2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Голодомор</a:t>
            </a:r>
            <a:r>
              <a:rPr lang="uk-UA" sz="2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1932—1933 років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 — акт</a:t>
            </a:r>
            <a:r>
              <a:rPr lang="uk-UA" sz="2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геноциду</a:t>
            </a:r>
            <a:r>
              <a:rPr lang="uk-UA" sz="2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uk-UA" sz="2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народу,</a:t>
            </a:r>
            <a:r>
              <a:rPr lang="uk-UA" sz="2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здійснений </a:t>
            </a:r>
            <a:r>
              <a:rPr lang="ru-RU" sz="2450" dirty="0" err="1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sz="2450" dirty="0">
                <a:latin typeface="Times New Roman" pitchFamily="18" charset="0"/>
                <a:cs typeface="Times New Roman" pitchFamily="18" charset="0"/>
              </a:rPr>
              <a:t> ВКП(б) та урядом </a:t>
            </a:r>
            <a:r>
              <a:rPr lang="ru-RU" sz="2450" dirty="0" smtClean="0">
                <a:latin typeface="Times New Roman" pitchFamily="18" charset="0"/>
                <a:cs typeface="Times New Roman" pitchFamily="18" charset="0"/>
              </a:rPr>
              <a:t>СРСР, 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шляхом організації штучного масового голоду, що призвів до багатомільйонних людських втрат у сільській місцевості на території У</a:t>
            </a:r>
            <a:r>
              <a:rPr lang="uk-UA" sz="2450" dirty="0" smtClean="0">
                <a:latin typeface="Times New Roman" pitchFamily="18" charset="0"/>
                <a:cs typeface="Times New Roman" pitchFamily="18" charset="0"/>
              </a:rPr>
              <a:t>РС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Р та Кубані, переважну більшість населення якої становили українці. </a:t>
            </a:r>
            <a:endParaRPr lang="uk-UA" sz="24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Викликаний свідомими і цілеспрямованими заходами</a:t>
            </a:r>
            <a:r>
              <a:rPr lang="uk-UA" sz="2450" dirty="0" smtClean="0">
                <a:latin typeface="Times New Roman" pitchFamily="18" charset="0"/>
                <a:cs typeface="Times New Roman" pitchFamily="18" charset="0"/>
              </a:rPr>
              <a:t>, (конфіскацією врожаю зернових та всіх інших  продуктів харчування  у селян) 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вищого керівництва</a:t>
            </a:r>
            <a:r>
              <a:rPr lang="uk-UA" sz="24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Радянського Союзу й Української СРР на чолі з </a:t>
            </a:r>
            <a:r>
              <a:rPr lang="uk-UA" sz="2450" dirty="0" smtClean="0">
                <a:latin typeface="Times New Roman" pitchFamily="18" charset="0"/>
                <a:cs typeface="Times New Roman" pitchFamily="18" charset="0"/>
              </a:rPr>
              <a:t>Й.</a:t>
            </a:r>
            <a:r>
              <a:rPr lang="vi-VN" sz="2450" dirty="0" smtClean="0">
                <a:latin typeface="Times New Roman" pitchFamily="18" charset="0"/>
                <a:cs typeface="Times New Roman" pitchFamily="18" charset="0"/>
              </a:rPr>
              <a:t>Сталіним, </a:t>
            </a:r>
            <a:r>
              <a:rPr lang="vi-VN" sz="2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розрахованими на придушення українського національно-визвольного руху і фізичного знищення частини українських селян</a:t>
            </a:r>
            <a:r>
              <a:rPr lang="uk-UA" sz="2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5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upload.wikimedia.org/wikipedia/commons/thumb/1/16/HolodomorVyizdValky.jpg/220px-HolodomorVyizdValk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54167"/>
            <a:ext cx="3751684" cy="28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re12.deviantart.net/5a36/th/pre/i/2004/06/1/c/hands_and_flam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30" y="1844824"/>
            <a:ext cx="387837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2840" cy="850106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chemeClr val="tx1">
                    <a:lumMod val="85000"/>
                  </a:schemeClr>
                </a:solidFill>
              </a:rPr>
              <a:t>Масштаби  голодомору </a:t>
            </a:r>
            <a:endParaRPr lang="uk-UA" sz="4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«Законом </a:t>
            </a:r>
            <a:r>
              <a:rPr lang="uk-UA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 п'ять колосків</a:t>
            </a:r>
            <a:r>
              <a:rPr lang="uk-UA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від 7 серпня  1932 р. </a:t>
            </a:r>
            <a:r>
              <a:rPr lang="uk-UA" sz="2800" i="1" dirty="0" smtClean="0"/>
              <a:t>розкрадання </a:t>
            </a:r>
            <a:r>
              <a:rPr lang="uk-UA" sz="2800" i="1" dirty="0"/>
              <a:t>майна колгоспів каралося розстрілом, за «пом'якшуючих обставин» — позбавленням волі на строк не менше 10 років. </a:t>
            </a:r>
            <a:r>
              <a:rPr lang="uk-UA" sz="2800" i="1" dirty="0" smtClean="0"/>
              <a:t>В  радянській  тоталітарній  державі  </a:t>
            </a:r>
            <a:r>
              <a:rPr lang="uk-UA" sz="2800" i="1" dirty="0"/>
              <a:t>фактично людям було заборонено володіння їжею</a:t>
            </a:r>
            <a:r>
              <a:rPr lang="uk-UA" sz="2800" i="1" dirty="0" smtClean="0"/>
              <a:t>.</a:t>
            </a:r>
          </a:p>
          <a:p>
            <a:endParaRPr lang="uk-UA" sz="2800" i="1" dirty="0"/>
          </a:p>
          <a:p>
            <a:r>
              <a:rPr lang="uk-UA" sz="2800" i="1" dirty="0"/>
              <a:t>За оцінками Інституту демографії та соціальних досліджень імені М. </a:t>
            </a:r>
            <a:r>
              <a:rPr lang="uk-UA" sz="2800" i="1" dirty="0" err="1"/>
              <a:t>Птухи</a:t>
            </a:r>
            <a:r>
              <a:rPr lang="uk-UA" sz="2800" i="1" dirty="0"/>
              <a:t> НАН України </a:t>
            </a:r>
            <a:r>
              <a:rPr lang="uk-UA" sz="2800" i="1" dirty="0" smtClean="0"/>
              <a:t>від 2015 р. </a:t>
            </a:r>
            <a:r>
              <a:rPr lang="uk-UA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втрати України внаслідок Голодомору </a:t>
            </a:r>
            <a:r>
              <a:rPr lang="uk-UA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становлять </a:t>
            </a:r>
            <a:r>
              <a:rPr lang="uk-UA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близько 4,5 </a:t>
            </a:r>
            <a:r>
              <a:rPr lang="uk-UA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млн. </a:t>
            </a:r>
            <a:r>
              <a:rPr lang="uk-UA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осіб, у тому числі 3,9 </a:t>
            </a:r>
            <a:r>
              <a:rPr lang="uk-UA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млн. </a:t>
            </a:r>
            <a:r>
              <a:rPr lang="uk-UA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— втрати, пов'язані з </a:t>
            </a:r>
            <a:r>
              <a:rPr lang="uk-UA" sz="28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надсмертністю</a:t>
            </a:r>
            <a:r>
              <a:rPr lang="uk-UA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600 тисяч — із дефіцитом народження. </a:t>
            </a:r>
            <a:endParaRPr lang="uk-UA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uk-UA" sz="2800" i="1" dirty="0"/>
          </a:p>
        </p:txBody>
      </p:sp>
      <p:pic>
        <p:nvPicPr>
          <p:cNvPr id="6" name="Picture 2" descr="https://upload.wikimedia.org/wikipedia/commons/thumb/9/90/Ukraine_famine_map.png/1024px-Ukraine_famine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8" y="1418555"/>
            <a:ext cx="8725161" cy="53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1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066856" cy="178621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Визнання  голодомору в Україні  геноцидом  українського  народу.</a:t>
            </a:r>
            <a:endParaRPr lang="ru-RU" sz="36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204864"/>
            <a:ext cx="8784976" cy="4653136"/>
          </a:xfrm>
        </p:spPr>
        <p:txBody>
          <a:bodyPr/>
          <a:lstStyle/>
          <a:p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28 листопада 2006 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р. 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Верховна Рада України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ухвалила закон «Про Голодомор 1932—1933 років в Україні», який трактує події 1932—1933 рр., як геноцид українського народу.</a:t>
            </a:r>
          </a:p>
          <a:p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 листопаді 2003 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р.  Генеральна асамблея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ООН </a:t>
            </a:r>
            <a:r>
              <a:rPr lang="uk-UA" sz="2400" dirty="0"/>
              <a:t>ухвалила «Спільну заяву з нагоди 70-ої річниці Великого голоду 1932—1933 років», де він визнавався національною трагедією українського </a:t>
            </a:r>
            <a:r>
              <a:rPr lang="uk-UA" sz="2400" dirty="0" smtClean="0"/>
              <a:t>народу.</a:t>
            </a:r>
          </a:p>
          <a:p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23 жовтня 2008 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р.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Європарламент </a:t>
            </a:r>
            <a:r>
              <a:rPr lang="uk-UA" sz="2400" dirty="0" smtClean="0"/>
              <a:t>визнав </a:t>
            </a:r>
            <a:r>
              <a:rPr lang="uk-UA" sz="2400" dirty="0"/>
              <a:t>Голодомор в Україні злочином проти </a:t>
            </a:r>
            <a:r>
              <a:rPr lang="uk-UA" sz="2400" dirty="0" smtClean="0"/>
              <a:t>людства.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upload.wikimedia.org/wikipedia/commons/thumb/d/d8/%D0%96%D0%B5%D1%80%D1%82%D0%B2%D0%B8_%D0%B3%D0%BE%D0%BB%D0%BE%D0%B4%D1%83.jpg/300px-%D0%96%D0%B5%D1%80%D1%82%D0%B2%D0%B8_%D0%B3%D0%BE%D0%BB%D0%BE%D0%B4%D1%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42095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6-11.12.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081" y="3140968"/>
            <a:ext cx="4343097" cy="3024336"/>
          </a:xfrm>
          <a:prstGeom prst="rect">
            <a:avLst/>
          </a:prstGeom>
        </p:spPr>
      </p:pic>
      <p:pic>
        <p:nvPicPr>
          <p:cNvPr id="8" name="Picture 6" descr="http://bykvu.com/media/k2/items/cache/48210ca96f55ed9d36d793dc46e32625_L.jpg?t=14487054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300192" cy="47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22553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Голокост українських євреїв  під  час  Другої  світової  війни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571612"/>
            <a:ext cx="8568952" cy="4953732"/>
          </a:xfrm>
        </p:spPr>
        <p:txBody>
          <a:bodyPr>
            <a:normAutofit fontScale="92500"/>
          </a:bodyPr>
          <a:lstStyle/>
          <a:p>
            <a:r>
              <a:rPr lang="ru-RU" sz="3900" b="1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Голокост</a:t>
            </a:r>
            <a:r>
              <a:rPr lang="ru-RU" sz="39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900" b="1" i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9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систематичне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винищення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євреїв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окупованих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нацистською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Німеччиною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в 1941–1944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з 1941 до 1945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землях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загинуло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мирних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850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 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900 тис. </a:t>
            </a:r>
            <a:r>
              <a:rPr lang="ru-RU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сіб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складали</a:t>
            </a:r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євреї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проживали в </a:t>
            </a:r>
            <a:r>
              <a:rPr lang="ru-RU" sz="3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upload.wikimedia.org/wikipedia/commons/thumb/7/77/WW2-Holocaust-Ukraine_big_legend.PNG/400px-WW2-Holocaust-Ukraine_big_leg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1730"/>
            <a:ext cx="8064896" cy="39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389</TotalTime>
  <Words>683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Презентация PowerPoint</vt:lpstr>
      <vt:lpstr>Презентация PowerPoint</vt:lpstr>
      <vt:lpstr> основні  поняття</vt:lpstr>
      <vt:lpstr>Геноцид як злочин проти  людяності  в  міжнародному  та  українському  праві</vt:lpstr>
      <vt:lpstr> Коріння  геноциду</vt:lpstr>
      <vt:lpstr>Вбивство голодом етнічних українців СРСР  у 1932–1933 рр. Голодомор  в  Україні.</vt:lpstr>
      <vt:lpstr>Масштаби  голодомору </vt:lpstr>
      <vt:lpstr>Визнання  голодомору в Україні  геноцидом  українського  народу.</vt:lpstr>
      <vt:lpstr>Голокост українських євреїв  під  час  Другої  світової  війни</vt:lpstr>
      <vt:lpstr>Київ. Бабин  Яр </vt:lpstr>
      <vt:lpstr>Нюрнберзький  трибунал  1945–1946 рр.          </vt:lpstr>
      <vt:lpstr> Уроки  історії  та  сучасна антиукраїнська  політика </vt:lpstr>
      <vt:lpstr> Гібридний  геноцид  на Сході України  2014 – 2016 рр. </vt:lpstr>
      <vt:lpstr>Анексія  Криму  та  геноцид кримських  татар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"Геноцид  як  феномен XX ст." </dc:title>
  <dc:creator>admin</dc:creator>
  <cp:lastModifiedBy>Vadim</cp:lastModifiedBy>
  <cp:revision>68</cp:revision>
  <dcterms:created xsi:type="dcterms:W3CDTF">2016-04-08T09:51:59Z</dcterms:created>
  <dcterms:modified xsi:type="dcterms:W3CDTF">2016-04-13T05:12:32Z</dcterms:modified>
</cp:coreProperties>
</file>