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F9F36-55EC-4F58-BF11-F082F742264A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C8EA9-43AB-424D-9179-7EB4C3E85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C8EA9-43AB-424D-9179-7EB4C3E85AC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7zdg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76200"/>
            <a:ext cx="77257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Всеукраїнський комплексний інтерактивний конкурс</a:t>
            </a:r>
          </a:p>
          <a:p>
            <a:pPr algn="ctr"/>
            <a:r>
              <a:rPr lang="uk-UA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“Ман-Юніор</a:t>
            </a:r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Дослідник 2016” 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9800" y="990600"/>
            <a:ext cx="4572000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Номінація історія </a:t>
            </a:r>
          </a:p>
          <a:p>
            <a:pPr algn="ctr"/>
            <a:r>
              <a:rPr lang="uk-UA" sz="2000" b="1" u="sng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“Геноцид</a:t>
            </a:r>
            <a:r>
              <a:rPr lang="uk-UA" sz="2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як феномен ХХ </a:t>
            </a:r>
            <a:r>
              <a:rPr lang="uk-UA" sz="2000" b="1" u="sng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сторіччя”</a:t>
            </a:r>
            <a:endParaRPr lang="ru-RU" sz="20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2514600"/>
            <a:ext cx="56388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«Геноцид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сербів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Хорватії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роки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7zdg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228600"/>
            <a:ext cx="563968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28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Приклади терору усташами над дітьми</a:t>
            </a:r>
          </a:p>
          <a:p>
            <a:pPr algn="ctr"/>
            <a:r>
              <a:rPr lang="uk-UA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(за архівними ілюстраціями)</a:t>
            </a:r>
            <a:endParaRPr lang="ru-RU" sz="2800" b="1" cap="none" spc="0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22530" name="Picture 2" descr="http://booksonline.com.ua/pic/1/4/7/5/9/2/doc2fb_image_0200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48200"/>
            <a:ext cx="3724275" cy="1952625"/>
          </a:xfrm>
          <a:prstGeom prst="rect">
            <a:avLst/>
          </a:prstGeom>
          <a:noFill/>
        </p:spPr>
      </p:pic>
      <p:pic>
        <p:nvPicPr>
          <p:cNvPr id="22532" name="Picture 4" descr="http://booksonline.com.ua/pic/1/4/7/5/9/2/doc2fb_image_02000009.jpg"/>
          <p:cNvPicPr>
            <a:picLocks noChangeAspect="1" noChangeArrowheads="1"/>
          </p:cNvPicPr>
          <p:nvPr/>
        </p:nvPicPr>
        <p:blipFill>
          <a:blip r:embed="rId4"/>
          <a:srcRect r="1373" b="18617"/>
          <a:stretch>
            <a:fillRect/>
          </a:stretch>
        </p:blipFill>
        <p:spPr bwMode="auto">
          <a:xfrm>
            <a:off x="6477000" y="0"/>
            <a:ext cx="2514600" cy="2819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24600" y="2819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Вбите немовля в колисці з пістолета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6" descr="http://booksonline.com.ua/pic/1/4/7/5/9/2/doc2fb_image_0200000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295400"/>
            <a:ext cx="3733800" cy="26860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76400" y="3962400"/>
            <a:ext cx="3930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Безіменні сербські діти, які були отруєні ін'єкціями в </a:t>
            </a:r>
          </a:p>
          <a:p>
            <a:pPr algn="ctr"/>
            <a:r>
              <a:rPr lang="uk-UA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усташському</a:t>
            </a:r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таборі </a:t>
            </a:r>
            <a:r>
              <a:rPr lang="uk-UA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Сисаке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Picture 8" descr="http://booksonline.com.ua/pic/1/4/7/5/9/2/doc2fb_image_020000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3429000"/>
            <a:ext cx="2308517" cy="3333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7zdg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67000" y="228600"/>
            <a:ext cx="35076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36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Створення таборів</a:t>
            </a:r>
            <a:endParaRPr lang="ru-RU" sz="3600" b="1" cap="none" spc="0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057400" y="8382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096000" y="7620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1524000"/>
            <a:ext cx="3657600" cy="10464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Депортаційні</a:t>
            </a:r>
            <a:r>
              <a:rPr lang="uk-UA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(направляли людей для депортації в Сербію.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Такі табори знаходилися в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Сисака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Беловарі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Славонська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Пожегі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1524000"/>
            <a:ext cx="2971800" cy="10464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Концентраційні 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(місто масових вбивств та терору  усташів. Такі табори були в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Ясенованці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Стара-Градешкі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upload.wikimedia.org/wikipedia/commons/c/cd/Corpses_in_the_Sava_river%2C_Jasenovac_camp%2C_19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743200"/>
            <a:ext cx="2590800" cy="35242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410200" y="6324600"/>
            <a:ext cx="2624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Жертви концтабору </a:t>
            </a:r>
            <a:r>
              <a:rPr lang="uk-UA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Ясеновац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s://upload.wikimedia.org/wikipedia/commons/8/84/Stara_Gradiska_concentration_cam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971800"/>
            <a:ext cx="3962400" cy="26003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24000" y="5638800"/>
            <a:ext cx="2871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Концтабір в </a:t>
            </a:r>
            <a:r>
              <a:rPr lang="uk-UA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Стара-Градешкі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7zdg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3554" name="Picture 2" descr="https://upload.wikimedia.org/wikipedia/commons/thumb/4/44/Fascist_concentration_camps_in_yugoslavia-sr.png/800px-Fascist_concentration_camps_in_yugoslavia-sr.png?14611745239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5105400" cy="60498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5000" y="1676400"/>
            <a:ext cx="31242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Концтабори </a:t>
            </a:r>
          </a:p>
          <a:p>
            <a:pPr algn="ctr"/>
            <a:r>
              <a:rPr lang="uk-UA" sz="40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на території окупованої Югославії</a:t>
            </a:r>
            <a:endParaRPr lang="ru-RU" sz="4000" b="1" cap="none" spc="0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7zdg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228600"/>
            <a:ext cx="8763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28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Найбільший концентраційний табір був </a:t>
            </a:r>
            <a:r>
              <a:rPr lang="uk-UA" sz="28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Я</a:t>
            </a:r>
            <a:r>
              <a:rPr lang="uk-UA" sz="2800" b="1" cap="none" spc="0" dirty="0" err="1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сеновац</a:t>
            </a:r>
            <a:r>
              <a:rPr lang="uk-UA" sz="28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в Хорватії</a:t>
            </a:r>
            <a:endParaRPr lang="ru-RU" sz="2800" b="1" cap="none" spc="0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838200"/>
            <a:ext cx="78486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Він був створений в травні 1941 року. Спочатку він складався з групи бараків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проте потім переріс в цілий комплекс, що складається з декількох секторів: для сербів, євреїв, хорватів-супротивників усташів і циган. Людей у ​​ньому вбивали кожен день. У січні-лютому 1942 року в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Ясеноваці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запустили дві кремаційні печі.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upload.wikimedia.org/wikipedia/commons/thumb/a/a1/Serb_prisoners_in_Jasenovac%2C_1942.jpg/1280px-Serb_prisoners_in_Jasenovac%2C_1942.jpg?14611750737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09800"/>
            <a:ext cx="4114800" cy="2571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76400" y="4953000"/>
            <a:ext cx="1267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В'язні табору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s://upload.wikimedia.org/wikipedia/commons/6/64/Executed_prisoners_in_Jasenova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33600"/>
            <a:ext cx="4410075" cy="35242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0" y="5791200"/>
            <a:ext cx="1408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Жертви табору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7zdg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0" y="152400"/>
            <a:ext cx="3596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36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Кількість жертв</a:t>
            </a:r>
            <a:endParaRPr lang="ru-RU" sz="3600" b="1" cap="none" spc="0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1295400"/>
            <a:ext cx="6553200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 цих пір невідомі точні цифри жертв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усташського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геноциду. Уже в 1945 році в Югославії була створена спеціальна комісія, що досліджувала це питання. Однак через деякий час її діяльність була згорнута. Югославські історики оцінюють їх у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500.000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1.200.000 осіб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Схожої точки зору дотримується і сучасна сербська історіографія. Однак хорватські дослідники, в більшості своїй, наполягають на набагато більш скромних цифрах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200.000 осіб.</a:t>
            </a:r>
            <a:endParaRPr lang="uk-U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0200" y="3581400"/>
            <a:ext cx="5690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Дякую за увагу!!!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7zdg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1" y="228600"/>
            <a:ext cx="8686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20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Енергодарський навчально-виховний комплекс № 1</a:t>
            </a:r>
          </a:p>
          <a:p>
            <a:pPr algn="ctr"/>
            <a:r>
              <a:rPr lang="uk-UA" sz="20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Енергодарського управління освіти</a:t>
            </a:r>
          </a:p>
          <a:p>
            <a:pPr algn="ctr"/>
            <a:r>
              <a:rPr lang="uk-UA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Запорізької області</a:t>
            </a:r>
            <a:endParaRPr lang="ru-RU" sz="2000" b="1" cap="all" spc="0" dirty="0">
              <a:ln w="900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>
            <a:off x="609600" y="1219200"/>
            <a:ext cx="2739563" cy="4105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" y="5486400"/>
            <a:ext cx="2971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Івженко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Аліна Ігорівна,</a:t>
            </a:r>
          </a:p>
          <a:p>
            <a:pPr algn="ctr"/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вчитель історії ЕНВК № 1,</a:t>
            </a:r>
          </a:p>
          <a:p>
            <a:pPr algn="ctr"/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спеціаліст</a:t>
            </a:r>
          </a:p>
        </p:txBody>
      </p:sp>
      <p:pic>
        <p:nvPicPr>
          <p:cNvPr id="2050" name="Picture 2" descr="E:\Ман-Юніор Дослідник\SAM_5285.JPG"/>
          <p:cNvPicPr>
            <a:picLocks noChangeAspect="1" noChangeArrowheads="1"/>
          </p:cNvPicPr>
          <p:nvPr/>
        </p:nvPicPr>
        <p:blipFill>
          <a:blip r:embed="rId4" cstate="print"/>
          <a:srcRect l="15504" t="25581"/>
          <a:stretch>
            <a:fillRect/>
          </a:stretch>
        </p:blipFill>
        <p:spPr bwMode="auto">
          <a:xfrm>
            <a:off x="4572000" y="1219200"/>
            <a:ext cx="32766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724400" y="5638800"/>
            <a:ext cx="289694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Собковська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Валерія Віталіївна,</a:t>
            </a:r>
          </a:p>
          <a:p>
            <a:pPr algn="ctr"/>
            <a:r>
              <a:rPr lang="uk-UA" dirty="0" smtClean="0">
                <a:latin typeface="Monotype Corsiva" pitchFamily="66" charset="0"/>
              </a:rPr>
              <a:t>учениця 7-А класу ЕНВК № 1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7zdg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0"/>
            <a:ext cx="80714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Геноцид сербів у Хорватії 1941-1945 рр.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838200"/>
            <a:ext cx="66294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Monotype Corsiva" pitchFamily="66" charset="0"/>
              </a:rPr>
              <a:t>Існуюча в 1941-1945 рр.. Незалежна Держава Хорватія до сих пір мало відображена в історичній науці. Після проголошення незалежності  Сербії, Хорватію охопила націоналістична істерія. Деякі хорватські політики та чиновники відкрито заявляли, що </a:t>
            </a:r>
            <a:r>
              <a:rPr lang="uk-UA" u="sng" dirty="0" smtClean="0">
                <a:latin typeface="Monotype Corsiva" pitchFamily="66" charset="0"/>
              </a:rPr>
              <a:t>якщо </a:t>
            </a:r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«сербський питання в Хорватії» не було вирішене в 1941-1945 рр., </a:t>
            </a:r>
            <a:r>
              <a:rPr lang="uk-UA" dirty="0" smtClean="0">
                <a:latin typeface="Monotype Corsiva" pitchFamily="66" charset="0"/>
              </a:rPr>
              <a:t>його потрібно вирішити, отримавши незалежність.</a:t>
            </a:r>
            <a:endParaRPr lang="uk-UA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1600" y="4267200"/>
            <a:ext cx="4038600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Monotype Corsiva" pitchFamily="66" charset="0"/>
              </a:rPr>
              <a:t>Політика хорватських влади в роки ВМВ була націлена саме на </a:t>
            </a:r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очищення Хорватії від сербів і на створення </a:t>
            </a:r>
            <a:r>
              <a:rPr lang="uk-UA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однонаціональної</a:t>
            </a:r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держави.</a:t>
            </a:r>
            <a:r>
              <a:rPr lang="uk-UA" dirty="0" smtClean="0">
                <a:latin typeface="Monotype Corsiva" pitchFamily="66" charset="0"/>
              </a:rPr>
              <a:t> Хорватія тих часів встала на шлях геноциду. У даній роботі відображені основні моменти і приблизні цифри жертв цієї політики.</a:t>
            </a:r>
            <a:endParaRPr lang="uk-UA" dirty="0">
              <a:latin typeface="Monotype Corsiva" pitchFamily="66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819400" y="2667000"/>
            <a:ext cx="1066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52400" y="4495800"/>
            <a:ext cx="1066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71600" y="3505200"/>
            <a:ext cx="40430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Причина геноциду</a:t>
            </a:r>
            <a:endParaRPr lang="ru-RU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 descr="http://www.terra-sale.ru/img-t/croatia/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986234"/>
            <a:ext cx="3352800" cy="3376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7zdg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" y="0"/>
            <a:ext cx="47884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4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З чого все почалося…</a:t>
            </a:r>
            <a:endParaRPr lang="ru-RU" sz="4400" b="1" cap="none" spc="0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6386" name="Picture 2" descr="https://upload.wikimedia.org/wikipedia/ru/8/8b/%D0%92%D1%81%D1%82%D1%80%D0%B5%D1%87%D0%B0_%D0%B2%D0%BE%D0%B9%D1%81%D0%BA_%D0%92%D0%B5%D1%80%D0%BC%D0%B0%D1%85%D1%82%D0%B0_%D0%B2_%D0%97%D0%B0%D0%B3%D1%80%D0%B5%D0%B1%D0%B5%2C_%D0%B0%D0%BF%D1%80%D0%B5%D0%BB%D1%8C_1941.jpg?14611698001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352800"/>
            <a:ext cx="4092719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66800" y="838200"/>
            <a:ext cx="6629400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Monotype Corsiva" pitchFamily="66" charset="0"/>
              </a:rPr>
              <a:t>У </a:t>
            </a:r>
            <a:r>
              <a:rPr lang="ru-RU" sz="1600" dirty="0" err="1" smtClean="0">
                <a:latin typeface="Monotype Corsiva" pitchFamily="66" charset="0"/>
              </a:rPr>
              <a:t>квітні</a:t>
            </a:r>
            <a:r>
              <a:rPr lang="ru-RU" sz="1600" dirty="0" smtClean="0">
                <a:latin typeface="Monotype Corsiva" pitchFamily="66" charset="0"/>
              </a:rPr>
              <a:t> 1941 року </a:t>
            </a:r>
            <a:r>
              <a:rPr lang="ru-RU" sz="1600" dirty="0" err="1" smtClean="0">
                <a:latin typeface="Monotype Corsiva" pitchFamily="66" charset="0"/>
              </a:rPr>
              <a:t>гітлерівська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Німеччина</a:t>
            </a:r>
            <a:r>
              <a:rPr lang="ru-RU" sz="1600" dirty="0" smtClean="0">
                <a:latin typeface="Monotype Corsiva" pitchFamily="66" charset="0"/>
              </a:rPr>
              <a:t> напала на </a:t>
            </a:r>
            <a:r>
              <a:rPr lang="ru-RU" sz="1600" dirty="0" err="1" smtClean="0">
                <a:latin typeface="Monotype Corsiva" pitchFamily="66" charset="0"/>
              </a:rPr>
              <a:t>Югославію</a:t>
            </a:r>
            <a:r>
              <a:rPr lang="ru-RU" sz="1600" dirty="0" smtClean="0">
                <a:latin typeface="Monotype Corsiva" pitchFamily="66" charset="0"/>
              </a:rPr>
              <a:t>, яка </a:t>
            </a:r>
            <a:r>
              <a:rPr lang="ru-RU" sz="1600" dirty="0" err="1" smtClean="0">
                <a:latin typeface="Monotype Corsiva" pitchFamily="66" charset="0"/>
              </a:rPr>
              <a:t>була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захоплена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протягом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декількох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днів</a:t>
            </a:r>
            <a:r>
              <a:rPr lang="ru-RU" sz="1600" dirty="0" smtClean="0">
                <a:latin typeface="Monotype Corsiva" pitchFamily="66" charset="0"/>
              </a:rPr>
              <a:t>. 10 </a:t>
            </a:r>
            <a:r>
              <a:rPr lang="ru-RU" sz="1600" dirty="0" err="1" smtClean="0">
                <a:latin typeface="Monotype Corsiva" pitchFamily="66" charset="0"/>
              </a:rPr>
              <a:t>квітня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гітлерівці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вступають</a:t>
            </a:r>
            <a:r>
              <a:rPr lang="ru-RU" sz="1600" dirty="0" smtClean="0">
                <a:latin typeface="Monotype Corsiva" pitchFamily="66" charset="0"/>
              </a:rPr>
              <a:t> в Загреб, де </a:t>
            </a:r>
            <a:r>
              <a:rPr lang="ru-RU" sz="1600" dirty="0" err="1" smtClean="0">
                <a:latin typeface="Monotype Corsiva" pitchFamily="66" charset="0"/>
              </a:rPr>
              <a:t>місцеве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населення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зустріло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їх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з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радістю</a:t>
            </a:r>
            <a:r>
              <a:rPr lang="ru-RU" sz="1600" dirty="0" smtClean="0">
                <a:latin typeface="Monotype Corsiva" pitchFamily="66" charset="0"/>
              </a:rPr>
              <a:t>. У </a:t>
            </a:r>
            <a:r>
              <a:rPr lang="ru-RU" sz="1600" dirty="0" err="1" smtClean="0">
                <a:latin typeface="Monotype Corsiva" pitchFamily="66" charset="0"/>
              </a:rPr>
              <a:t>відсутності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лідера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усташів</a:t>
            </a:r>
            <a:r>
              <a:rPr lang="ru-RU" sz="1600" dirty="0" smtClean="0">
                <a:latin typeface="Monotype Corsiva" pitchFamily="66" charset="0"/>
              </a:rPr>
              <a:t> (</a:t>
            </a:r>
            <a:r>
              <a:rPr lang="ru-RU" sz="1600" dirty="0" err="1" smtClean="0">
                <a:latin typeface="Monotype Corsiva" pitchFamily="66" charset="0"/>
              </a:rPr>
              <a:t>хорватських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нацистів</a:t>
            </a:r>
            <a:r>
              <a:rPr lang="ru-RU" sz="1600" dirty="0" smtClean="0">
                <a:latin typeface="Monotype Corsiva" pitchFamily="66" charset="0"/>
              </a:rPr>
              <a:t>) Анте </a:t>
            </a:r>
            <a:r>
              <a:rPr lang="ru-RU" sz="1600" dirty="0" err="1" smtClean="0">
                <a:latin typeface="Monotype Corsiva" pitchFamily="66" charset="0"/>
              </a:rPr>
              <a:t>Павеліча</a:t>
            </a:r>
            <a:r>
              <a:rPr lang="ru-RU" sz="1600" dirty="0" smtClean="0">
                <a:latin typeface="Monotype Corsiva" pitchFamily="66" charset="0"/>
              </a:rPr>
              <a:t> (</a:t>
            </a:r>
            <a:r>
              <a:rPr lang="ru-RU" sz="1600" dirty="0" err="1" smtClean="0">
                <a:latin typeface="Monotype Corsiva" pitchFamily="66" charset="0"/>
              </a:rPr>
              <a:t>він</a:t>
            </a:r>
            <a:r>
              <a:rPr lang="ru-RU" sz="1600" dirty="0" smtClean="0">
                <a:latin typeface="Monotype Corsiva" pitchFamily="66" charset="0"/>
              </a:rPr>
              <a:t> все </a:t>
            </a:r>
            <a:r>
              <a:rPr lang="ru-RU" sz="1600" dirty="0" err="1" smtClean="0">
                <a:latin typeface="Monotype Corsiva" pitchFamily="66" charset="0"/>
              </a:rPr>
              <a:t>ще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перебував</a:t>
            </a:r>
            <a:r>
              <a:rPr lang="ru-RU" sz="1600" dirty="0" smtClean="0">
                <a:latin typeface="Monotype Corsiva" pitchFamily="66" charset="0"/>
              </a:rPr>
              <a:t> в </a:t>
            </a:r>
            <a:r>
              <a:rPr lang="ru-RU" sz="1600" dirty="0" err="1" smtClean="0">
                <a:latin typeface="Monotype Corsiva" pitchFamily="66" charset="0"/>
              </a:rPr>
              <a:t>еміграції</a:t>
            </a:r>
            <a:r>
              <a:rPr lang="ru-RU" sz="1600" dirty="0" smtClean="0">
                <a:latin typeface="Monotype Corsiva" pitchFamily="66" charset="0"/>
              </a:rPr>
              <a:t>) </a:t>
            </a:r>
            <a:r>
              <a:rPr lang="ru-RU" sz="1600" dirty="0" err="1" smtClean="0">
                <a:latin typeface="Monotype Corsiva" pitchFamily="66" charset="0"/>
              </a:rPr>
              <a:t>усташскій</a:t>
            </a:r>
            <a:r>
              <a:rPr lang="ru-RU" sz="1600" dirty="0" smtClean="0">
                <a:latin typeface="Monotype Corsiva" pitchFamily="66" charset="0"/>
              </a:rPr>
              <a:t> ветеран </a:t>
            </a:r>
            <a:r>
              <a:rPr lang="ru-RU" sz="1600" dirty="0" err="1" smtClean="0">
                <a:latin typeface="Monotype Corsiva" pitchFamily="66" charset="0"/>
              </a:rPr>
              <a:t>Славко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Кватернік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проголошує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НДХ (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Незалежна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Держава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Хорватія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).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Особливу</a:t>
            </a:r>
            <a:r>
              <a:rPr lang="ru-RU" sz="1600" dirty="0" smtClean="0">
                <a:latin typeface="Monotype Corsiva" pitchFamily="66" charset="0"/>
              </a:rPr>
              <a:t> роль </a:t>
            </a:r>
            <a:r>
              <a:rPr lang="ru-RU" sz="1600" dirty="0" err="1" smtClean="0">
                <a:latin typeface="Monotype Corsiva" pitchFamily="66" charset="0"/>
              </a:rPr>
              <a:t>відіграли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й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хорватські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частини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1600" dirty="0" smtClean="0">
                <a:latin typeface="Monotype Corsiva" pitchFamily="66" charset="0"/>
              </a:rPr>
              <a:t>в </a:t>
            </a:r>
            <a:r>
              <a:rPr lang="ru-RU" sz="1600" dirty="0" err="1" smtClean="0">
                <a:latin typeface="Monotype Corsiva" pitchFamily="66" charset="0"/>
              </a:rPr>
              <a:t>складі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королівської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армії</a:t>
            </a:r>
            <a:r>
              <a:rPr lang="ru-RU" sz="1600" dirty="0" smtClean="0">
                <a:latin typeface="Monotype Corsiva" pitchFamily="66" charset="0"/>
              </a:rPr>
              <a:t>. </a:t>
            </a:r>
            <a:r>
              <a:rPr lang="ru-RU" sz="1600" dirty="0" err="1" smtClean="0">
                <a:latin typeface="Monotype Corsiva" pitchFamily="66" charset="0"/>
              </a:rPr>
              <a:t>Багато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хто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з</a:t>
            </a:r>
            <a:r>
              <a:rPr lang="ru-RU" sz="1600" dirty="0" smtClean="0">
                <a:latin typeface="Monotype Corsiva" pitchFamily="66" charset="0"/>
              </a:rPr>
              <a:t> них </a:t>
            </a:r>
            <a:r>
              <a:rPr lang="ru-RU" sz="1600" dirty="0" err="1" smtClean="0">
                <a:latin typeface="Monotype Corsiva" pitchFamily="66" charset="0"/>
              </a:rPr>
              <a:t>підняли</a:t>
            </a:r>
            <a:r>
              <a:rPr lang="ru-RU" sz="1600" dirty="0" smtClean="0">
                <a:latin typeface="Monotype Corsiva" pitchFamily="66" charset="0"/>
              </a:rPr>
              <a:t> заколот (як полки в </a:t>
            </a:r>
            <a:r>
              <a:rPr lang="ru-RU" sz="1600" dirty="0" err="1" smtClean="0">
                <a:latin typeface="Monotype Corsiva" pitchFamily="66" charset="0"/>
              </a:rPr>
              <a:t>Б'єловара</a:t>
            </a:r>
            <a:r>
              <a:rPr lang="ru-RU" sz="1600" dirty="0" smtClean="0">
                <a:latin typeface="Monotype Corsiva" pitchFamily="66" charset="0"/>
              </a:rPr>
              <a:t>) </a:t>
            </a:r>
            <a:r>
              <a:rPr lang="ru-RU" sz="1600" dirty="0" err="1" smtClean="0">
                <a:latin typeface="Monotype Corsiva" pitchFamily="66" charset="0"/>
              </a:rPr>
              <a:t>або</a:t>
            </a:r>
            <a:r>
              <a:rPr lang="ru-RU" sz="1600" dirty="0" smtClean="0">
                <a:latin typeface="Monotype Corsiva" pitchFamily="66" charset="0"/>
              </a:rPr>
              <a:t> переходили на </a:t>
            </a:r>
            <a:r>
              <a:rPr lang="ru-RU" sz="1600" dirty="0" err="1" smtClean="0">
                <a:latin typeface="Monotype Corsiva" pitchFamily="66" charset="0"/>
              </a:rPr>
              <a:t>бік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німців</a:t>
            </a:r>
            <a:r>
              <a:rPr lang="ru-RU" sz="1600" dirty="0" smtClean="0">
                <a:latin typeface="Monotype Corsiva" pitchFamily="66" charset="0"/>
              </a:rPr>
              <a:t>.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6243" y="6324600"/>
            <a:ext cx="4917757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Зустріч німецьких військ у Загребі, квітень 1941 р.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s://upload.wikimedia.org/wikipedia/commons/3/3b/Adolf_Hitler_meets_Ante_Paveli%C4%87.1941.jpg?14611700429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124200"/>
            <a:ext cx="3665863" cy="2535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5791200"/>
            <a:ext cx="3550139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Гітлер та </a:t>
            </a:r>
            <a:r>
              <a:rPr lang="uk-UA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Павеліч</a:t>
            </a:r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(лідер усташів) 1941 р.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381000" y="2133600"/>
            <a:ext cx="533400" cy="838200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7772400" y="2286000"/>
            <a:ext cx="609600" cy="838200"/>
          </a:xfrm>
          <a:prstGeom prst="curvedLeftArrow">
            <a:avLst>
              <a:gd name="adj1" fmla="val 25000"/>
              <a:gd name="adj2" fmla="val 50000"/>
              <a:gd name="adj3" fmla="val 3712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7zdg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90600" y="381000"/>
            <a:ext cx="29963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36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Поділ Хорватії. </a:t>
            </a:r>
            <a:endParaRPr lang="ru-RU" sz="3600" b="1" cap="none" spc="0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2057400"/>
            <a:ext cx="4572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Країни Осі розділили Югославію на окупаційні зони.</a:t>
            </a:r>
            <a:r>
              <a:rPr lang="uk-UA" dirty="0" smtClean="0">
                <a:latin typeface="Monotype Corsiva" pitchFamily="66" charset="0"/>
              </a:rPr>
              <a:t> По суті, поділ Королівства відображав ревізіоністські прагнення переможених у Першій світовій війні країн. Словенія була розділена між Німеччиною та Італією. Рим також отримав Далмацію, острови в Адріатиці і Чорногорію.</a:t>
            </a:r>
          </a:p>
        </p:txBody>
      </p:sp>
      <p:pic>
        <p:nvPicPr>
          <p:cNvPr id="17410" name="Picture 2" descr="https://upload.wikimedia.org/wikipedia/commons/d/d8/Balcans_1942.jpg?14611705695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143000"/>
            <a:ext cx="4016630" cy="4306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7zdg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152400"/>
            <a:ext cx="64411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Дискримінаційні заходи щодо сербів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200" y="6096000"/>
            <a:ext cx="3886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u="sng" dirty="0" smtClean="0">
                <a:latin typeface="Times New Roman" pitchFamily="18" charset="0"/>
                <a:cs typeface="Times New Roman" pitchFamily="18" charset="0"/>
              </a:rPr>
              <a:t>Мета усташів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перетворення Хорватії на стовідсоткову католицьку країну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1600" y="5867400"/>
            <a:ext cx="3581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Сербам пропонувалося носити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язки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з літерою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«П», що означало «Православний».</a:t>
            </a:r>
            <a:endParaRPr lang="uk-U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upload.wikimedia.org/wikipedia/commons/d/dd/Usta%C5%A1e_order_for_Jews_and_Serbs_to_leave-19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838200"/>
            <a:ext cx="2628900" cy="382483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62400" y="1066800"/>
            <a:ext cx="33249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17 квітня 1941 р.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57600" y="16002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затверджується закон про захист народу і держави</a:t>
            </a:r>
            <a:endParaRPr lang="uk-U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38600" y="2286000"/>
            <a:ext cx="33249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25 квітня 1941 р.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895600"/>
            <a:ext cx="2326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 заборону кирилиці</a:t>
            </a:r>
            <a:endParaRPr lang="uk-U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38600" y="3352800"/>
            <a:ext cx="33249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30 квітня 1941 р.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10000" y="3962400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 захист «арійської крові й честі хорватського народу» і про расову приналежність і т.д. </a:t>
            </a:r>
            <a:endParaRPr lang="uk-U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648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Наказ про виселення євреїв та сербів за територію Загребу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7zdg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" y="152400"/>
            <a:ext cx="8991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28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Мілі </a:t>
            </a:r>
            <a:r>
              <a:rPr lang="uk-UA" sz="2800" b="1" cap="none" spc="0" dirty="0" err="1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Будак</a:t>
            </a:r>
            <a:r>
              <a:rPr lang="uk-UA" sz="28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(міністр у справах релігії та освіти)</a:t>
            </a:r>
            <a:endParaRPr lang="ru-RU" sz="2800" b="1" cap="none" spc="0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838200"/>
            <a:ext cx="678180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«…Одну часть сербов мы уничтожим, другую выселим, остальных переведём в католическую веру и превратим в хорватов. Таким образом скоро затеряются их следы, а то, что останется, будет лишь дурным воспоминанием о них. Для сербов, цыган и евреев у нас найдётся три миллиона пуль…»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09800" y="3733800"/>
            <a:ext cx="4572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«...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долг хорватского правительства сделать так, чтобы Хорватия принадлежала только хорватам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Наш долг заставить молчать навсегда те элементы, которые больше всего способствовали попаданию Хорватии под сербское господство в 1918 году. Одним словом, мы должны уничтожить сербов в Хорватии!»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2590800"/>
            <a:ext cx="55755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32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Младен</a:t>
            </a:r>
            <a:r>
              <a:rPr lang="uk-UA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 </a:t>
            </a:r>
            <a:r>
              <a:rPr lang="uk-UA" sz="32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Лоркович</a:t>
            </a:r>
            <a:r>
              <a:rPr lang="uk-UA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(лідер усташів), </a:t>
            </a:r>
          </a:p>
          <a:p>
            <a:pPr algn="ctr"/>
            <a:r>
              <a:rPr lang="uk-UA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промова 27 червні 1941 р.</a:t>
            </a:r>
            <a:endParaRPr lang="ru-RU" sz="3200" b="1" cap="none" spc="0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7zdg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381000"/>
            <a:ext cx="46073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36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Досягнення своїх цілей…</a:t>
            </a:r>
            <a:endParaRPr lang="ru-RU" sz="3600" b="1" cap="none" spc="0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9458" name="Picture 2" descr="https://upload.wikimedia.org/wikipedia/commons/6/6a/Serb_family_killed_in_their_home%2C_1941.jpg?14611727781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408615"/>
            <a:ext cx="4152900" cy="29758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24400" y="6324600"/>
            <a:ext cx="3169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Вбита усташами сербська сім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1066800"/>
            <a:ext cx="815340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u="sng" dirty="0" smtClean="0">
                <a:latin typeface="Monotype Corsiva" pitchFamily="66" charset="0"/>
              </a:rPr>
              <a:t>Вирізалися цілі села, </a:t>
            </a:r>
            <a:r>
              <a:rPr lang="uk-UA" dirty="0" smtClean="0">
                <a:latin typeface="Monotype Corsiva" pitchFamily="66" charset="0"/>
              </a:rPr>
              <a:t>хорватські нацисти не щадили нікого. Вони не гребували і катувати жертв перед смертю.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Людей розстрілювали, спалювали, кидали з обривів і скель, закопували живими. </a:t>
            </a:r>
            <a:r>
              <a:rPr lang="uk-UA" dirty="0" smtClean="0">
                <a:latin typeface="Monotype Corsiva" pitchFamily="66" charset="0"/>
              </a:rPr>
              <a:t>Величезна кількість трупів кидали у води </a:t>
            </a:r>
            <a:r>
              <a:rPr lang="uk-UA" dirty="0" err="1" smtClean="0">
                <a:latin typeface="Monotype Corsiva" pitchFamily="66" charset="0"/>
              </a:rPr>
              <a:t>Дріни</a:t>
            </a:r>
            <a:r>
              <a:rPr lang="uk-UA" dirty="0" smtClean="0">
                <a:latin typeface="Monotype Corsiva" pitchFamily="66" charset="0"/>
              </a:rPr>
              <a:t>, </a:t>
            </a:r>
            <a:r>
              <a:rPr lang="uk-UA" dirty="0" err="1" smtClean="0">
                <a:latin typeface="Monotype Corsiva" pitchFamily="66" charset="0"/>
              </a:rPr>
              <a:t>Драви</a:t>
            </a:r>
            <a:r>
              <a:rPr lang="uk-UA" dirty="0" smtClean="0">
                <a:latin typeface="Monotype Corsiva" pitchFamily="66" charset="0"/>
              </a:rPr>
              <a:t> і Сави щоб вони досягли Сербії. До деяких прикріплялися таблички з написами на кшталт «Паспорт для Белграда»,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«Шановний для Сербії», «В Белград королю Петру».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" name="Picture 4" descr="https://upload.wikimedia.org/wikipedia/commons/thumb/2/2f/Zlo%C4%8Din_usta%C5%A1a_na_Kozari_1942.jpg/1280px-Zlo%C4%8Din_usta%C5%A1a_na_Kozari_1942.jpg?14611728689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743200"/>
            <a:ext cx="3642705" cy="239337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3400" y="5181600"/>
            <a:ext cx="328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Жертви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усташського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терору на Козарі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7zdg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76400" y="152400"/>
            <a:ext cx="57743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Жертви </a:t>
            </a:r>
            <a:r>
              <a:rPr lang="uk-UA" sz="4000" b="1" cap="none" spc="0" dirty="0" err="1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усташського</a:t>
            </a:r>
            <a:r>
              <a:rPr lang="uk-UA" sz="40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терору</a:t>
            </a:r>
            <a:endParaRPr lang="ru-RU" sz="4000" b="1" cap="none" spc="0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21506" name="Picture 2" descr="https://upload.wikimedia.org/wikipedia/commons/thumb/a/ae/The_Ustasha_take_Serbs_to_execution.jpg/1280px-The_Ustasha_take_Serbs_to_execution.jpg?14611731854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4133501" cy="26447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3733800"/>
            <a:ext cx="3556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до розстрілу сербів </a:t>
            </a:r>
            <a:r>
              <a:rPr lang="uk-UA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Банії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s://upload.wikimedia.org/wikipedia/commons/b/b1/Obglavljanje_partizana_%281%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914400"/>
            <a:ext cx="3453641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57800" y="3276600"/>
            <a:ext cx="3452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відрубування голови полоненому сербу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 descr="https://upload.wikimedia.org/wikipedia/commons/thumb/c/c5/Usta%C5%A1e_militia_execute_prisoners_near_the_Jasenovac_concentration_camp.jpg/1280px-Usta%C5%A1e_militia_execute_prisoners_near_the_Jasenovac_concentration_cam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038600"/>
            <a:ext cx="4499429" cy="2362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57800" y="6488668"/>
            <a:ext cx="1698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Усташський</a:t>
            </a:r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терор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839</Words>
  <Application>Microsoft Office PowerPoint</Application>
  <PresentationFormat>Экран (4:3)</PresentationFormat>
  <Paragraphs>69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2006-08-16T00:00:00Z</dcterms:created>
  <dcterms:modified xsi:type="dcterms:W3CDTF">2016-04-21T05:52:44Z</dcterms:modified>
</cp:coreProperties>
</file>