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321"/>
    <a:srgbClr val="3B3B3B"/>
    <a:srgbClr val="E93527"/>
    <a:srgbClr val="E11E09"/>
    <a:srgbClr val="EE484C"/>
    <a:srgbClr val="57CD37"/>
    <a:srgbClr val="43A329"/>
    <a:srgbClr val="4CA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0"/>
  </p:normalViewPr>
  <p:slideViewPr>
    <p:cSldViewPr>
      <p:cViewPr varScale="1">
        <p:scale>
          <a:sx n="79" d="100"/>
          <a:sy n="79" d="100"/>
        </p:scale>
        <p:origin x="-1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852936"/>
            <a:ext cx="4407024" cy="2304256"/>
          </a:xfrm>
        </p:spPr>
        <p:txBody>
          <a:bodyPr/>
          <a:lstStyle/>
          <a:p>
            <a:pPr algn="r"/>
            <a:endParaRPr lang="uk-UA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dirty="0" smtClean="0">
                <a:solidFill>
                  <a:srgbClr val="FFC000"/>
                </a:solidFill>
              </a:rPr>
              <a:t>Виконав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uk-UA" dirty="0" smtClean="0">
              <a:solidFill>
                <a:srgbClr val="FFC000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dirty="0" err="1" smtClean="0">
                <a:solidFill>
                  <a:srgbClr val="FFC000"/>
                </a:solidFill>
              </a:rPr>
              <a:t>Уршанський</a:t>
            </a:r>
            <a:r>
              <a:rPr lang="uk-UA" dirty="0" smtClean="0">
                <a:solidFill>
                  <a:srgbClr val="FFC000"/>
                </a:solidFill>
              </a:rPr>
              <a:t> Юрій Борисович</a:t>
            </a:r>
          </a:p>
          <a:p>
            <a:pPr algn="r">
              <a:spcBef>
                <a:spcPts val="0"/>
              </a:spcBef>
            </a:pPr>
            <a:r>
              <a:rPr lang="uk-UA" dirty="0" smtClean="0">
                <a:solidFill>
                  <a:srgbClr val="FFC000"/>
                </a:solidFill>
              </a:rPr>
              <a:t>учень 9 класу</a:t>
            </a:r>
          </a:p>
          <a:p>
            <a:pPr algn="r">
              <a:spcBef>
                <a:spcPts val="0"/>
              </a:spcBef>
            </a:pPr>
            <a:r>
              <a:rPr lang="uk-UA" dirty="0" smtClean="0">
                <a:solidFill>
                  <a:srgbClr val="FFC000"/>
                </a:solidFill>
              </a:rPr>
              <a:t>Виноградівської гімназії</a:t>
            </a:r>
          </a:p>
          <a:p>
            <a:pPr algn="r">
              <a:spcBef>
                <a:spcPts val="0"/>
              </a:spcBef>
            </a:pPr>
            <a:r>
              <a:rPr lang="uk-UA" dirty="0">
                <a:solidFill>
                  <a:srgbClr val="FFC000"/>
                </a:solidFill>
              </a:rPr>
              <a:t>ч</a:t>
            </a:r>
            <a:r>
              <a:rPr lang="uk-UA" dirty="0" smtClean="0">
                <a:solidFill>
                  <a:srgbClr val="FFC000"/>
                </a:solidFill>
              </a:rPr>
              <a:t>лен МАН Виноградівського РЦПР</a:t>
            </a:r>
          </a:p>
          <a:p>
            <a:pPr algn="r">
              <a:spcBef>
                <a:spcPts val="0"/>
              </a:spcBef>
            </a:pPr>
            <a:endParaRPr lang="uk-UA" dirty="0" smtClean="0">
              <a:solidFill>
                <a:srgbClr val="FFC000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dirty="0" smtClean="0">
                <a:solidFill>
                  <a:srgbClr val="FFC000"/>
                </a:solidFill>
              </a:rPr>
              <a:t>Науковий керівник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uk-UA" dirty="0" smtClean="0">
              <a:solidFill>
                <a:srgbClr val="FFC000"/>
              </a:solidFill>
            </a:endParaRPr>
          </a:p>
          <a:p>
            <a:pPr algn="r">
              <a:spcBef>
                <a:spcPts val="0"/>
              </a:spcBef>
            </a:pPr>
            <a:r>
              <a:rPr lang="uk-UA" dirty="0" smtClean="0">
                <a:solidFill>
                  <a:srgbClr val="FFC000"/>
                </a:solidFill>
              </a:rPr>
              <a:t>Гармаш Сергій Євгенійович </a:t>
            </a:r>
          </a:p>
          <a:p>
            <a:pPr algn="r">
              <a:spcBef>
                <a:spcPts val="0"/>
              </a:spcBef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95456" cy="936104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Розкуркулення , як метод геноциду села </a:t>
            </a:r>
            <a:r>
              <a:rPr lang="uk-UA" sz="4400" b="1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sz="4400" b="1" smtClean="0">
                <a:solidFill>
                  <a:schemeClr val="tx2">
                    <a:lumMod val="75000"/>
                  </a:schemeClr>
                </a:solidFill>
              </a:rPr>
              <a:t>Україні</a:t>
            </a:r>
            <a:endParaRPr lang="uk-U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064896" cy="554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	Даний фрагмент статті чудово зображає ставлення влади до одноосібного ведення господарств.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         	</a:t>
            </a:r>
            <a:r>
              <a:rPr lang="uk-UA" u="sng" dirty="0" smtClean="0"/>
              <a:t>З газети ЦК РКП(б) « </a:t>
            </a:r>
            <a:r>
              <a:rPr lang="uk-UA" u="sng" dirty="0" err="1" smtClean="0"/>
              <a:t>Беднота</a:t>
            </a:r>
            <a:r>
              <a:rPr lang="uk-UA" u="sng" dirty="0" smtClean="0"/>
              <a:t> »</a:t>
            </a:r>
            <a:endParaRPr lang="uk-UA" dirty="0" smtClean="0"/>
          </a:p>
          <a:p>
            <a:pPr algn="just"/>
            <a:r>
              <a:rPr lang="uk-UA" i="1" dirty="0" smtClean="0"/>
              <a:t>	</a:t>
            </a:r>
            <a:r>
              <a:rPr lang="uk-UA" i="1" dirty="0" err="1" smtClean="0">
                <a:solidFill>
                  <a:srgbClr val="3B3B3B"/>
                </a:solidFill>
              </a:rPr>
              <a:t>Крестьянское</a:t>
            </a:r>
            <a:r>
              <a:rPr lang="uk-UA" i="1" dirty="0" smtClean="0">
                <a:solidFill>
                  <a:srgbClr val="3B3B3B"/>
                </a:solidFill>
              </a:rPr>
              <a:t> </a:t>
            </a:r>
            <a:r>
              <a:rPr lang="uk-UA" i="1" dirty="0" err="1" smtClean="0">
                <a:solidFill>
                  <a:srgbClr val="3B3B3B"/>
                </a:solidFill>
              </a:rPr>
              <a:t>земледелие</a:t>
            </a:r>
            <a:r>
              <a:rPr lang="uk-UA" i="1" dirty="0" smtClean="0">
                <a:solidFill>
                  <a:srgbClr val="3B3B3B"/>
                </a:solidFill>
              </a:rPr>
              <a:t> </a:t>
            </a:r>
            <a:r>
              <a:rPr lang="uk-UA" i="1" dirty="0" err="1" smtClean="0">
                <a:solidFill>
                  <a:srgbClr val="3B3B3B"/>
                </a:solidFill>
              </a:rPr>
              <a:t>постепенно</a:t>
            </a:r>
            <a:r>
              <a:rPr lang="uk-UA" i="1" dirty="0" smtClean="0">
                <a:solidFill>
                  <a:srgbClr val="3B3B3B"/>
                </a:solidFill>
              </a:rPr>
              <a:t> </a:t>
            </a:r>
            <a:r>
              <a:rPr lang="uk-UA" i="1" dirty="0" err="1" smtClean="0">
                <a:solidFill>
                  <a:srgbClr val="3B3B3B"/>
                </a:solidFill>
              </a:rPr>
              <a:t>превращаеться</a:t>
            </a:r>
            <a:r>
              <a:rPr lang="uk-UA" i="1" dirty="0" smtClean="0">
                <a:solidFill>
                  <a:srgbClr val="3B3B3B"/>
                </a:solidFill>
              </a:rPr>
              <a:t> в </a:t>
            </a:r>
            <a:r>
              <a:rPr lang="uk-UA" i="1" dirty="0" err="1" smtClean="0">
                <a:solidFill>
                  <a:srgbClr val="3B3B3B"/>
                </a:solidFill>
              </a:rPr>
              <a:t>самоедское</a:t>
            </a:r>
            <a:r>
              <a:rPr lang="uk-UA" i="1" dirty="0" smtClean="0">
                <a:solidFill>
                  <a:srgbClr val="3B3B3B"/>
                </a:solidFill>
              </a:rPr>
              <a:t> хазяйство .</a:t>
            </a:r>
            <a:endParaRPr lang="uk-UA" dirty="0" smtClean="0">
              <a:solidFill>
                <a:srgbClr val="3B3B3B"/>
              </a:solidFill>
            </a:endParaRPr>
          </a:p>
          <a:p>
            <a:pPr algn="just"/>
            <a:r>
              <a:rPr lang="uk-UA" i="1" dirty="0" smtClean="0">
                <a:solidFill>
                  <a:srgbClr val="3B3B3B"/>
                </a:solidFill>
              </a:rPr>
              <a:t>	</a:t>
            </a:r>
            <a:r>
              <a:rPr lang="ru-RU" i="1" dirty="0" smtClean="0">
                <a:solidFill>
                  <a:srgbClr val="3B3B3B"/>
                </a:solidFill>
              </a:rPr>
              <a:t>Крестьяне – производители постепенно исчезают, вместо них появляются просто едоки.</a:t>
            </a:r>
          </a:p>
          <a:p>
            <a:pPr algn="just"/>
            <a:r>
              <a:rPr lang="ru-RU" i="1" dirty="0" smtClean="0">
                <a:solidFill>
                  <a:srgbClr val="3B3B3B"/>
                </a:solidFill>
              </a:rPr>
              <a:t> Едок производит столько , сколько нужно ему самому.</a:t>
            </a:r>
            <a:endParaRPr lang="uk-UA" dirty="0" smtClean="0">
              <a:solidFill>
                <a:srgbClr val="3B3B3B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                                            Беднота – 1920. – 7 октября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Серед істориків початком </a:t>
            </a:r>
            <a:r>
              <a:rPr lang="uk-UA" dirty="0" err="1" smtClean="0"/>
              <a:t>розселянення</a:t>
            </a:r>
            <a:r>
              <a:rPr lang="uk-UA" dirty="0" smtClean="0"/>
              <a:t> прийнято вважати 1928 рік. Саме в цей час влада вирішила прискорити колективізацію, вважаючи, що це виправить ситуацію із «аграрною кризою».  До того ж колгоспи були відмінним способом викачування грошей , а за допомоги форсованої колективізації це збільшило надходження коштів у кілька разів . По СРСР передбачалося об’єднати в колгоспи 18-20 % всіх господарств, а в Україні – 30%. </a:t>
            </a:r>
          </a:p>
          <a:p>
            <a:r>
              <a:rPr lang="uk-UA" dirty="0" smtClean="0"/>
              <a:t>Таким чином влада вирішила віддати першість УРСР.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4176464" cy="60170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000" dirty="0" smtClean="0"/>
              <a:t>	З 1927 – 1928 у ставленні влади до куркулів з</a:t>
            </a:r>
            <a:r>
              <a:rPr lang="ru-RU" sz="2000" dirty="0" smtClean="0"/>
              <a:t>’</a:t>
            </a:r>
            <a:r>
              <a:rPr lang="uk-UA" sz="2000" dirty="0" smtClean="0"/>
              <a:t>явилися нові нотки . Посилилося оподаткування, обмежено оренду землі, заборонено використовувати найману працю, купувати машини, реманент, збільшено податки . Ситуація поставила заможних власників перед необхідністю ділити землю між членами сім’ї, розпродавати майно й худобу та переїжджати до міста . Йшло вибіркове «розкуркулювання». Внаслідок цього кількість заможних господарств різко зменшилася і за даними ЦСУ УСРС у 1929 р . становила 72,8 тис .</a:t>
            </a:r>
          </a:p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64130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7715200" cy="3528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3200" dirty="0" smtClean="0"/>
              <a:t>Особливо інтенсивно терор проти заможних селян провадився в перші місяці 1930 року . На 1 червня було «</a:t>
            </a:r>
            <a:r>
              <a:rPr lang="uk-UA" sz="3200" dirty="0" err="1" smtClean="0"/>
              <a:t>розкуркулено</a:t>
            </a:r>
            <a:r>
              <a:rPr lang="uk-UA" sz="3200" dirty="0" smtClean="0"/>
              <a:t> » 90 тис . селянських господарств України, що становило 1,8 % їх загальної кількості . Конфісковано й передано в колгоспи худоби, різноманітного </a:t>
            </a:r>
            <a:r>
              <a:rPr lang="uk-UA" sz="3200" dirty="0" err="1" smtClean="0"/>
              <a:t>ренаменту</a:t>
            </a:r>
            <a:r>
              <a:rPr lang="uk-UA" sz="3200" dirty="0" smtClean="0"/>
              <a:t> , будівель на суму 90 – 95 млн. крб. Характерно , що під « розкуркулення » потрапляли не лише заможні господарства , а й ті , які не погоджувались йти в колгоспи . Їх оголошували « підкуркульниками » , що майже дорівнювали статусу « ворог народу » . По суті , кампанія « ліквідації куркульства як класу » була формою репресій щодо всього селянства . Загроза « розкуркулення » висіла над селянами і примушувала їх вступати у колгоспи 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07656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33" y="3593946"/>
            <a:ext cx="4094130" cy="2931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" y="4014356"/>
            <a:ext cx="3804853" cy="2584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84" y="188638"/>
            <a:ext cx="4253893" cy="2952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9"/>
            <a:ext cx="2736304" cy="3680329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808312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Позитивні: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	</a:t>
            </a:r>
            <a:r>
              <a:rPr lang="uk-UA" sz="2000" b="1" dirty="0" smtClean="0">
                <a:solidFill>
                  <a:schemeClr val="bg1"/>
                </a:solidFill>
              </a:rPr>
              <a:t>З аграрної країни республіка перетворилася в індустріальну, Україна посіла друге місце в Європі за виплавкою чавуну , четверте за видобутком вугілля . Частка України в союзному виробництві залізної руди сягала 68 %, паровозів 74 % … Важливим результатом стало подолання якісного, стадіального відставання промисловості. У 30-ті роки країна стала однією з трьох – чотирьох , які були здатні виробляти будь – який вид промислової продукції, знаний на той час людством . </a:t>
            </a:r>
          </a:p>
          <a:p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Результати розкуркулення</a:t>
            </a:r>
            <a:endParaRPr lang="uk-UA" b="1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42412" y="3984895"/>
            <a:ext cx="8306051" cy="2769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i="1" dirty="0" smtClean="0">
                <a:solidFill>
                  <a:srgbClr val="C00000"/>
                </a:solidFill>
              </a:rPr>
              <a:t>Негативні:</a:t>
            </a:r>
          </a:p>
          <a:p>
            <a:pPr marL="0" indent="0">
              <a:buNone/>
            </a:pPr>
            <a:r>
              <a:rPr lang="uk-UA" sz="2000" dirty="0" smtClean="0"/>
              <a:t>	</a:t>
            </a:r>
            <a:r>
              <a:rPr lang="uk-UA" sz="2000" b="1" dirty="0" smtClean="0">
                <a:solidFill>
                  <a:schemeClr val="bg1"/>
                </a:solidFill>
              </a:rPr>
              <a:t> Правобережжя та Полісся залишалися нерозвиненими у промисловому відношенні . Прискорився процес урбанізації  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uk-UA" sz="2000" b="1" dirty="0" smtClean="0">
                <a:solidFill>
                  <a:schemeClr val="bg1"/>
                </a:solidFill>
              </a:rPr>
              <a:t>до 33 % населення у 1938 році мешкало в містах проти 20 % за десять років до цього . Це сильно відбилося на звичайному українському селі . Поступове переселення людей у міста знищило фактично обличчя українського села , а разом з тим традиції , звичаї тощо 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42144" y="260647"/>
            <a:ext cx="3594352" cy="61860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Згадаймо також те, що розкуркулення було однією з причин Голодомору 1932-1933 років. Як вже </a:t>
            </a:r>
            <a:r>
              <a:rPr lang="uk-UA" dirty="0" err="1" smtClean="0"/>
              <a:t>згаду-валося</a:t>
            </a:r>
            <a:r>
              <a:rPr lang="uk-UA" dirty="0" smtClean="0"/>
              <a:t> раніше, </a:t>
            </a:r>
            <a:r>
              <a:rPr lang="uk-UA" dirty="0" err="1" smtClean="0"/>
              <a:t>укра-їнське</a:t>
            </a:r>
            <a:r>
              <a:rPr lang="uk-UA" dirty="0" smtClean="0"/>
              <a:t> село повністю занепало.</a:t>
            </a:r>
          </a:p>
          <a:p>
            <a:pPr marL="0" indent="0" algn="just">
              <a:buNone/>
            </a:pPr>
            <a:r>
              <a:rPr lang="uk-UA" dirty="0" smtClean="0"/>
              <a:t>	 Детально </a:t>
            </a:r>
            <a:r>
              <a:rPr lang="uk-UA" dirty="0" err="1" smtClean="0"/>
              <a:t>огля-нувши</a:t>
            </a:r>
            <a:r>
              <a:rPr lang="uk-UA" dirty="0" smtClean="0"/>
              <a:t> це, ми можемо побачити явні ознаки «класового» геноциду, </a:t>
            </a:r>
          </a:p>
          <a:p>
            <a:pPr marL="0" indent="0" algn="just">
              <a:buNone/>
            </a:pPr>
            <a:r>
              <a:rPr lang="uk-UA" dirty="0" smtClean="0"/>
              <a:t>	Таким чином: </a:t>
            </a:r>
            <a:r>
              <a:rPr lang="uk-UA" sz="3600" dirty="0" smtClean="0"/>
              <a:t>наша гіпотеза доведена !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>
          <a:xfrm>
            <a:off x="251520" y="2492896"/>
            <a:ext cx="4946122" cy="3953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963278" cy="323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я </a:t>
            </a:r>
            <a:r>
              <a:rPr lang="ru-RU" sz="2400" dirty="0" err="1" smtClean="0"/>
              <a:t>прийшов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висновку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, проводивши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розкуркулення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селян, </a:t>
            </a:r>
            <a:r>
              <a:rPr lang="ru-RU" sz="2400" dirty="0" err="1" smtClean="0"/>
              <a:t>радянська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влада</a:t>
            </a:r>
            <a:r>
              <a:rPr lang="ru-RU" sz="2400" dirty="0" smtClean="0"/>
              <a:t> </a:t>
            </a:r>
            <a:r>
              <a:rPr lang="ru-RU" sz="2400" dirty="0" err="1" smtClean="0"/>
              <a:t>хотіла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селянські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викорінити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прояви </a:t>
            </a:r>
            <a:r>
              <a:rPr lang="ru-RU" sz="2400" dirty="0" err="1" smtClean="0"/>
              <a:t>волелюбства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самостійності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Однак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глибше</a:t>
            </a:r>
            <a:r>
              <a:rPr lang="ru-RU" sz="2400" dirty="0" smtClean="0"/>
              <a:t> , то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зрозумілим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розкуркулення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підготовкою</a:t>
            </a:r>
            <a:r>
              <a:rPr lang="ru-RU" sz="2400" dirty="0" smtClean="0"/>
              <a:t> до Голодомору 1932-1933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…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https</a:t>
            </a:r>
            <a:r>
              <a:rPr lang="en-US" sz="2400" dirty="0"/>
              <a:t>://uk.wikipedia.org/wiki/</a:t>
            </a:r>
            <a:r>
              <a:rPr lang="ru-RU" sz="2400" dirty="0" err="1"/>
              <a:t>Колективізація_у_СРСР</a:t>
            </a:r>
            <a:r>
              <a:rPr lang="ru-RU" sz="2400" dirty="0" smtClean="0"/>
              <a:t>#</a:t>
            </a:r>
          </a:p>
          <a:p>
            <a:r>
              <a:rPr lang="en-US" sz="2400" dirty="0"/>
              <a:t>https://uk.wikipedia.org/wiki/</a:t>
            </a:r>
            <a:r>
              <a:rPr lang="ru-RU" sz="2400" dirty="0" err="1" smtClean="0"/>
              <a:t>Розкуркулення</a:t>
            </a:r>
            <a:endParaRPr lang="ru-RU" sz="2400" dirty="0" smtClean="0"/>
          </a:p>
          <a:p>
            <a:r>
              <a:rPr lang="en-US" sz="2400" dirty="0"/>
              <a:t>https://ru.wikipedia.org/wiki/</a:t>
            </a:r>
            <a:r>
              <a:rPr lang="ru-RU" sz="2400" dirty="0" err="1" smtClean="0"/>
              <a:t>Декрет_о_земле</a:t>
            </a:r>
            <a:endParaRPr lang="ru-RU" sz="2400" dirty="0"/>
          </a:p>
          <a:p>
            <a:r>
              <a:rPr lang="uk-UA" sz="2400" dirty="0" smtClean="0"/>
              <a:t>Ф.Г </a:t>
            </a:r>
            <a:r>
              <a:rPr lang="uk-UA" sz="2400" dirty="0" err="1" smtClean="0"/>
              <a:t>Турченко.Новітня</a:t>
            </a:r>
            <a:r>
              <a:rPr lang="uk-UA" sz="2400" dirty="0" smtClean="0"/>
              <a:t> історія України 10 клас/«</a:t>
            </a:r>
            <a:r>
              <a:rPr lang="uk-UA" sz="2400" dirty="0" err="1" smtClean="0"/>
              <a:t>Генеза</a:t>
            </a:r>
            <a:r>
              <a:rPr lang="uk-UA" sz="2400" dirty="0" smtClean="0"/>
              <a:t>»/1994 р./Київ</a:t>
            </a:r>
          </a:p>
          <a:p>
            <a:r>
              <a:rPr lang="uk-UA" sz="2400" dirty="0" smtClean="0"/>
              <a:t>В.А.</a:t>
            </a:r>
            <a:r>
              <a:rPr lang="uk-UA" sz="2400" dirty="0" err="1" smtClean="0"/>
              <a:t>Греченко</a:t>
            </a:r>
            <a:r>
              <a:rPr lang="uk-UA" sz="2400" dirty="0" smtClean="0"/>
              <a:t>/Ю.Г.</a:t>
            </a:r>
            <a:r>
              <a:rPr lang="uk-UA" sz="2400" dirty="0" err="1" smtClean="0"/>
              <a:t>Лебедєва.Новітній</a:t>
            </a:r>
            <a:r>
              <a:rPr lang="uk-UA" sz="2400" dirty="0" smtClean="0"/>
              <a:t> повний довідник школяра 5-12 класи/«ТОРСІНГ ПЛЮС»/2011 р./Харків</a:t>
            </a:r>
          </a:p>
          <a:p>
            <a:r>
              <a:rPr lang="en-US" sz="2400"/>
              <a:t>https://www.google.com.ua/search?q=%D0%BA%D0%BE%D0%BB%D0%BB%D0%B5%D0%BA%D1%82%D0%B8%D0%B2%D0%B8%D0%B7%D0%B0%D1%86%D0%B8%D1%8F+%D1%84%D0%BE%D1%82%D0%BE&amp;espv=2&amp;biw=1280&amp;bih=905&amp;tbm=isch&amp;tbo=u&amp;source=univ&amp;sa=X&amp;ved=0ahUKEwiHn7XqnqTMAhUK7hoKHQi-CD0QsAQIHA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Гіпотеза:</a:t>
            </a:r>
          </a:p>
          <a:p>
            <a:r>
              <a:rPr lang="uk-UA" dirty="0" smtClean="0"/>
              <a:t> Розкуркулення українського села як прояв геноциду.</a:t>
            </a:r>
          </a:p>
          <a:p>
            <a:r>
              <a:rPr lang="uk-UA" sz="3600" dirty="0" smtClean="0"/>
              <a:t>Об’єкт:</a:t>
            </a:r>
          </a:p>
          <a:p>
            <a:r>
              <a:rPr lang="uk-UA" dirty="0" smtClean="0"/>
              <a:t> інструменти винищення українського селянства під прикриттям розкуркулення.</a:t>
            </a:r>
          </a:p>
          <a:p>
            <a:r>
              <a:rPr lang="uk-UA" sz="3600" dirty="0" smtClean="0"/>
              <a:t>Предмет:</a:t>
            </a:r>
          </a:p>
          <a:p>
            <a:r>
              <a:rPr lang="uk-UA" dirty="0" smtClean="0"/>
              <a:t>Історія розкуркулення.</a:t>
            </a:r>
          </a:p>
          <a:p>
            <a:r>
              <a:rPr lang="uk-UA" sz="3600" dirty="0" smtClean="0"/>
              <a:t>Мета: </a:t>
            </a:r>
          </a:p>
          <a:p>
            <a:r>
              <a:rPr lang="uk-UA" dirty="0" smtClean="0"/>
              <a:t>підтвердити фактами винищення населення в Україні в 1928-1933рр.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/>
              <a:t>         ЗАВДАННЯ:</a:t>
            </a:r>
          </a:p>
          <a:p>
            <a:r>
              <a:rPr lang="uk-UA" sz="2800" dirty="0" smtClean="0"/>
              <a:t>Вивчити процеси колективізації;</a:t>
            </a:r>
          </a:p>
          <a:p>
            <a:r>
              <a:rPr lang="uk-UA" sz="2800" dirty="0"/>
              <a:t>Дати визначення поняттям </a:t>
            </a:r>
            <a:r>
              <a:rPr lang="uk-UA" sz="2800" dirty="0" smtClean="0"/>
              <a:t>«колективізація» </a:t>
            </a:r>
            <a:r>
              <a:rPr lang="uk-UA" sz="2800" dirty="0"/>
              <a:t>та «геноцид</a:t>
            </a:r>
            <a:r>
              <a:rPr lang="uk-UA" sz="2800" dirty="0" smtClean="0"/>
              <a:t>»;</a:t>
            </a:r>
            <a:endParaRPr lang="ru-RU" sz="2800" dirty="0"/>
          </a:p>
          <a:p>
            <a:r>
              <a:rPr lang="uk-UA" sz="2800" dirty="0" smtClean="0"/>
              <a:t>Довести, що розкуркулення – це процес  геноциду.</a:t>
            </a:r>
          </a:p>
          <a:p>
            <a:pPr marL="0" indent="0" algn="ctr">
              <a:buNone/>
            </a:pPr>
            <a:r>
              <a:rPr lang="uk-UA" sz="2800" dirty="0" smtClean="0"/>
              <a:t>МЕТОДИ:</a:t>
            </a:r>
          </a:p>
          <a:p>
            <a:r>
              <a:rPr lang="uk-UA" sz="2800" dirty="0"/>
              <a:t>Пошук, вивчення і аналіз різноманітних </a:t>
            </a:r>
            <a:r>
              <a:rPr lang="uk-UA" sz="2800" dirty="0" smtClean="0"/>
              <a:t>джерел.</a:t>
            </a:r>
          </a:p>
          <a:p>
            <a:r>
              <a:rPr lang="uk-UA" sz="2800" dirty="0" smtClean="0"/>
              <a:t>Узагальнення дослідженого.</a:t>
            </a:r>
            <a:endParaRPr lang="ru-RU" sz="2800" dirty="0" smtClean="0"/>
          </a:p>
          <a:p>
            <a:r>
              <a:rPr lang="uk-UA" sz="2800" dirty="0" smtClean="0"/>
              <a:t>Оцінка </a:t>
            </a:r>
            <a:r>
              <a:rPr lang="uk-UA" sz="2800" dirty="0"/>
              <a:t>отриманих відомостей.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9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760640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 err="1" smtClean="0"/>
              <a:t>Геноци́д</a:t>
            </a:r>
            <a:r>
              <a:rPr lang="uk-UA" sz="3200" dirty="0" smtClean="0"/>
              <a:t> (від </a:t>
            </a:r>
            <a:r>
              <a:rPr lang="uk-UA" sz="3200" dirty="0" err="1" smtClean="0"/>
              <a:t>грец</a:t>
            </a:r>
            <a:r>
              <a:rPr lang="uk-UA" sz="3200" dirty="0" smtClean="0"/>
              <a:t>. </a:t>
            </a:r>
            <a:r>
              <a:rPr lang="el-GR" sz="3200" i="1" dirty="0" smtClean="0"/>
              <a:t>γένος</a:t>
            </a:r>
            <a:r>
              <a:rPr lang="uk-UA" sz="3200" dirty="0" smtClean="0"/>
              <a:t> — рід, плем'я та лат. </a:t>
            </a:r>
            <a:r>
              <a:rPr lang="la-Latn" sz="3200" i="1" dirty="0" smtClean="0"/>
              <a:t>caedo</a:t>
            </a:r>
            <a:r>
              <a:rPr lang="uk-UA" sz="3200" dirty="0" smtClean="0"/>
              <a:t> — убиваю) — </a:t>
            </a:r>
            <a:r>
              <a:rPr lang="uk-UA" sz="2400" dirty="0" smtClean="0"/>
              <a:t>цілеспрямовані дії з метою знищення повністю або частково окремих груп населення чи цілих </a:t>
            </a:r>
            <a:r>
              <a:rPr lang="uk-UA" sz="2400" dirty="0" err="1" smtClean="0"/>
              <a:t>народів за націо</a:t>
            </a:r>
            <a:r>
              <a:rPr lang="uk-UA" sz="2400" dirty="0" smtClean="0"/>
              <a:t>нальними, етнічними, расовими або релігійними мотивами. </a:t>
            </a:r>
          </a:p>
          <a:p>
            <a:pPr algn="just"/>
            <a:r>
              <a:rPr lang="uk-UA" sz="2400" i="1" dirty="0">
                <a:solidFill>
                  <a:schemeClr val="bg1"/>
                </a:solidFill>
              </a:rPr>
              <a:t>З 1948 року геноцид вважається міжнародним злочином.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uk-UA" sz="3200" b="1" dirty="0">
                <a:ln>
                  <a:solidFill>
                    <a:srgbClr val="3B3B3B">
                      <a:alpha val="99000"/>
                    </a:srgbClr>
                  </a:solidFill>
                </a:ln>
                <a:gradFill>
                  <a:gsLst>
                    <a:gs pos="0">
                      <a:srgbClr val="57CD37"/>
                    </a:gs>
                    <a:gs pos="24000">
                      <a:srgbClr val="92D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До таких </a:t>
            </a:r>
            <a:r>
              <a:rPr lang="uk-UA" sz="3200" b="1" dirty="0" err="1">
                <a:ln>
                  <a:solidFill>
                    <a:srgbClr val="3B3B3B">
                      <a:alpha val="99000"/>
                    </a:srgbClr>
                  </a:solidFill>
                </a:ln>
                <a:gradFill>
                  <a:gsLst>
                    <a:gs pos="0">
                      <a:srgbClr val="57CD37"/>
                    </a:gs>
                    <a:gs pos="24000">
                      <a:srgbClr val="92D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дiй</a:t>
            </a:r>
            <a:r>
              <a:rPr lang="uk-UA" sz="3200" b="1" dirty="0">
                <a:ln>
                  <a:solidFill>
                    <a:srgbClr val="3B3B3B">
                      <a:alpha val="99000"/>
                    </a:srgbClr>
                  </a:solidFill>
                </a:ln>
                <a:gradFill>
                  <a:gsLst>
                    <a:gs pos="0">
                      <a:srgbClr val="57CD37"/>
                    </a:gs>
                    <a:gs pos="24000">
                      <a:srgbClr val="92D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 належать:</a:t>
            </a:r>
          </a:p>
          <a:p>
            <a:r>
              <a:rPr lang="uk-UA" sz="2400" dirty="0"/>
              <a:t>а) вбивство членів цієї </a:t>
            </a:r>
            <a:r>
              <a:rPr lang="uk-UA" sz="2400" dirty="0" smtClean="0"/>
              <a:t>групи;</a:t>
            </a:r>
            <a:endParaRPr lang="uk-UA" sz="2400" dirty="0"/>
          </a:p>
          <a:p>
            <a:r>
              <a:rPr lang="uk-UA" sz="2400" dirty="0"/>
              <a:t>б) нанесення їм тяжких тілесних або психічних </a:t>
            </a:r>
            <a:r>
              <a:rPr lang="uk-UA" sz="2400" dirty="0" smtClean="0"/>
              <a:t>ушкоджень;</a:t>
            </a:r>
          </a:p>
          <a:p>
            <a:r>
              <a:rPr lang="uk-UA" sz="2400" dirty="0" smtClean="0"/>
              <a:t>в</a:t>
            </a:r>
            <a:r>
              <a:rPr lang="uk-UA" sz="2400" dirty="0"/>
              <a:t>) навмисне створення членам групи життєвих умов, що </a:t>
            </a:r>
            <a:r>
              <a:rPr lang="uk-UA" sz="2400" dirty="0" err="1"/>
              <a:t>розрахованi</a:t>
            </a:r>
            <a:r>
              <a:rPr lang="uk-UA" sz="2400" dirty="0"/>
              <a:t> на часткове знищення групи. Тобто,- на неможливість </a:t>
            </a:r>
            <a:r>
              <a:rPr lang="uk-UA" sz="2400" dirty="0" err="1"/>
              <a:t>iснування</a:t>
            </a:r>
            <a:r>
              <a:rPr lang="uk-UA" sz="2400" dirty="0"/>
              <a:t>.</a:t>
            </a:r>
          </a:p>
          <a:p>
            <a:pPr algn="just"/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b="1" spc="0" dirty="0" smtClean="0">
                <a:ln w="12700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rgbClr val="92D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Поняття геноциду </a:t>
            </a:r>
            <a:endParaRPr lang="uk-UA" b="1" spc="0" dirty="0">
              <a:ln w="12700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2000">
                    <a:srgbClr val="92D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“…. У 1920 році Україна отримала тільки 10 % довоєнної продукції ... Загальна сума збитків , завданих Україні в період громадянської війни – 12 млрд. карбованців, що становило 30% загальних втрат на територіях ,що контролювала радянська влада…Однак найзгубнішим руйнівним фактором , що паралізував сільськогосподарське виробництво , була продовольча політика більшовиків , котра повністю позбавила селянство економічних стимулів… Влада була монополістом у закупівлі селянського хліба, а тому могла визначати рівень заготівельних цін. Таке ж саме становище у виробництві промислових товарів давало їй змогу завищувати ціни продажу останніх. 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Причини та передумови розкуркулення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4464496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/>
              <a:t>	Ми звикли асоціювати колективізацію, як конфіскацію майна, репресію... Проте, якщо зазирнути глибше, ми зрозуміємо, що вона є  однією з причин </a:t>
            </a:r>
            <a:r>
              <a:rPr lang="uk-UA" sz="2000" dirty="0" err="1" smtClean="0"/>
              <a:t>Голодо-мору</a:t>
            </a:r>
            <a:r>
              <a:rPr lang="uk-UA" sz="2000" dirty="0" smtClean="0"/>
              <a:t> 1932-1933…Сама по собі колективізація – створення вели-ких колективних господарств на основі селянських дворів. 	Передбачалося, що </a:t>
            </a:r>
            <a:r>
              <a:rPr lang="uk-UA" sz="2000" dirty="0" err="1" smtClean="0"/>
              <a:t>резуль-татом</a:t>
            </a:r>
            <a:r>
              <a:rPr lang="uk-UA" sz="2000" dirty="0" smtClean="0"/>
              <a:t> колективізації стане ріст виробництва сільськогосподарської продукції на 150 %. Колективізація мала охопити майже всі селянські господарства, відтак, ліквідувавши «шкідливий буржуазний вплив» приватної власності</a:t>
            </a:r>
            <a:r>
              <a:rPr lang="uk-UA" sz="2000" b="1" dirty="0" smtClean="0"/>
              <a:t>. 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spc="0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Поняття про колективізацію</a:t>
            </a:r>
            <a:endParaRPr lang="uk-UA" spc="0" dirty="0">
              <a:ln>
                <a:solidFill>
                  <a:schemeClr val="bg1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39580" cy="515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4392488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400" dirty="0" smtClean="0"/>
              <a:t>	</a:t>
            </a:r>
            <a:r>
              <a:rPr lang="uk-UA" sz="2800" dirty="0" smtClean="0"/>
              <a:t>Сам процес був законодавчо затверджений у «Декрет про землю» 1917 року. У документі повідомлялося про відміну поміщицької діяльності, конфіскацію майна, заборону приватної власності…Згодом воно було замінено «Основним законом про соціалізацію земель», підписаним у 1918 році Головою РНК В. Ульяновим (Леніним).</a:t>
            </a:r>
          </a:p>
          <a:p>
            <a:pPr marL="0" indent="0" algn="just">
              <a:buNone/>
            </a:pPr>
            <a:r>
              <a:rPr lang="uk-UA" sz="2800" dirty="0" smtClean="0"/>
              <a:t>	 Проводивши даний процес радянська верхівка сподівалася знищити </a:t>
            </a:r>
            <a:r>
              <a:rPr lang="uk-UA" sz="2800" dirty="0" err="1" smtClean="0"/>
              <a:t>курку-лів</a:t>
            </a:r>
            <a:r>
              <a:rPr lang="uk-UA" sz="2800" dirty="0" smtClean="0"/>
              <a:t>, як клас, а також </a:t>
            </a:r>
            <a:r>
              <a:rPr lang="uk-UA" sz="2800" dirty="0" err="1" smtClean="0"/>
              <a:t>контро-лювати</a:t>
            </a:r>
            <a:r>
              <a:rPr lang="uk-UA" sz="2800" dirty="0" smtClean="0"/>
              <a:t> селянство, яке на той момент складало 85 % </a:t>
            </a:r>
            <a:r>
              <a:rPr lang="uk-UA" sz="2800" dirty="0" err="1" smtClean="0"/>
              <a:t>насе-лення</a:t>
            </a:r>
            <a:r>
              <a:rPr lang="uk-UA" sz="2800" dirty="0" smtClean="0"/>
              <a:t> 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2073"/>
            <a:ext cx="4294905" cy="591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200" dirty="0" smtClean="0"/>
              <a:t>Проте це було </a:t>
            </a:r>
            <a:r>
              <a:rPr lang="uk-UA" sz="3200" dirty="0" err="1" smtClean="0"/>
              <a:t>малодієвим</a:t>
            </a:r>
            <a:r>
              <a:rPr lang="ru-RU" sz="3200" dirty="0" smtClean="0"/>
              <a:t>:</a:t>
            </a:r>
            <a:r>
              <a:rPr lang="uk-UA" sz="3200" dirty="0" smtClean="0"/>
              <a:t> добровільно погодилося її підтримати 3 % населення. </a:t>
            </a:r>
          </a:p>
          <a:p>
            <a:pPr marL="0" indent="0" algn="just">
              <a:buNone/>
            </a:pPr>
            <a:r>
              <a:rPr lang="uk-UA" sz="3200" dirty="0"/>
              <a:t>	</a:t>
            </a:r>
            <a:r>
              <a:rPr lang="uk-UA" sz="3200" dirty="0" smtClean="0"/>
              <a:t>Тому вже 20-их роках по всій країні розпочалась активна агітаційна кампанія колективізації. Тих же, що будуть чинити опір, радянська влада заздалегідь називала «ворогами народу», яких або вбивали або висилали … А як ми можемо зрозуміти , до них належали куркулі .</a:t>
            </a:r>
          </a:p>
          <a:p>
            <a:pPr algn="just"/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780928"/>
            <a:ext cx="8467288" cy="38012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Ще важче буде пояснити розкуркулення, не </a:t>
            </a:r>
            <a:r>
              <a:rPr lang="ru-RU" dirty="0" err="1" smtClean="0"/>
              <a:t>розглянувши</a:t>
            </a:r>
            <a:r>
              <a:rPr lang="uk-UA" dirty="0" smtClean="0"/>
              <a:t> саме поняття «куркуль» . Саме по собі воно означає «багатий заможний селянин»  …</a:t>
            </a:r>
          </a:p>
          <a:p>
            <a:pPr marL="0" indent="0" algn="just">
              <a:buNone/>
            </a:pPr>
            <a:r>
              <a:rPr lang="uk-UA" dirty="0" smtClean="0"/>
              <a:t>	Але, насправді, назвати куркулем можна </a:t>
            </a:r>
            <a:r>
              <a:rPr lang="uk-UA" dirty="0" err="1" smtClean="0"/>
              <a:t>будького</a:t>
            </a:r>
            <a:r>
              <a:rPr lang="uk-UA" dirty="0" smtClean="0"/>
              <a:t> </a:t>
            </a:r>
            <a:r>
              <a:rPr lang="ru-RU" dirty="0" smtClean="0"/>
              <a:t>:</a:t>
            </a:r>
            <a:r>
              <a:rPr lang="uk-UA" dirty="0" smtClean="0"/>
              <a:t> чи то успішну людину чи голодуючого селянина . Радянська влада вдало використовувала все це у своїх цілях – вони мали на меті знищити будь – яких учасників опозиції  або паростки національної відокремленості. Тоталітарна верхівка хотіла викорінити всіх людей, які або критикували більшовицьку  політику, або хотіли вести своє господарство самостійно та одноосібно.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032448" cy="2418968"/>
          </a:xfrm>
        </p:spPr>
        <p:txBody>
          <a:bodyPr>
            <a:noAutofit/>
          </a:bodyPr>
          <a:lstStyle/>
          <a:p>
            <a:pPr algn="ctr"/>
            <a:r>
              <a:rPr lang="uk-UA" sz="5400" spc="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Поняття про</a:t>
            </a:r>
            <a:br>
              <a:rPr lang="uk-UA" sz="5400" spc="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uk-UA" sz="5400" spc="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куркулів</a:t>
            </a:r>
            <a:endParaRPr lang="uk-UA" sz="5400" spc="0" dirty="0">
              <a:ln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434840" cy="23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405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Розкуркулення , як метод геноциду села в Україні</vt:lpstr>
      <vt:lpstr>Презентация PowerPoint</vt:lpstr>
      <vt:lpstr>Презентация PowerPoint</vt:lpstr>
      <vt:lpstr>Поняття геноциду </vt:lpstr>
      <vt:lpstr>Причини та передумови розкуркулення</vt:lpstr>
      <vt:lpstr>Поняття про колективізацію</vt:lpstr>
      <vt:lpstr>Презентация PowerPoint</vt:lpstr>
      <vt:lpstr>Презентация PowerPoint</vt:lpstr>
      <vt:lpstr>Поняття про куркулів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розкуркулення</vt:lpstr>
      <vt:lpstr>Презентация PowerPoint</vt:lpstr>
      <vt:lpstr>Висновки: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Розкуркулення , як метод геноциду селянського населення</dc:title>
  <dc:creator>BIOS</dc:creator>
  <cp:lastModifiedBy>малеш</cp:lastModifiedBy>
  <cp:revision>54</cp:revision>
  <dcterms:created xsi:type="dcterms:W3CDTF">2016-04-14T15:19:52Z</dcterms:created>
  <dcterms:modified xsi:type="dcterms:W3CDTF">2016-04-23T10:04:35Z</dcterms:modified>
</cp:coreProperties>
</file>