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71" r:id="rId8"/>
    <p:sldId id="272" r:id="rId9"/>
    <p:sldId id="261" r:id="rId10"/>
    <p:sldId id="262" r:id="rId11"/>
    <p:sldId id="269" r:id="rId12"/>
    <p:sldId id="263" r:id="rId13"/>
    <p:sldId id="270" r:id="rId14"/>
    <p:sldId id="264" r:id="rId15"/>
    <p:sldId id="265" r:id="rId16"/>
    <p:sldId id="266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E930-0A74-4BCE-832D-C6B39DEB7BD3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C922-EB10-4C70-9AFC-EA6C17C63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0C37-F30B-412A-A11D-10DCAFB29F6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8114-4411-4B3A-810F-F45BB773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0576-6782-4430-906C-9791F9EC6AE5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C111-33CE-4166-AA0E-E11D95914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B45F-7C29-4B49-8456-94843A02AB49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59BB-7716-4134-B59E-E3DFAB37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3CF1-17F5-43B3-98AF-F31391BA9CF8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25B7-5C7A-4328-A520-D71841AC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56F0-2F8D-49A7-AF56-EA9847ACC785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CDD3-BD8C-4375-BC72-A292845F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5128-A8E1-4F8B-B9DD-61E371C7D178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169-9648-421F-B69B-7F002A57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0945-671C-4FC9-A4E3-9570818758F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FC4C-32F4-4F83-8604-4853ED969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A88E-230D-4E7E-85D1-3847AB19E098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D6FE-1DBA-450C-9948-CE5FAF5B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F5AF-C3A0-4870-9293-0C8FDA908DD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ACC8-F1E5-49E4-B3B1-DE4993810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EF93-A150-4D79-8096-629A49351727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22F6-E2D5-414B-ABFF-9E16F0CF1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A05070-4B44-47AA-8BF3-DF4FC14FC3AB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49FAE-9591-48E6-9175-BBF290A0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33" r:id="rId3"/>
    <p:sldLayoutId id="2147483727" r:id="rId4"/>
    <p:sldLayoutId id="2147483734" r:id="rId5"/>
    <p:sldLayoutId id="2147483728" r:id="rId6"/>
    <p:sldLayoutId id="2147483729" r:id="rId7"/>
    <p:sldLayoutId id="2147483735" r:id="rId8"/>
    <p:sldLayoutId id="2147483736" r:id="rId9"/>
    <p:sldLayoutId id="2147483730" r:id="rId10"/>
    <p:sldLayoutId id="2147483731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www.un.org/ru/documents/decl_conv/conventions/genocide.shtml" TargetMode="External"/><Relationship Id="rId2" Type="http://schemas.openxmlformats.org/officeDocument/2006/relationships/hyperlink" Target="http://www.lawmix.ru/comm/12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525" y="61913"/>
            <a:ext cx="9144000" cy="1752600"/>
          </a:xfrm>
        </p:spPr>
        <p:txBody>
          <a:bodyPr/>
          <a:lstStyle/>
          <a:p>
            <a:pPr algn="ctr"/>
            <a:r>
              <a:rPr lang="ru-RU" sz="5400" b="1" smtClean="0"/>
              <a:t>Геноцид як феномен ХХ </a:t>
            </a:r>
            <a:r>
              <a:rPr lang="uk-UA" sz="5400" b="1" smtClean="0"/>
              <a:t>століття</a:t>
            </a:r>
          </a:p>
        </p:txBody>
      </p:sp>
      <p:pic>
        <p:nvPicPr>
          <p:cNvPr id="13314" name="Picture 2" descr="http://www.rh.by/get_img?ImageId=12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1898650"/>
            <a:ext cx="4267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60388" y="4692650"/>
            <a:ext cx="7848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Все</a:t>
            </a:r>
            <a:r>
              <a:rPr lang="uk-UA"/>
              <a:t>український інтерактивний конкурс « Історик – Юніор – Дослідник»</a:t>
            </a:r>
          </a:p>
          <a:p>
            <a:r>
              <a:rPr lang="uk-UA"/>
              <a:t>Тема проекту: « Геноцид. Його прояви та наслідки»</a:t>
            </a:r>
          </a:p>
          <a:p>
            <a:r>
              <a:rPr lang="uk-UA"/>
              <a:t>Виконали учениці 10-А класу Діброва Роксолана Олександрівна та Максимова Єлизавета Валеріївна</a:t>
            </a:r>
          </a:p>
          <a:p>
            <a:r>
              <a:rPr lang="uk-UA"/>
              <a:t>Навчальний заклад: гімназія №50, м. Запоріжжя, </a:t>
            </a:r>
            <a:r>
              <a:rPr lang="en-US"/>
              <a:t>gimnasium-50@mail.ru</a:t>
            </a:r>
            <a:endParaRPr lang="uk-UA"/>
          </a:p>
          <a:p>
            <a:r>
              <a:rPr lang="uk-UA"/>
              <a:t>Вчитель історії: Гузеватий Андрій Юрійович</a:t>
            </a:r>
          </a:p>
          <a:p>
            <a:r>
              <a:rPr lang="uk-UA"/>
              <a:t>Науковий керівник: Коган Зінаїда Борисівна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0"/>
            <a:ext cx="8077200" cy="64770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	</a:t>
            </a:r>
            <a:r>
              <a:rPr lang="ru-RU" sz="2800" dirty="0" smtClean="0"/>
              <a:t>	</a:t>
            </a:r>
            <a:r>
              <a:rPr lang="ru-RU" sz="2800" dirty="0" err="1" smtClean="0"/>
              <a:t>Історія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половини</a:t>
            </a:r>
            <a:r>
              <a:rPr lang="ru-RU" sz="2800" dirty="0" smtClean="0"/>
              <a:t> ХХ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зафіксувала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чимало</a:t>
            </a:r>
            <a:r>
              <a:rPr lang="ru-RU" sz="2800" dirty="0" smtClean="0"/>
              <a:t> </a:t>
            </a:r>
            <a:r>
              <a:rPr lang="ru-RU" sz="2800" dirty="0" err="1" smtClean="0"/>
              <a:t>прикладів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геноцидів</a:t>
            </a:r>
            <a:r>
              <a:rPr lang="ru-RU" sz="2800" dirty="0" smtClean="0"/>
              <a:t>. </a:t>
            </a:r>
            <a:r>
              <a:rPr lang="ru-RU" sz="2800" dirty="0" err="1" smtClean="0"/>
              <a:t>Географія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трагедій</a:t>
            </a:r>
            <a:r>
              <a:rPr lang="ru-RU" sz="2800" dirty="0" smtClean="0"/>
              <a:t> </a:t>
            </a:r>
            <a:r>
              <a:rPr lang="ru-RU" sz="2800" dirty="0" err="1" smtClean="0"/>
              <a:t>охоплює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err="1" smtClean="0"/>
              <a:t>регіони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- </a:t>
            </a:r>
            <a:r>
              <a:rPr lang="ru-RU" sz="2800" dirty="0" err="1" smtClean="0"/>
              <a:t>Європу</a:t>
            </a:r>
            <a:r>
              <a:rPr lang="ru-RU" sz="2800" dirty="0" smtClean="0"/>
              <a:t>, </a:t>
            </a:r>
            <a:r>
              <a:rPr lang="ru-RU" sz="2800" dirty="0" err="1" smtClean="0"/>
              <a:t>Азію</a:t>
            </a:r>
            <a:r>
              <a:rPr lang="ru-RU" sz="2800" dirty="0" smtClean="0"/>
              <a:t>, Африку.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світової</a:t>
            </a:r>
            <a:r>
              <a:rPr lang="ru-RU" sz="2800" dirty="0" smtClean="0"/>
              <a:t> </a:t>
            </a:r>
            <a:r>
              <a:rPr lang="ru-RU" sz="2800" dirty="0" err="1" smtClean="0"/>
              <a:t>свійни</a:t>
            </a:r>
            <a:r>
              <a:rPr lang="ru-RU" sz="2800" dirty="0" smtClean="0"/>
              <a:t> практика </a:t>
            </a:r>
            <a:r>
              <a:rPr lang="ru-RU" sz="2800" dirty="0" err="1" smtClean="0"/>
              <a:t>масових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вбивств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змінила</a:t>
            </a:r>
            <a:r>
              <a:rPr lang="ru-RU" sz="2800" dirty="0" smtClean="0"/>
              <a:t>      свою форму.</a:t>
            </a:r>
            <a:br>
              <a:rPr lang="ru-RU" sz="2800" dirty="0" smtClean="0"/>
            </a:br>
            <a:r>
              <a:rPr lang="ru-RU" sz="2800" dirty="0" err="1" smtClean="0"/>
              <a:t>Кінець</a:t>
            </a:r>
            <a:r>
              <a:rPr lang="ru-RU" sz="2800" dirty="0" smtClean="0"/>
              <a:t> </a:t>
            </a:r>
            <a:r>
              <a:rPr lang="ru-RU" sz="2800" dirty="0" err="1" smtClean="0"/>
              <a:t>епохи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колоніалізму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породив </a:t>
            </a:r>
            <a:r>
              <a:rPr lang="ru-RU" sz="2800" dirty="0" err="1" smtClean="0"/>
              <a:t>відновлення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геноцидів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 </a:t>
            </a:r>
            <a:r>
              <a:rPr lang="ru-RU" sz="2800" dirty="0" err="1" smtClean="0"/>
              <a:t>надихалися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кровопролитними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утопічними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ідеями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err="1" smtClean="0"/>
              <a:t>виправдовувалися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боротьбою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за </a:t>
            </a:r>
            <a:r>
              <a:rPr lang="ru-RU" sz="2800" dirty="0" err="1" smtClean="0"/>
              <a:t>національний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суверенітет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 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2530" name="Picture 2" descr="http://arhiv.ukranok.hu/holod/7milli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20938"/>
            <a:ext cx="30480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Найбільш цікаві факти геноциду в ХХ столітті: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rmAutofit fontScale="4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 геноцид племен </a:t>
            </a:r>
            <a:r>
              <a:rPr lang="uk-UA" dirty="0" err="1"/>
              <a:t>гереро</a:t>
            </a:r>
            <a:r>
              <a:rPr lang="uk-UA" dirty="0"/>
              <a:t> і </a:t>
            </a:r>
            <a:r>
              <a:rPr lang="uk-UA" dirty="0" err="1"/>
              <a:t>нама</a:t>
            </a:r>
            <a:r>
              <a:rPr lang="uk-UA" dirty="0"/>
              <a:t> в 1904 - 1907 роках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винищення і депортація християн в Османській імперії в 1915 - 1923 роках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геноцид вірмен, греків, ассирійців і </a:t>
            </a:r>
            <a:r>
              <a:rPr lang="uk-UA" dirty="0" err="1"/>
              <a:t>езидов</a:t>
            </a:r>
            <a:r>
              <a:rPr lang="uk-UA" dirty="0"/>
              <a:t> в Османській Туреччині був здійснений </a:t>
            </a:r>
            <a:r>
              <a:rPr lang="uk-UA" dirty="0" smtClean="0"/>
              <a:t>турецькою </a:t>
            </a:r>
            <a:r>
              <a:rPr lang="uk-UA" dirty="0"/>
              <a:t>державою в 1894 - 1923 роках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політика геноциду щодо козаків, що </a:t>
            </a:r>
            <a:r>
              <a:rPr lang="uk-UA" dirty="0" smtClean="0"/>
              <a:t>проводилася </a:t>
            </a:r>
            <a:r>
              <a:rPr lang="uk-UA" dirty="0"/>
              <a:t>радянською владою. Найбільш інтенсивні спалахи - 1919, 1932 - 1933 роки.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винищення </a:t>
            </a:r>
            <a:r>
              <a:rPr lang="uk-UA" dirty="0"/>
              <a:t>нацистською Німеччиною під час Другої Світової війни євреїв, циган.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геноцид вірмен - 1894-1923 від Константинополя до Баку, включаючи території західної і східної Вірменії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винищення в роки Другої Світової війни </a:t>
            </a:r>
            <a:r>
              <a:rPr lang="uk-UA" dirty="0" smtClean="0"/>
              <a:t>профашистським </a:t>
            </a:r>
            <a:r>
              <a:rPr lang="uk-UA" dirty="0"/>
              <a:t>хорватським режимом </a:t>
            </a:r>
            <a:r>
              <a:rPr lang="uk-UA" dirty="0" err="1"/>
              <a:t>Павеліча</a:t>
            </a:r>
            <a:r>
              <a:rPr lang="uk-UA" dirty="0"/>
              <a:t> сербів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в серпні 1960 року Міжнародна комісія юристів заявила в своїй доповіді, що "акти геноциду були здійснені в Тибеті в спробі знищити тибетців як релігійну групу"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винищування режимом Пол </a:t>
            </a:r>
            <a:r>
              <a:rPr lang="uk-UA" dirty="0" err="1"/>
              <a:t>Пота</a:t>
            </a:r>
            <a:r>
              <a:rPr lang="uk-UA" dirty="0"/>
              <a:t> і </a:t>
            </a:r>
            <a:r>
              <a:rPr lang="uk-UA" dirty="0" err="1"/>
              <a:t>Іенг</a:t>
            </a:r>
            <a:r>
              <a:rPr lang="uk-UA" dirty="0"/>
              <a:t> Сари в 1975-1979 роках в Камбоджі до 3 мільйонів камбоджійців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винищення іракськими військами курдського </a:t>
            </a:r>
            <a:r>
              <a:rPr lang="uk-UA" dirty="0" smtClean="0"/>
              <a:t>населення </a:t>
            </a:r>
            <a:r>
              <a:rPr lang="uk-UA" dirty="0"/>
              <a:t>північного Іраку 1987-1989 років.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геноцид в Руанді 1994 року, в результаті якої </a:t>
            </a:r>
            <a:r>
              <a:rPr lang="uk-UA" dirty="0" smtClean="0"/>
              <a:t>представники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племені </a:t>
            </a:r>
            <a:r>
              <a:rPr lang="uk-UA" dirty="0" err="1"/>
              <a:t>хуту</a:t>
            </a:r>
            <a:r>
              <a:rPr lang="uk-UA" dirty="0"/>
              <a:t> винищили 800 тисяч чоловік з племені </a:t>
            </a:r>
            <a:r>
              <a:rPr lang="uk-UA" dirty="0" err="1"/>
              <a:t>тутсі</a:t>
            </a:r>
            <a:r>
              <a:rPr lang="uk-UA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різанина</a:t>
            </a:r>
            <a:r>
              <a:rPr lang="ru-RU" dirty="0"/>
              <a:t> у </a:t>
            </a:r>
            <a:r>
              <a:rPr lang="ru-RU" dirty="0" err="1"/>
              <a:t>Сребрениці</a:t>
            </a:r>
            <a:r>
              <a:rPr lang="ru-RU" dirty="0"/>
              <a:t> в 1995 -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боснійських</a:t>
            </a:r>
            <a:r>
              <a:rPr lang="ru-RU" dirty="0"/>
              <a:t> </a:t>
            </a: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мусульман </a:t>
            </a:r>
            <a:r>
              <a:rPr lang="ru-RU" dirty="0" err="1"/>
              <a:t>боснійськими</a:t>
            </a:r>
            <a:r>
              <a:rPr lang="ru-RU" dirty="0"/>
              <a:t> сербами.</a:t>
            </a:r>
          </a:p>
        </p:txBody>
      </p:sp>
      <p:pic>
        <p:nvPicPr>
          <p:cNvPr id="23555" name="Picture 2" descr="Результат пошуку зображень за запитом &quot;геноцид 20 ве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650" y="4556125"/>
            <a:ext cx="343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353425" cy="3733800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		</a:t>
            </a:r>
            <a:r>
              <a:rPr lang="ru-RU" dirty="0" err="1" smtClean="0"/>
              <a:t>Голокостом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геноцид </a:t>
            </a:r>
            <a:r>
              <a:rPr lang="ru-RU" dirty="0" err="1" smtClean="0"/>
              <a:t>єврейського</a:t>
            </a:r>
            <a:r>
              <a:rPr lang="ru-RU" dirty="0" smtClean="0"/>
              <a:t> народу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Коли у 1933 р. </a:t>
            </a:r>
            <a:r>
              <a:rPr lang="ru-RU" dirty="0" err="1" smtClean="0"/>
              <a:t>націонал-соціалісти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до </a:t>
            </a:r>
            <a:r>
              <a:rPr lang="ru-RU" dirty="0" err="1" smtClean="0"/>
              <a:t>влади,німецькі</a:t>
            </a:r>
            <a:r>
              <a:rPr lang="ru-RU" dirty="0" smtClean="0"/>
              <a:t> </a:t>
            </a:r>
            <a:r>
              <a:rPr lang="ru-RU" dirty="0" err="1" smtClean="0"/>
              <a:t>євреї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зіткнулися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дискримінацією</a:t>
            </a:r>
            <a:r>
              <a:rPr lang="ru-RU" dirty="0" smtClean="0"/>
              <a:t> та </a:t>
            </a:r>
            <a:r>
              <a:rPr lang="ru-RU" dirty="0" err="1" smtClean="0"/>
              <a:t>насиллям</a:t>
            </a:r>
            <a:r>
              <a:rPr lang="ru-RU" dirty="0" smtClean="0"/>
              <a:t>. </a:t>
            </a:r>
            <a:r>
              <a:rPr lang="ru-RU" dirty="0" err="1" smtClean="0"/>
              <a:t>Нацистивбачали</a:t>
            </a:r>
            <a:r>
              <a:rPr lang="ru-RU" dirty="0" smtClean="0"/>
              <a:t> у </a:t>
            </a:r>
            <a:r>
              <a:rPr lang="ru-RU" dirty="0" err="1" smtClean="0"/>
              <a:t>євреях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для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вони </a:t>
            </a:r>
            <a:r>
              <a:rPr lang="ru-RU" dirty="0" err="1" smtClean="0"/>
              <a:t>боролися</a:t>
            </a:r>
            <a:r>
              <a:rPr lang="ru-RU" dirty="0" smtClean="0"/>
              <a:t> </a:t>
            </a:r>
            <a:r>
              <a:rPr lang="ru-RU" dirty="0" err="1" smtClean="0"/>
              <a:t>зними</a:t>
            </a:r>
            <a:r>
              <a:rPr lang="ru-RU" dirty="0" smtClean="0"/>
              <a:t> як </a:t>
            </a:r>
            <a:r>
              <a:rPr lang="ru-RU" dirty="0" err="1" smtClean="0"/>
              <a:t>зі</a:t>
            </a:r>
            <a:r>
              <a:rPr lang="ru-RU" dirty="0" smtClean="0"/>
              <a:t> злом. Але </a:t>
            </a:r>
            <a:r>
              <a:rPr lang="ru-RU" dirty="0" err="1" smtClean="0"/>
              <a:t>вороже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, ненависть до </a:t>
            </a:r>
            <a:r>
              <a:rPr lang="ru-RU" dirty="0" err="1" smtClean="0"/>
              <a:t>євреїв</a:t>
            </a:r>
            <a:r>
              <a:rPr lang="ru-RU" dirty="0" smtClean="0"/>
              <a:t> </a:t>
            </a:r>
            <a:r>
              <a:rPr lang="ru-RU" dirty="0" err="1" smtClean="0"/>
              <a:t>зародилася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вранньому</a:t>
            </a:r>
            <a:r>
              <a:rPr lang="ru-RU" dirty="0" smtClean="0"/>
              <a:t> </a:t>
            </a:r>
            <a:r>
              <a:rPr lang="ru-RU" dirty="0" err="1" smtClean="0"/>
              <a:t>середньовічні</a:t>
            </a:r>
            <a:r>
              <a:rPr lang="ru-RU" dirty="0" smtClean="0"/>
              <a:t>, а </a:t>
            </a:r>
            <a:r>
              <a:rPr lang="ru-RU" dirty="0" err="1" smtClean="0"/>
              <a:t>наприкінці</a:t>
            </a:r>
            <a:r>
              <a:rPr lang="ru-RU" dirty="0" smtClean="0"/>
              <a:t> ХІХ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загострились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86188"/>
            <a:ext cx="35083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86188"/>
            <a:ext cx="36052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2286000"/>
            <a:ext cx="411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</a:rPr>
              <a:t>Форми геноциду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209800" y="1371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867400" y="12954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81200" y="39624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86400" y="39624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28600" y="0"/>
            <a:ext cx="3048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Депортація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53200" y="0"/>
            <a:ext cx="2590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1"/>
                </a:solidFill>
              </a:rPr>
              <a:t>Етнична</a:t>
            </a:r>
            <a:r>
              <a:rPr lang="uk-UA" dirty="0">
                <a:solidFill>
                  <a:schemeClr val="bg1"/>
                </a:solidFill>
              </a:rPr>
              <a:t> чистка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86500" y="4953000"/>
            <a:ext cx="2857500" cy="145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1"/>
                </a:solidFill>
              </a:rPr>
              <a:t>Етноцид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2400" y="4953000"/>
            <a:ext cx="2819400" cy="145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1"/>
                </a:solidFill>
              </a:rPr>
              <a:t>Демоцид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7467600" cy="289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       Голодомор 1932 – 1933 рр. є геноцидом українського народу. Адже голод був штучно організований. Доказами цього є такі факти, що у той час як українські села вимирали від голоду, сталінський режим організовував постійне вивезення зерна з голодуючих районів, вилучення продуктів харчування та, навіть, жорен і м’ясорубок з метою недопущення помолу в селянських господарствах, селяна заборонялося виїжджати із сіл.</a:t>
            </a:r>
          </a:p>
        </p:txBody>
      </p:sp>
      <p:pic>
        <p:nvPicPr>
          <p:cNvPr id="26626" name="Picture 2" descr="http://sobolivka.ucoz.ua/hFMUs07lS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385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uateka.com/uploads/article/2011/09/04/ff324f05880ca6315e4e33913f8f723d047f38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3238500"/>
            <a:ext cx="3306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3505200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Геноциди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наклали</a:t>
            </a:r>
            <a:r>
              <a:rPr lang="ru-RU" dirty="0" smtClean="0"/>
              <a:t> </a:t>
            </a:r>
            <a:r>
              <a:rPr lang="ru-RU" dirty="0" err="1" smtClean="0"/>
              <a:t>важкий</a:t>
            </a:r>
            <a:r>
              <a:rPr lang="ru-RU" dirty="0" smtClean="0"/>
              <a:t> </a:t>
            </a:r>
            <a:r>
              <a:rPr lang="ru-RU" dirty="0" err="1" smtClean="0"/>
              <a:t>відбиток</a:t>
            </a:r>
            <a:r>
              <a:rPr lang="ru-RU" dirty="0" smtClean="0"/>
              <a:t> на </a:t>
            </a:r>
            <a:r>
              <a:rPr lang="ru-RU" dirty="0" err="1" smtClean="0"/>
              <a:t>подальшу</a:t>
            </a:r>
            <a:r>
              <a:rPr lang="ru-RU" dirty="0" smtClean="0"/>
              <a:t> долю </a:t>
            </a:r>
            <a:r>
              <a:rPr lang="ru-RU" dirty="0" err="1" smtClean="0"/>
              <a:t>народів</a:t>
            </a:r>
            <a:r>
              <a:rPr lang="ru-RU" dirty="0" smtClean="0"/>
              <a:t>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проводилися</a:t>
            </a:r>
            <a:r>
              <a:rPr lang="ru-RU" dirty="0" smtClean="0"/>
              <a:t> </a:t>
            </a:r>
            <a:r>
              <a:rPr lang="ru-RU" dirty="0" err="1" smtClean="0"/>
              <a:t>геноцидні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втрачений</a:t>
            </a:r>
            <a:r>
              <a:rPr lang="ru-RU" dirty="0" smtClean="0"/>
              <a:t> генофонд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</a:t>
            </a:r>
            <a:r>
              <a:rPr lang="ru-RU" dirty="0" err="1" smtClean="0"/>
              <a:t>змінена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знищені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надбання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показали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селян </a:t>
            </a:r>
            <a:r>
              <a:rPr lang="ru-RU" dirty="0" err="1" smtClean="0"/>
              <a:t>під</a:t>
            </a:r>
            <a:r>
              <a:rPr lang="ru-RU" dirty="0" smtClean="0"/>
              <a:t> час голодомору,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переселена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білорусів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змінило</a:t>
            </a:r>
            <a:r>
              <a:rPr lang="ru-RU" dirty="0" smtClean="0"/>
              <a:t> </a:t>
            </a:r>
            <a:r>
              <a:rPr lang="ru-RU" dirty="0" err="1" smtClean="0"/>
              <a:t>етнічний</a:t>
            </a:r>
            <a:r>
              <a:rPr lang="ru-RU" dirty="0" smtClean="0"/>
              <a:t> склад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земель.</a:t>
            </a:r>
            <a:endParaRPr lang="ru-RU" dirty="0"/>
          </a:p>
        </p:txBody>
      </p:sp>
      <p:pic>
        <p:nvPicPr>
          <p:cNvPr id="27650" name="Picture 2" descr="http://szojox.ugu.pl/gal/1818dd3623d1e1be869c1d5c23410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578225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Висновки: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Проблематика </a:t>
            </a:r>
            <a:r>
              <a:rPr lang="ru-RU" dirty="0"/>
              <a:t>геноциду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історіографію</a:t>
            </a:r>
            <a:r>
              <a:rPr lang="ru-RU" dirty="0"/>
              <a:t>, як в </a:t>
            </a:r>
            <a:r>
              <a:rPr lang="ru-RU" dirty="0" err="1"/>
              <a:t>Україні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так і за </a:t>
            </a:r>
            <a:r>
              <a:rPr lang="ru-RU" dirty="0" err="1"/>
              <a:t>її</a:t>
            </a:r>
            <a:r>
              <a:rPr lang="ru-RU" dirty="0"/>
              <a:t> межами, але особливо активно </a:t>
            </a:r>
            <a:r>
              <a:rPr lang="ru-RU" dirty="0" err="1"/>
              <a:t>дану</a:t>
            </a:r>
            <a:r>
              <a:rPr lang="ru-RU" dirty="0"/>
              <a:t> тему почали </a:t>
            </a:r>
            <a:r>
              <a:rPr lang="ru-RU" dirty="0" err="1"/>
              <a:t>досліджуватися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а в </a:t>
            </a:r>
            <a:r>
              <a:rPr lang="ru-RU" dirty="0" err="1"/>
              <a:t>Україні</a:t>
            </a:r>
            <a:r>
              <a:rPr lang="ru-RU" dirty="0"/>
              <a:t> з </a:t>
            </a:r>
            <a:r>
              <a:rPr lang="ru-RU" dirty="0" err="1"/>
              <a:t>проголошенням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. Є </a:t>
            </a:r>
            <a:br>
              <a:rPr lang="ru-RU" dirty="0"/>
            </a:b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коло </a:t>
            </a:r>
            <a:r>
              <a:rPr lang="ru-RU" dirty="0" err="1"/>
              <a:t>джерел</a:t>
            </a:r>
            <a:r>
              <a:rPr lang="ru-RU" dirty="0"/>
              <a:t>. Та,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є</a:t>
            </a:r>
            <a:br>
              <a:rPr lang="ru-RU" dirty="0"/>
            </a:br>
            <a:r>
              <a:rPr lang="ru-RU" dirty="0" err="1"/>
              <a:t>суперечливими</a:t>
            </a:r>
            <a:r>
              <a:rPr lang="ru-RU" dirty="0"/>
              <a:t> і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Список  л</a:t>
            </a:r>
            <a:r>
              <a:rPr lang="uk-UA" smtClean="0"/>
              <a:t>і</a:t>
            </a:r>
            <a:r>
              <a:rPr lang="ru-RU" smtClean="0"/>
              <a:t>тератури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400" dirty="0" smtClean="0"/>
              <a:t>Мошенская Н.В. Геноцид – историческая и правовая характеристика. [Электронный ресурс]. – Режим доступа: </a:t>
            </a:r>
            <a:br>
              <a:rPr lang="ru-RU" sz="1400" dirty="0" smtClean="0"/>
            </a:br>
            <a:r>
              <a:rPr lang="ru-RU" sz="1400" dirty="0" smtClean="0">
                <a:hlinkClick r:id="rId2"/>
              </a:rPr>
              <a:t>http://www.lawmix.ru/comm/1206</a:t>
            </a: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400" dirty="0" smtClean="0"/>
              <a:t>(Конвенция о предупреждении преступления геноцида и наказании за него. [Электронный ресурс]. – Режим </a:t>
            </a:r>
            <a:br>
              <a:rPr lang="ru-RU" sz="1400" dirty="0" smtClean="0"/>
            </a:br>
            <a:r>
              <a:rPr lang="ru-RU" sz="1400" dirty="0" err="1" smtClean="0"/>
              <a:t>доступа:</a:t>
            </a:r>
            <a:r>
              <a:rPr lang="ru-RU" sz="1400" dirty="0" err="1" smtClean="0">
                <a:hlinkClick r:id="rId3" tooltip="http://www.un.org/ru/documents/decl_conv/conventions/genocide.shtml"/>
              </a:rPr>
              <a:t>http</a:t>
            </a:r>
            <a:r>
              <a:rPr lang="ru-RU" sz="1400" dirty="0" smtClean="0">
                <a:hlinkClick r:id="rId3" tooltip="http://www.un.org/ru/documents/decl_conv/conventions/genocide.shtml"/>
              </a:rPr>
              <a:t>://www.un.org/</a:t>
            </a:r>
            <a:r>
              <a:rPr lang="ru-RU" sz="1400" dirty="0" err="1" smtClean="0">
                <a:hlinkClick r:id="rId3" tooltip="http://www.un.org/ru/documents/decl_conv/conventions/genocide.shtml"/>
              </a:rPr>
              <a:t>ru</a:t>
            </a:r>
            <a:r>
              <a:rPr lang="ru-RU" sz="1400" dirty="0" smtClean="0">
                <a:hlinkClick r:id="rId3" tooltip="http://www.un.org/ru/documents/decl_conv/conventions/genocide.shtml"/>
              </a:rPr>
              <a:t>/</a:t>
            </a:r>
            <a:r>
              <a:rPr lang="ru-RU" sz="1400" dirty="0" err="1" smtClean="0">
                <a:hlinkClick r:id="rId3" tooltip="http://www.un.org/ru/documents/decl_conv/conventions/genocide.shtml"/>
              </a:rPr>
              <a:t>documents</a:t>
            </a:r>
            <a:r>
              <a:rPr lang="ru-RU" sz="1400" dirty="0" smtClean="0">
                <a:hlinkClick r:id="rId3" tooltip="http://www.un.org/ru/documents/decl_conv/conventions/genocide.shtml"/>
              </a:rPr>
              <a:t>/</a:t>
            </a:r>
            <a:r>
              <a:rPr lang="ru-RU" sz="1400" dirty="0" err="1" smtClean="0">
                <a:hlinkClick r:id="rId3" tooltip="http://www.un.org/ru/documents/decl_conv/conventions/genocide.shtml"/>
              </a:rPr>
              <a:t>decl_conv</a:t>
            </a:r>
            <a:r>
              <a:rPr lang="ru-RU" sz="1400" dirty="0" smtClean="0">
                <a:hlinkClick r:id="rId3" tooltip="http://www.un.org/ru/documents/decl_conv/conventions/genocide.shtml"/>
              </a:rPr>
              <a:t>/</a:t>
            </a:r>
            <a:r>
              <a:rPr lang="ru-RU" sz="1400" dirty="0" err="1" smtClean="0">
                <a:hlinkClick r:id="rId3" tooltip="http://www.un.org/ru/documents/decl_conv/conventions/genocide.shtml"/>
              </a:rPr>
              <a:t>conventions</a:t>
            </a:r>
            <a:r>
              <a:rPr lang="ru-RU" sz="1400" dirty="0" smtClean="0">
                <a:hlinkClick r:id="rId3" tooltip="http://www.un.org/ru/documents/decl_conv/conventions/genocide.shtml"/>
              </a:rPr>
              <a:t>/..</a:t>
            </a:r>
            <a:r>
              <a:rPr lang="ru-RU" sz="1400" dirty="0" smtClean="0"/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400" dirty="0" err="1"/>
              <a:t>Вып</a:t>
            </a:r>
            <a:r>
              <a:rPr lang="ru-RU" sz="1400" dirty="0"/>
              <a:t>. 1 / Гл. ред. </a:t>
            </a:r>
            <a:r>
              <a:rPr lang="ru-RU" sz="1400" dirty="0" err="1"/>
              <a:t>Ф.Левитас</a:t>
            </a:r>
            <a:r>
              <a:rPr lang="ru-RU" sz="1400" dirty="0"/>
              <a:t>; </a:t>
            </a:r>
            <a:r>
              <a:rPr lang="ru-RU" sz="1400" dirty="0" err="1"/>
              <a:t>Всеукр</a:t>
            </a:r>
            <a:r>
              <a:rPr lang="ru-RU" sz="1400" dirty="0"/>
              <a:t>. </a:t>
            </a:r>
            <a:r>
              <a:rPr lang="ru-RU" sz="1400" dirty="0" err="1"/>
              <a:t>Благотвор</a:t>
            </a:r>
            <a:r>
              <a:rPr lang="ru-RU" sz="1400" dirty="0"/>
              <a:t>. фонд «Науч.-просветительский центр евр. истории и культуры "</a:t>
            </a:r>
            <a:r>
              <a:rPr lang="ru-RU" sz="1400" dirty="0" err="1"/>
              <a:t>Ткума</a:t>
            </a:r>
            <a:r>
              <a:rPr lang="ru-RU" sz="1400" dirty="0"/>
              <a:t>"». – Запорожье: Премьер, 2002. – 200 с. 1000 экз. – На рус. и </a:t>
            </a:r>
            <a:r>
              <a:rPr lang="ru-RU" sz="1400" dirty="0" err="1"/>
              <a:t>укр</a:t>
            </a:r>
            <a:r>
              <a:rPr lang="ru-RU" sz="1400" dirty="0"/>
              <a:t>. яз</a:t>
            </a:r>
            <a:r>
              <a:rPr lang="ru-RU" sz="1400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400" dirty="0"/>
              <a:t>Наук.-</a:t>
            </a:r>
            <a:r>
              <a:rPr lang="ru-RU" sz="1400" dirty="0" err="1"/>
              <a:t>пед</a:t>
            </a:r>
            <a:r>
              <a:rPr lang="ru-RU" sz="1400" dirty="0"/>
              <a:t>. </a:t>
            </a:r>
            <a:r>
              <a:rPr lang="ru-RU" sz="1400" dirty="0" err="1"/>
              <a:t>бюлетень</a:t>
            </a:r>
            <a:r>
              <a:rPr lang="ru-RU" sz="1400" dirty="0"/>
              <a:t> </a:t>
            </a:r>
            <a:r>
              <a:rPr lang="ru-RU" sz="1400" dirty="0" err="1"/>
              <a:t>Укр</a:t>
            </a:r>
            <a:r>
              <a:rPr lang="ru-RU" sz="1400" dirty="0"/>
              <a:t>. центру </a:t>
            </a: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en-US" sz="1400" dirty="0"/>
              <a:t>i</a:t>
            </a:r>
            <a:r>
              <a:rPr lang="ru-RU" sz="1400" dirty="0" err="1"/>
              <a:t>стор</a:t>
            </a:r>
            <a:r>
              <a:rPr lang="en-US" sz="1400" dirty="0" err="1"/>
              <a:t>iï</a:t>
            </a:r>
            <a:r>
              <a:rPr lang="en-US" sz="1400" dirty="0"/>
              <a:t> </a:t>
            </a:r>
            <a:r>
              <a:rPr lang="ru-RU" sz="1400" dirty="0" err="1"/>
              <a:t>Голокосту</a:t>
            </a:r>
            <a:r>
              <a:rPr lang="ru-RU" sz="1400" dirty="0"/>
              <a:t> / Гол. ред. </a:t>
            </a:r>
            <a:r>
              <a:rPr lang="ru-RU" sz="1400" dirty="0" err="1"/>
              <a:t>А.Фредек</a:t>
            </a:r>
            <a:r>
              <a:rPr lang="en-US" sz="1400" dirty="0"/>
              <a:t>i</a:t>
            </a:r>
            <a:r>
              <a:rPr lang="ru-RU" sz="1400" dirty="0" err="1"/>
              <a:t>нд</a:t>
            </a:r>
            <a:r>
              <a:rPr lang="ru-RU" sz="1400" dirty="0"/>
              <a:t>; </a:t>
            </a:r>
            <a:r>
              <a:rPr lang="en-US" sz="1400" dirty="0"/>
              <a:t>I</a:t>
            </a:r>
            <a:r>
              <a:rPr lang="ru-RU" sz="1400" dirty="0"/>
              <a:t>н-т пол</a:t>
            </a:r>
            <a:r>
              <a:rPr lang="en-US" sz="1400" dirty="0"/>
              <a:t>i</a:t>
            </a:r>
            <a:r>
              <a:rPr lang="ru-RU" sz="1400" dirty="0"/>
              <a:t>т. </a:t>
            </a:r>
            <a:r>
              <a:rPr lang="en-US" sz="1400" dirty="0"/>
              <a:t>i </a:t>
            </a:r>
            <a:r>
              <a:rPr lang="ru-RU" sz="1400" dirty="0" err="1"/>
              <a:t>етнонац</a:t>
            </a:r>
            <a:r>
              <a:rPr lang="ru-RU" sz="1400" dirty="0"/>
              <a:t>. </a:t>
            </a:r>
            <a:r>
              <a:rPr lang="ru-RU" sz="1400" dirty="0" err="1"/>
              <a:t>досл</a:t>
            </a:r>
            <a:r>
              <a:rPr lang="en-US" sz="1400" dirty="0"/>
              <a:t>i</a:t>
            </a:r>
            <a:r>
              <a:rPr lang="ru-RU" sz="1400" dirty="0" err="1"/>
              <a:t>джень</a:t>
            </a:r>
            <a:r>
              <a:rPr lang="ru-RU" sz="1400" dirty="0"/>
              <a:t> НАН </a:t>
            </a:r>
            <a:r>
              <a:rPr lang="ru-RU" sz="1400" dirty="0" err="1"/>
              <a:t>Укра</a:t>
            </a:r>
            <a:r>
              <a:rPr lang="en-US" sz="1400" dirty="0"/>
              <a:t>ï</a:t>
            </a:r>
            <a:r>
              <a:rPr lang="ru-RU" sz="1400" dirty="0"/>
              <a:t>ни. – 2002, № 1–    . – Ки</a:t>
            </a:r>
            <a:r>
              <a:rPr lang="en-US" sz="1400" dirty="0"/>
              <a:t>ï</a:t>
            </a:r>
            <a:r>
              <a:rPr lang="ru-RU" sz="1400" dirty="0"/>
              <a:t>в, 2002–    . – На </a:t>
            </a:r>
            <a:r>
              <a:rPr lang="ru-RU" sz="1400" dirty="0" err="1"/>
              <a:t>укр</a:t>
            </a:r>
            <a:r>
              <a:rPr lang="ru-RU" sz="1400" dirty="0"/>
              <a:t>. и рус. яз.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400" dirty="0"/>
              <a:t>2002, № 1–6; 2003, № 1(7)–5(11).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Мета роботи: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r>
              <a:rPr lang="uk-UA" sz="4000" smtClean="0"/>
              <a:t>Метою роботи є дослідити взаємодії політичних, національних, релігійних, соціальних та економічних суспільств і змін в історії геноциду.</a:t>
            </a:r>
            <a:endParaRPr lang="ru-RU" sz="4000" smtClean="0"/>
          </a:p>
        </p:txBody>
      </p:sp>
      <p:pic>
        <p:nvPicPr>
          <p:cNvPr id="14339" name="Picture 4" descr="Анимация книж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267200"/>
            <a:ext cx="23574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3400" y="36513"/>
            <a:ext cx="7467600" cy="1143000"/>
          </a:xfrm>
        </p:spPr>
        <p:txBody>
          <a:bodyPr/>
          <a:lstStyle/>
          <a:p>
            <a:pPr algn="ctr"/>
            <a:r>
              <a:rPr lang="uk-UA" smtClean="0"/>
              <a:t>Завдання проекту: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14338" y="1143000"/>
            <a:ext cx="7467600" cy="4525963"/>
          </a:xfrm>
        </p:spPr>
        <p:txBody>
          <a:bodyPr/>
          <a:lstStyle/>
          <a:p>
            <a:r>
              <a:rPr lang="uk-UA" smtClean="0"/>
              <a:t> проявлення геноциду в світовій історії(факти, територія);</a:t>
            </a:r>
          </a:p>
          <a:p>
            <a:r>
              <a:rPr lang="uk-UA" smtClean="0"/>
              <a:t> мета і завдання геноциду;</a:t>
            </a:r>
          </a:p>
          <a:p>
            <a:r>
              <a:rPr lang="uk-UA" smtClean="0"/>
              <a:t> населення та держави, які зазнали знищення;</a:t>
            </a:r>
          </a:p>
          <a:p>
            <a:r>
              <a:rPr lang="uk-UA" smtClean="0"/>
              <a:t> вплив на розвиток народів і держав, їх основ національного менталітету, національної пам'яті, формування самосвідомості особистості. </a:t>
            </a:r>
            <a:endParaRPr lang="ru-RU" smtClean="0"/>
          </a:p>
        </p:txBody>
      </p:sp>
      <p:pic>
        <p:nvPicPr>
          <p:cNvPr id="15363" name="Picture 2" descr="D:\Пользователь\Downloads\657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657600"/>
            <a:ext cx="1743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23813"/>
            <a:ext cx="9067800" cy="2667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400" b="1" smtClean="0"/>
              <a:t>Актуальність проблеми </a:t>
            </a:r>
          </a:p>
          <a:p>
            <a:pPr>
              <a:buFont typeface="Wingdings 2" pitchFamily="18" charset="2"/>
              <a:buNone/>
            </a:pPr>
            <a:r>
              <a:rPr lang="uk-UA" sz="2400" b="1" smtClean="0"/>
              <a:t> </a:t>
            </a:r>
            <a:r>
              <a:rPr lang="uk-UA" sz="2000" b="1" smtClean="0"/>
              <a:t>Історія першої половини двадцятого століття </a:t>
            </a:r>
            <a:r>
              <a:rPr lang="uk-UA" sz="2000" smtClean="0"/>
              <a:t>пов’язана не лише зі світовими війнами, які забрали мільйони людей. Вона включає й інші не менш жахливі події. Це репресії, етнічні чистки, примусові переселення народів та інші злочини, що можна кваліфікувати як геноциди,тобто найтяжчі злочини проти людства. Частина з яких пов’язана з особами Сталіна та Гітлера.</a:t>
            </a:r>
          </a:p>
        </p:txBody>
      </p:sp>
      <p:pic>
        <p:nvPicPr>
          <p:cNvPr id="16386" name="Picture 2" descr="http://www.stihi.ru/pics/2013/08/22/1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667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24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800" smtClean="0"/>
              <a:t>Геноцид є найтяжчим міжнародним злочином, що тягне за собою міжнародно-правову відповідальність як держав, так і винних у скоєнні цього злочину осіб. Дане положення визнане всіма державами світу і є нормою загального міжнародного права.</a:t>
            </a:r>
          </a:p>
        </p:txBody>
      </p:sp>
      <p:pic>
        <p:nvPicPr>
          <p:cNvPr id="17410" name="Picture 2" descr="http://cdn.photonesta.com/images/4.bp.blogspot.com/_EZ16vWYvHHg/TVA98OSlInI/AAAAAAAAW6w/QDsromZXHPc/s1600/www.BancodeImagenesGratuitas.com-%2BHambruna%2Ben%2BAfrica%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26670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33528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	Геноцид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заперечення</a:t>
            </a:r>
            <a:r>
              <a:rPr lang="ru-RU" sz="2400" dirty="0" smtClean="0"/>
              <a:t> права на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людей, так само, як </a:t>
            </a:r>
            <a:r>
              <a:rPr lang="ru-RU" sz="2400" dirty="0" err="1" smtClean="0"/>
              <a:t>вбивство</a:t>
            </a:r>
            <a:r>
              <a:rPr lang="ru-RU" sz="2400" dirty="0" smtClean="0"/>
              <a:t> - </a:t>
            </a:r>
            <a:r>
              <a:rPr lang="ru-RU" sz="2400" dirty="0" err="1" smtClean="0"/>
              <a:t>заперечення</a:t>
            </a:r>
            <a:r>
              <a:rPr lang="ru-RU" sz="2400" dirty="0" smtClean="0"/>
              <a:t> права на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;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заперечення</a:t>
            </a:r>
            <a:r>
              <a:rPr lang="ru-RU" sz="2400" dirty="0" smtClean="0"/>
              <a:t> права на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веде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величезних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</a:t>
            </a:r>
            <a:r>
              <a:rPr lang="ru-RU" sz="2400" dirty="0" smtClean="0"/>
              <a:t> 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втрат</a:t>
            </a:r>
            <a:r>
              <a:rPr lang="ru-RU" sz="2400" dirty="0" smtClean="0"/>
              <a:t> вкладу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в культуру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</a:t>
            </a:r>
            <a:r>
              <a:rPr lang="ru-RU" sz="2400" dirty="0" smtClean="0"/>
              <a:t>, 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суперечить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моральним</a:t>
            </a:r>
            <a:r>
              <a:rPr lang="ru-RU" sz="2400" dirty="0" smtClean="0"/>
              <a:t> нормам, духу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цілям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 </a:t>
            </a:r>
            <a:r>
              <a:rPr lang="ru-RU" sz="2400" dirty="0" err="1" smtClean="0"/>
              <a:t>Об'єднаних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Націй</a:t>
            </a:r>
            <a:r>
              <a:rPr lang="ru-RU" sz="2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8434" name="Picture 2" descr="http://ichef.bbci.co.uk/images/ic/640xn/p00vw92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194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09650" y="152400"/>
            <a:ext cx="7467600" cy="1143000"/>
          </a:xfrm>
        </p:spPr>
        <p:txBody>
          <a:bodyPr/>
          <a:lstStyle/>
          <a:p>
            <a:r>
              <a:rPr lang="uk-UA" smtClean="0"/>
              <a:t>            Мета геноциду:</a:t>
            </a:r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87363" y="1447800"/>
            <a:ext cx="8686800" cy="4525963"/>
          </a:xfrm>
        </p:spPr>
        <p:txBody>
          <a:bodyPr/>
          <a:lstStyle/>
          <a:p>
            <a:r>
              <a:rPr lang="uk-UA" smtClean="0"/>
              <a:t> повне або часткове знищення національної, етнічної, расової, релігіозної групи;</a:t>
            </a:r>
          </a:p>
          <a:p>
            <a:r>
              <a:rPr lang="uk-UA" smtClean="0"/>
              <a:t>прямий намір </a:t>
            </a:r>
            <a:endParaRPr lang="ru-RU" smtClean="0"/>
          </a:p>
        </p:txBody>
      </p:sp>
      <p:pic>
        <p:nvPicPr>
          <p:cNvPr id="19459" name="Picture 2" descr="http://ichef-1.bbci.co.uk/news/ws/660/amz/worldservice/live/assets/images/2015/04/22/150422134946_armenian_genocide_624x351_a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00400"/>
            <a:ext cx="6286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6850" y="2336800"/>
            <a:ext cx="35052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</a:rPr>
              <a:t>Види геноциду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264895">
            <a:off x="3803650" y="1235075"/>
            <a:ext cx="1219200" cy="749300"/>
          </a:xfrm>
          <a:prstGeom prst="rightArrow">
            <a:avLst>
              <a:gd name="adj1" fmla="val 522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86400" y="228600"/>
            <a:ext cx="32004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Ідеологічний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945323">
            <a:off x="3929063" y="2454275"/>
            <a:ext cx="1220787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99100" y="1816100"/>
            <a:ext cx="3200400" cy="140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Каральний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108281">
            <a:off x="3876675" y="3417888"/>
            <a:ext cx="1085850" cy="75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99100" y="3403600"/>
            <a:ext cx="3200400" cy="138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Деспотичний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104754">
            <a:off x="3987800" y="4373563"/>
            <a:ext cx="7588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19738" y="5154613"/>
            <a:ext cx="3200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Зв'язаний з розвитком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752600"/>
          </a:xfrm>
        </p:spPr>
        <p:txBody>
          <a:bodyPr/>
          <a:lstStyle/>
          <a:p>
            <a:r>
              <a:rPr lang="ru-RU" sz="2800" smtClean="0"/>
              <a:t>Відповідно до Конвенції, «під геноцидом розуміються дії, вчинені з наміром знищити, повністю або частково, яку-небудь національну, етнічну, расову або релігійну групу як таку, а саме: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2743200"/>
            <a:ext cx="3276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1600" dirty="0"/>
              <a:t> </a:t>
            </a:r>
            <a:r>
              <a:rPr lang="ru-RU" sz="1600" dirty="0" err="1">
                <a:solidFill>
                  <a:schemeClr val="bg1"/>
                </a:solidFill>
              </a:rPr>
              <a:t>заподіяння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серйозних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тілесних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ушкоджень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розумового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розлади</a:t>
            </a:r>
            <a:r>
              <a:rPr lang="ru-RU" sz="1600" dirty="0">
                <a:solidFill>
                  <a:schemeClr val="bg1"/>
                </a:solidFill>
              </a:rPr>
              <a:t> членам </a:t>
            </a:r>
            <a:r>
              <a:rPr lang="ru-RU" sz="1600" dirty="0" err="1">
                <a:solidFill>
                  <a:schemeClr val="bg1"/>
                </a:solidFill>
              </a:rPr>
              <a:t>цієї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2743200"/>
            <a:ext cx="3200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1"/>
                </a:solidFill>
              </a:rPr>
              <a:t>навмисне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створення</a:t>
            </a:r>
            <a:r>
              <a:rPr lang="ru-RU" sz="1600" dirty="0">
                <a:solidFill>
                  <a:schemeClr val="bg1"/>
                </a:solidFill>
              </a:rPr>
              <a:t> для </a:t>
            </a:r>
            <a:r>
              <a:rPr lang="ru-RU" sz="1600" dirty="0" err="1">
                <a:solidFill>
                  <a:schemeClr val="bg1"/>
                </a:solidFill>
              </a:rPr>
              <a:t>якої-небудь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групи</a:t>
            </a:r>
            <a:r>
              <a:rPr lang="ru-RU" sz="1600" dirty="0">
                <a:solidFill>
                  <a:schemeClr val="bg1"/>
                </a:solidFill>
              </a:rPr>
              <a:t> таких умов,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розраховані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повне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часткове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фізичне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знищення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572000"/>
            <a:ext cx="3200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sz="1600" dirty="0">
                <a:solidFill>
                  <a:schemeClr val="bg1"/>
                </a:solidFill>
              </a:rPr>
              <a:t>заходи, </a:t>
            </a:r>
            <a:r>
              <a:rPr lang="ru-RU" sz="1600" dirty="0" err="1">
                <a:solidFill>
                  <a:schemeClr val="bg1"/>
                </a:solidFill>
              </a:rPr>
              <a:t>розраховані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запобігання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дітородіння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середовищі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такої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4572000"/>
            <a:ext cx="3200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1"/>
                </a:solidFill>
              </a:rPr>
              <a:t>насильницька</a:t>
            </a:r>
            <a:r>
              <a:rPr lang="ru-RU" sz="1600" dirty="0">
                <a:solidFill>
                  <a:schemeClr val="bg1"/>
                </a:solidFill>
              </a:rPr>
              <a:t> передача </a:t>
            </a:r>
            <a:r>
              <a:rPr lang="ru-RU" sz="1600" dirty="0" err="1">
                <a:solidFill>
                  <a:schemeClr val="bg1"/>
                </a:solidFill>
              </a:rPr>
              <a:t>дітей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однієї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людської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групи</a:t>
            </a:r>
            <a:r>
              <a:rPr lang="ru-RU" sz="1600" dirty="0">
                <a:solidFill>
                  <a:schemeClr val="bg1"/>
                </a:solidFill>
              </a:rPr>
              <a:t> 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іншу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491</TotalTime>
  <Words>883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Мета роботи:</vt:lpstr>
      <vt:lpstr>Завдання проекту:</vt:lpstr>
      <vt:lpstr>Слайд 4</vt:lpstr>
      <vt:lpstr>Слайд 5</vt:lpstr>
      <vt:lpstr>Слайд 6</vt:lpstr>
      <vt:lpstr>            Мета геноциду:</vt:lpstr>
      <vt:lpstr>Слайд 8</vt:lpstr>
      <vt:lpstr>Відповідно до Конвенції, «під геноцидом розуміються дії, вчинені з наміром знищити, повністю або частково, яку-небудь національну, етнічну, расову або релігійну групу як таку, а саме:</vt:lpstr>
      <vt:lpstr>Слайд 10</vt:lpstr>
      <vt:lpstr>Найбільш цікаві факти геноциду в ХХ столітті:</vt:lpstr>
      <vt:lpstr>Слайд 12</vt:lpstr>
      <vt:lpstr>Слайд 13</vt:lpstr>
      <vt:lpstr>Слайд 14</vt:lpstr>
      <vt:lpstr>Слайд 15</vt:lpstr>
      <vt:lpstr>                   Висновки: </vt:lpstr>
      <vt:lpstr>Список  літератури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 Максимова</dc:creator>
  <cp:lastModifiedBy>SamLab.ws</cp:lastModifiedBy>
  <cp:revision>21</cp:revision>
  <dcterms:created xsi:type="dcterms:W3CDTF">2016-03-07T10:31:19Z</dcterms:created>
  <dcterms:modified xsi:type="dcterms:W3CDTF">2016-04-13T06:50:49Z</dcterms:modified>
</cp:coreProperties>
</file>