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2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88133" autoAdjust="0"/>
  </p:normalViewPr>
  <p:slideViewPr>
    <p:cSldViewPr>
      <p:cViewPr>
        <p:scale>
          <a:sx n="82" d="100"/>
          <a:sy n="82" d="100"/>
        </p:scale>
        <p:origin x="-123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86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CA98C-7EB7-4109-977A-38F6EA36492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87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688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9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90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9F0A-9503-4BD0-85F0-E0D7BC8D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1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B9F0A-9503-4BD0-85F0-E0D7BC8DB4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4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B9F0A-9503-4BD0-85F0-E0D7BC8DB4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82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3145728" name="Прямая соединительная линия 7"/>
          <p:cNvCxnSpPr>
            <a:cxnSpLocks/>
          </p:cNvCxnSpPr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единительная линия 12"/>
          <p:cNvCxnSpPr>
            <a:cxnSpLocks/>
          </p:cNvCxnSpPr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3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4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585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586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6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5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590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591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/>
          </a:lstStyle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592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3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1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3145730" name="Прямая соединительная линия 6"/>
          <p:cNvCxnSpPr>
            <a:cxnSpLocks/>
          </p:cNvCxnSpPr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59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5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99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00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7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80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81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82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83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84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3145731" name="Прямая соединительная линия 9"/>
          <p:cNvCxnSpPr>
            <a:cxnSpLocks/>
          </p:cNvCxnSpPr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Прямая соединительная линия 16"/>
          <p:cNvCxnSpPr>
            <a:cxnSpLocks/>
          </p:cNvCxnSpPr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0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5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72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73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74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75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76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6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48667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6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66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7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77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C38237-522D-445A-AF76-FF5F0C2695B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48578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57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822FA9-A4F6-449E-B4B4-2F3021430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580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60032" y="2852936"/>
            <a:ext cx="3902968" cy="1989868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Безпальчук</a:t>
            </a:r>
            <a:r>
              <a:rPr lang="uk-UA" dirty="0" smtClean="0"/>
              <a:t> Тетяна, учениця 9-Б класу </a:t>
            </a:r>
            <a:r>
              <a:rPr lang="uk-UA" dirty="0" err="1" smtClean="0"/>
              <a:t>Токмацької</a:t>
            </a:r>
            <a:r>
              <a:rPr lang="uk-UA" dirty="0" smtClean="0"/>
              <a:t>  загальноосвітньої школи І – ІІІ ступенів №1</a:t>
            </a:r>
          </a:p>
          <a:p>
            <a:r>
              <a:rPr lang="uk-UA" dirty="0" smtClean="0"/>
              <a:t>Керівник</a:t>
            </a:r>
            <a:r>
              <a:rPr lang="en-US" dirty="0" smtClean="0"/>
              <a:t>:</a:t>
            </a:r>
            <a:r>
              <a:rPr lang="uk-UA" dirty="0" smtClean="0"/>
              <a:t> </a:t>
            </a:r>
            <a:r>
              <a:rPr lang="uk-UA" dirty="0" err="1" smtClean="0"/>
              <a:t>Куковинець</a:t>
            </a:r>
            <a:r>
              <a:rPr lang="uk-UA" dirty="0" smtClean="0"/>
              <a:t> Тетяна Миколаївна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05800" cy="19812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uk-UA" dirty="0" smtClean="0"/>
              <a:t>Геноцид – як феномен ХХ сторіччя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467544" y="2780928"/>
            <a:ext cx="3902968" cy="19898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C:\Users\Яна\Desktop\IMG_18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464496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Объект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059936" cy="2232248"/>
          </a:xfrm>
        </p:spPr>
        <p:txBody>
          <a:bodyPr>
            <a:normAutofit fontScale="96154"/>
          </a:bodyPr>
          <a:lstStyle/>
          <a:p>
            <a:pPr marL="0" indent="0">
              <a:buNone/>
            </a:pPr>
            <a:r>
              <a:rPr lang="ru-RU" dirty="0" err="1">
                <a:latin typeface="Monotype Corsiva" panose="03010101010201010101" pitchFamily="66" charset="0"/>
              </a:rPr>
              <a:t>Така</a:t>
            </a:r>
            <a:r>
              <a:rPr lang="ru-RU" dirty="0">
                <a:latin typeface="Monotype Corsiva" panose="03010101010201010101" pitchFamily="66" charset="0"/>
              </a:rPr>
              <a:t> страшна </a:t>
            </a:r>
            <a:r>
              <a:rPr lang="ru-RU" dirty="0" err="1">
                <a:latin typeface="Monotype Corsiva" panose="03010101010201010101" pitchFamily="66" charset="0"/>
              </a:rPr>
              <a:t>подія</a:t>
            </a:r>
            <a:r>
              <a:rPr lang="ru-RU" dirty="0">
                <a:latin typeface="Monotype Corsiva" panose="03010101010201010101" pitchFamily="66" charset="0"/>
              </a:rPr>
              <a:t>, як Геноцид не </a:t>
            </a:r>
            <a:r>
              <a:rPr lang="ru-RU" dirty="0" err="1">
                <a:latin typeface="Monotype Corsiva" panose="03010101010201010101" pitchFamily="66" charset="0"/>
              </a:rPr>
              <a:t>пройшла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повз</a:t>
            </a:r>
            <a:r>
              <a:rPr lang="ru-RU" dirty="0">
                <a:latin typeface="Monotype Corsiva" panose="03010101010201010101" pitchFamily="66" charset="0"/>
              </a:rPr>
              <a:t> людей. Вона </a:t>
            </a:r>
            <a:r>
              <a:rPr lang="ru-RU" dirty="0" err="1">
                <a:latin typeface="Monotype Corsiva" panose="03010101010201010101" pitchFamily="66" charset="0"/>
              </a:rPr>
              <a:t>залишила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великі</a:t>
            </a:r>
            <a:r>
              <a:rPr lang="ru-RU" dirty="0">
                <a:latin typeface="Monotype Corsiva" panose="03010101010201010101" pitchFamily="66" charset="0"/>
              </a:rPr>
              <a:t> рани на наших </a:t>
            </a:r>
            <a:r>
              <a:rPr lang="ru-RU" dirty="0" err="1">
                <a:latin typeface="Monotype Corsiva" panose="03010101010201010101" pitchFamily="66" charset="0"/>
              </a:rPr>
              <a:t>серцях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відобразилося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культурі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20971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40005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3600400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0681" y="3031002"/>
            <a:ext cx="3456384" cy="23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45024"/>
            <a:ext cx="2334865" cy="291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4572008"/>
            <a:ext cx="4429156" cy="1404958"/>
          </a:xfrm>
        </p:spPr>
        <p:txBody>
          <a:bodyPr>
            <a:normAutofit fontScale="84423" lnSpcReduction="10000"/>
          </a:bodyPr>
          <a:lstStyle/>
          <a:p>
            <a:pPr>
              <a:buNone/>
            </a:pPr>
            <a:r>
              <a:rPr lang="ru-RU" dirty="0" smtClean="0"/>
              <a:t>Нет геноцида против «кого-то», геноцид всегда против всех. </a:t>
            </a:r>
          </a:p>
          <a:p>
            <a:pPr>
              <a:buNone/>
            </a:pPr>
            <a:r>
              <a:rPr lang="ru-RU" dirty="0" smtClean="0"/>
              <a:t>Михаил </a:t>
            </a:r>
            <a:r>
              <a:rPr lang="ru-RU" dirty="0" err="1" smtClean="0"/>
              <a:t>Гефтер</a:t>
            </a:r>
            <a:r>
              <a:rPr lang="ru-RU" dirty="0" smtClean="0"/>
              <a:t>, историк и философ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2097167" name="Содержимое 7" descr="гефт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66279">
            <a:off x="745190" y="1118498"/>
            <a:ext cx="5697544" cy="320486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456384"/>
          </a:xfrm>
        </p:spPr>
        <p:txBody>
          <a:bodyPr>
            <a:normAutofit fontScale="96154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моральному </a:t>
            </a:r>
            <a:r>
              <a:rPr lang="ru-RU" dirty="0" err="1" smtClean="0"/>
              <a:t>єднанню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 У тому </a:t>
            </a:r>
            <a:r>
              <a:rPr lang="ru-RU" dirty="0" err="1" smtClean="0"/>
              <a:t>числі</a:t>
            </a:r>
            <a:r>
              <a:rPr lang="ru-RU" smtClean="0"/>
              <a:t> </a:t>
            </a:r>
            <a:r>
              <a:rPr lang="ru-RU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народу. </a:t>
            </a:r>
          </a:p>
          <a:p>
            <a:pPr algn="ctr">
              <a:buNone/>
            </a:pPr>
            <a:r>
              <a:rPr lang="ru-RU" dirty="0" smtClean="0"/>
              <a:t>   Геноцид для мене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трагедія</a:t>
            </a:r>
            <a:r>
              <a:rPr lang="ru-RU" dirty="0" smtClean="0"/>
              <a:t>, яка не </a:t>
            </a:r>
            <a:r>
              <a:rPr lang="ru-RU" dirty="0" err="1" smtClean="0"/>
              <a:t>обійшла</a:t>
            </a:r>
            <a:r>
              <a:rPr lang="ru-RU" dirty="0" smtClean="0"/>
              <a:t> стороною  </a:t>
            </a:r>
            <a:r>
              <a:rPr lang="ru-RU" dirty="0" err="1" smtClean="0"/>
              <a:t>ні</a:t>
            </a:r>
            <a:r>
              <a:rPr lang="ru-RU" dirty="0" smtClean="0"/>
              <a:t> один народ,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історична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. Ми не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допустити</a:t>
            </a:r>
            <a:r>
              <a:rPr lang="ru-RU" dirty="0" smtClean="0"/>
              <a:t> 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нащадки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свідками</a:t>
            </a:r>
            <a:r>
              <a:rPr lang="ru-RU" dirty="0" smtClean="0"/>
              <a:t> таких </a:t>
            </a:r>
            <a:r>
              <a:rPr lang="ru-RU" dirty="0" err="1" smtClean="0"/>
              <a:t>страшних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… </a:t>
            </a:r>
          </a:p>
          <a:p>
            <a:pPr algn="ctr">
              <a:buNone/>
            </a:pPr>
            <a:endParaRPr lang="uk-UA" dirty="0"/>
          </a:p>
        </p:txBody>
      </p:sp>
      <p:pic>
        <p:nvPicPr>
          <p:cNvPr id="2097168" name="Picture 2" descr="http://img.112.ua/original/2015/06/15/167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37444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Мета:</a:t>
            </a:r>
            <a:r>
              <a:rPr lang="ru-RU" dirty="0" smtClean="0"/>
              <a:t> </a:t>
            </a:r>
            <a:r>
              <a:rPr lang="ru-RU" dirty="0" err="1" smtClean="0"/>
              <a:t>показати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найжорстокіших</a:t>
            </a:r>
            <a:r>
              <a:rPr lang="ru-RU" dirty="0" smtClean="0"/>
              <a:t>    </a:t>
            </a:r>
            <a:r>
              <a:rPr lang="ru-RU" dirty="0" err="1" smtClean="0"/>
              <a:t>злочинів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геноцид, причинений </a:t>
            </a:r>
            <a:r>
              <a:rPr lang="ru-RU" dirty="0" err="1" smtClean="0"/>
              <a:t>політичними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b="1" dirty="0" smtClean="0"/>
              <a:t>Ідея</a:t>
            </a:r>
            <a:r>
              <a:rPr lang="en-US" b="1" dirty="0" smtClean="0"/>
              <a:t>: </a:t>
            </a:r>
            <a:r>
              <a:rPr lang="en-US" altLang="en-US" b="0" dirty="0" smtClean="0"/>
              <a:t>донести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до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людей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те</a:t>
            </a:r>
            <a:r>
              <a:rPr lang="en-US" altLang="ru-RU" b="0" dirty="0" smtClean="0"/>
              <a:t>, </a:t>
            </a:r>
            <a:r>
              <a:rPr lang="ru-RU" altLang="en-US" b="0" dirty="0" smtClean="0"/>
              <a:t>що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тільки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у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наших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руках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лежить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людське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майбутнє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показати</a:t>
            </a:r>
            <a:r>
              <a:rPr lang="en-US" altLang="ru-RU" b="0" dirty="0" smtClean="0"/>
              <a:t>, </a:t>
            </a:r>
            <a:r>
              <a:rPr lang="ru-RU" altLang="en-US" b="0" dirty="0" smtClean="0"/>
              <a:t>що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навіть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ті</a:t>
            </a:r>
            <a:r>
              <a:rPr lang="en-US" altLang="ru-RU" b="0" dirty="0" smtClean="0"/>
              <a:t>, </a:t>
            </a:r>
            <a:r>
              <a:rPr lang="ru-RU" altLang="en-US" b="0" dirty="0" smtClean="0"/>
              <a:t>хто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здаються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простими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хорошими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людьми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з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добрими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намірами</a:t>
            </a:r>
            <a:r>
              <a:rPr lang="en-US" altLang="ru-RU" b="0" dirty="0" smtClean="0"/>
              <a:t>, </a:t>
            </a:r>
            <a:r>
              <a:rPr lang="ru-RU" altLang="en-US" b="0" dirty="0" smtClean="0"/>
              <a:t>можуть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бути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страшними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тиранами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та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нести</a:t>
            </a:r>
            <a:r>
              <a:rPr lang="en-US" altLang="ru-RU" b="0" dirty="0" smtClean="0"/>
              <a:t> </a:t>
            </a:r>
            <a:r>
              <a:rPr lang="ru-RU" altLang="en-US" b="0" dirty="0" smtClean="0"/>
              <a:t>зло</a:t>
            </a:r>
            <a:r>
              <a:rPr lang="en-US" altLang="ru-RU" b="0" dirty="0" smtClean="0"/>
              <a:t>.</a:t>
            </a:r>
            <a:r>
              <a:rPr lang="uk-UA" b="0" dirty="0" smtClean="0"/>
              <a:t> </a:t>
            </a:r>
            <a:endParaRPr lang="ru-RU" b="0" dirty="0"/>
          </a:p>
        </p:txBody>
      </p:sp>
      <p:pic>
        <p:nvPicPr>
          <p:cNvPr id="3" name="Рисунок 2" descr="http://istpravda.ru/upload/iblock/92f/92f4bf0f9f75c565433e725e8a2a00a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960440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6009"/>
            <a:ext cx="2088232" cy="293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983" y="332656"/>
            <a:ext cx="2664296" cy="304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7"/>
            <a:ext cx="3024336" cy="301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0768" y="3501007"/>
            <a:ext cx="2435081" cy="302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1" name="Прямоугольник 8"/>
          <p:cNvSpPr/>
          <p:nvPr/>
        </p:nvSpPr>
        <p:spPr>
          <a:xfrm>
            <a:off x="3281758" y="1429031"/>
            <a:ext cx="272422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Спричинення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sz="2800" b="1" i="1" dirty="0">
                <a:solidFill>
                  <a:srgbClr val="FF0000"/>
                </a:solidFill>
              </a:rPr>
              <a:t>м</a:t>
            </a:r>
            <a:r>
              <a:rPr lang="uk-UA" sz="2800" b="1" i="1" dirty="0" smtClean="0">
                <a:solidFill>
                  <a:srgbClr val="FF0000"/>
                </a:solidFill>
              </a:rPr>
              <a:t>асового </a:t>
            </a:r>
          </a:p>
          <a:p>
            <a:r>
              <a:rPr lang="uk-UA" sz="2800" b="1" i="1" dirty="0">
                <a:solidFill>
                  <a:srgbClr val="FF0000"/>
                </a:solidFill>
              </a:rPr>
              <a:t>Г</a:t>
            </a:r>
            <a:r>
              <a:rPr lang="uk-UA" sz="2800" b="1" i="1" dirty="0" smtClean="0">
                <a:solidFill>
                  <a:srgbClr val="FF0000"/>
                </a:solidFill>
              </a:rPr>
              <a:t>еноциду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48602" name="Овал 7"/>
          <p:cNvSpPr/>
          <p:nvPr/>
        </p:nvSpPr>
        <p:spPr>
          <a:xfrm>
            <a:off x="2829275" y="764704"/>
            <a:ext cx="3162175" cy="2448272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3076188" y="1644416"/>
            <a:ext cx="3096344" cy="95422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Що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язує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цих людей?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395536" y="39330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vi-VN" b="1" i="1" dirty="0">
                <a:solidFill>
                  <a:srgbClr val="CB3213"/>
                </a:solidFill>
              </a:rPr>
              <a:t>Геноци́д</a:t>
            </a:r>
            <a:r>
              <a:rPr lang="vi-VN" i="1" dirty="0">
                <a:solidFill>
                  <a:srgbClr val="CB3213"/>
                </a:solidFill>
              </a:rPr>
              <a:t> </a:t>
            </a:r>
            <a:r>
              <a:rPr lang="vi-VN" i="1" dirty="0">
                <a:solidFill>
                  <a:srgbClr val="0070C0"/>
                </a:solidFill>
              </a:rPr>
              <a:t>(од грец. </a:t>
            </a:r>
            <a:r>
              <a:rPr lang="el-GR" i="1" dirty="0">
                <a:solidFill>
                  <a:srgbClr val="0070C0"/>
                </a:solidFill>
              </a:rPr>
              <a:t>γένος — </a:t>
            </a:r>
            <a:r>
              <a:rPr lang="vi-VN" i="1" dirty="0">
                <a:solidFill>
                  <a:srgbClr val="0070C0"/>
                </a:solidFill>
              </a:rPr>
              <a:t>род, плем'я та лат. </a:t>
            </a:r>
            <a:r>
              <a:rPr lang="en-US" i="1" dirty="0" err="1">
                <a:solidFill>
                  <a:srgbClr val="0070C0"/>
                </a:solidFill>
                <a:latin typeface="Gigi" panose="04040504061007020D02" pitchFamily="82" charset="0"/>
              </a:rPr>
              <a:t>caedo</a:t>
            </a:r>
            <a:r>
              <a:rPr lang="en-US" i="1" dirty="0">
                <a:solidFill>
                  <a:srgbClr val="0070C0"/>
                </a:solidFill>
                <a:latin typeface="Gigi" panose="04040504061007020D02" pitchFamily="82" charset="0"/>
              </a:rPr>
              <a:t> — </a:t>
            </a:r>
            <a:r>
              <a:rPr lang="vi-VN" i="1" dirty="0">
                <a:solidFill>
                  <a:srgbClr val="0070C0"/>
                </a:solidFill>
              </a:rPr>
              <a:t>убиваю) </a:t>
            </a:r>
            <a:r>
              <a:rPr lang="vi-VN" i="1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vi-VN" i="1" dirty="0">
                <a:solidFill>
                  <a:schemeClr val="accent1">
                    <a:lumMod val="50000"/>
                  </a:schemeClr>
                </a:solidFill>
              </a:rPr>
              <a:t>цілеспрямовані дії з метою знищення повністю або частково окремих груп населення чи цілих народів за національними, етнічними, расовими або релігійними мотивами.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>
          <a:xfrm>
            <a:off x="1605506" y="246006"/>
            <a:ext cx="7435876" cy="1497909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  <a:effectLst/>
              </a:rPr>
              <a:t>Адольф Гітлер </a:t>
            </a:r>
            <a:r>
              <a:rPr lang="uk-UA" sz="2200" b="1" i="1" dirty="0" smtClean="0">
                <a:solidFill>
                  <a:schemeClr val="bg1"/>
                </a:solidFill>
                <a:effectLst/>
              </a:rPr>
              <a:t>(</a:t>
            </a:r>
            <a:r>
              <a:rPr lang="en-US" altLang="ru-RU" sz="2200" b="1" i="1" dirty="0" smtClean="0">
                <a:solidFill>
                  <a:schemeClr val="bg1"/>
                </a:solidFill>
                <a:effectLst/>
              </a:rPr>
              <a:t>20.04</a:t>
            </a:r>
            <a:r>
              <a:rPr lang="ru-RU" sz="2200" dirty="0">
                <a:solidFill>
                  <a:schemeClr val="bg1"/>
                </a:solidFill>
                <a:effectLst/>
              </a:rPr>
              <a:t> 1889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— 30</a:t>
            </a:r>
            <a:r>
              <a:rPr lang="en-US" altLang="ru-RU" sz="2200" dirty="0" smtClean="0">
                <a:solidFill>
                  <a:schemeClr val="bg1"/>
                </a:solidFill>
                <a:effectLst/>
              </a:rPr>
              <a:t>.04</a:t>
            </a:r>
            <a:r>
              <a:rPr lang="ru-RU" sz="2200" dirty="0">
                <a:solidFill>
                  <a:schemeClr val="bg1"/>
                </a:solidFill>
                <a:effectLst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1945)</a:t>
            </a:r>
            <a:r>
              <a:rPr lang="uk-UA" b="1" i="1" dirty="0">
                <a:solidFill>
                  <a:srgbClr val="7030A0"/>
                </a:solidFill>
                <a:effectLst/>
              </a:rPr>
              <a:t/>
            </a:r>
            <a:br>
              <a:rPr lang="uk-UA" b="1" i="1" dirty="0">
                <a:solidFill>
                  <a:srgbClr val="7030A0"/>
                </a:solidFill>
                <a:effectLst/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48613" name="Объект 3"/>
          <p:cNvSpPr>
            <a:spLocks noGrp="1"/>
          </p:cNvSpPr>
          <p:nvPr>
            <p:ph sz="half" idx="2"/>
          </p:nvPr>
        </p:nvSpPr>
        <p:spPr>
          <a:xfrm>
            <a:off x="4544512" y="1340768"/>
            <a:ext cx="4059936" cy="45720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Один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ініціаторів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розв'язування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Другої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світової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війни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       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uk-UA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uk-UA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uk-UA" sz="2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</a:rPr>
              <a:t>Організатор Голокосту.</a:t>
            </a:r>
          </a:p>
          <a:p>
            <a:pPr marL="0" indent="0">
              <a:buNone/>
            </a:pP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         </a:t>
            </a:r>
            <a:endParaRPr lang="uk-UA" i="1" dirty="0" smtClean="0">
              <a:solidFill>
                <a:srgbClr val="FF0000"/>
              </a:solidFill>
            </a:endParaRPr>
          </a:p>
        </p:txBody>
      </p:sp>
      <p:pic>
        <p:nvPicPr>
          <p:cNvPr id="209715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01752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4" name="Стрелка вправо 4"/>
          <p:cNvSpPr/>
          <p:nvPr/>
        </p:nvSpPr>
        <p:spPr>
          <a:xfrm>
            <a:off x="7128284" y="2348880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248" y="4612062"/>
            <a:ext cx="407987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15" name="Прямоугольник 5"/>
          <p:cNvSpPr/>
          <p:nvPr/>
        </p:nvSpPr>
        <p:spPr>
          <a:xfrm>
            <a:off x="4572000" y="2585420"/>
            <a:ext cx="3816424" cy="138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FF0000"/>
                </a:solidFill>
              </a:rPr>
              <a:t>конфлікт</a:t>
            </a:r>
            <a:r>
              <a:rPr lang="ru-RU" sz="2400" i="1" dirty="0" smtClean="0">
                <a:solidFill>
                  <a:srgbClr val="FF0000"/>
                </a:solidFill>
              </a:rPr>
              <a:t> забрав </a:t>
            </a:r>
            <a:r>
              <a:rPr lang="ru-RU" sz="2400" i="1" dirty="0" err="1" smtClean="0">
                <a:solidFill>
                  <a:srgbClr val="FF0000"/>
                </a:solidFill>
              </a:rPr>
              <a:t>життя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понад</a:t>
            </a:r>
            <a:r>
              <a:rPr lang="ru-RU" sz="2400" i="1" dirty="0" smtClean="0">
                <a:solidFill>
                  <a:srgbClr val="FF0000"/>
                </a:solidFill>
              </a:rPr>
              <a:t> 60 млн </a:t>
            </a:r>
            <a:r>
              <a:rPr lang="ru-RU" sz="2400" i="1" dirty="0" err="1" smtClean="0">
                <a:solidFill>
                  <a:srgbClr val="FF0000"/>
                </a:solidFill>
              </a:rPr>
              <a:t>осіб</a:t>
            </a:r>
            <a:r>
              <a:rPr lang="ru-RU" sz="2400" i="1" dirty="0" smtClean="0">
                <a:solidFill>
                  <a:srgbClr val="FF0000"/>
                </a:solidFill>
              </a:rPr>
              <a:t>, а </a:t>
            </a:r>
            <a:r>
              <a:rPr lang="ru-RU" sz="2400" i="1" dirty="0" err="1" smtClean="0">
                <a:solidFill>
                  <a:srgbClr val="FF0000"/>
                </a:solidFill>
              </a:rPr>
              <a:t>ще</a:t>
            </a:r>
            <a:r>
              <a:rPr lang="ru-RU" sz="2400" i="1" dirty="0" smtClean="0">
                <a:solidFill>
                  <a:srgbClr val="FF0000"/>
                </a:solidFill>
              </a:rPr>
              <a:t> 90 млн стали </a:t>
            </a:r>
            <a:r>
              <a:rPr lang="ru-RU" sz="2400" i="1" dirty="0" err="1" smtClean="0">
                <a:solidFill>
                  <a:srgbClr val="FF0000"/>
                </a:solidFill>
              </a:rPr>
              <a:t>інвалідами</a:t>
            </a:r>
            <a:endParaRPr lang="ru-RU" sz="2400" dirty="0"/>
          </a:p>
        </p:txBody>
      </p:sp>
      <p:sp>
        <p:nvSpPr>
          <p:cNvPr id="1048616" name="Прямоугольник 6"/>
          <p:cNvSpPr/>
          <p:nvPr/>
        </p:nvSpPr>
        <p:spPr>
          <a:xfrm>
            <a:off x="5364088" y="4437112"/>
            <a:ext cx="3168075" cy="95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</a:rPr>
              <a:t>загинуло 5,6-5,85 млн </a:t>
            </a:r>
          </a:p>
          <a:p>
            <a:r>
              <a:rPr lang="uk-UA" sz="2400" i="1" dirty="0" smtClean="0">
                <a:solidFill>
                  <a:srgbClr val="FF0000"/>
                </a:solidFill>
              </a:rPr>
              <a:t>чоловік.</a:t>
            </a:r>
          </a:p>
        </p:txBody>
      </p:sp>
      <p:sp>
        <p:nvSpPr>
          <p:cNvPr id="1048617" name="Прямоугольник 7"/>
          <p:cNvSpPr/>
          <p:nvPr/>
        </p:nvSpPr>
        <p:spPr>
          <a:xfrm>
            <a:off x="611560" y="5733256"/>
            <a:ext cx="3854765" cy="72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</a:t>
            </a:r>
            <a:r>
              <a:rPr lang="ru-RU" dirty="0" err="1" smtClean="0"/>
              <a:t>олітичний</a:t>
            </a:r>
            <a:r>
              <a:rPr lang="ru-RU" dirty="0" smtClean="0"/>
              <a:t> та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, рейхсканцлер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  <p:bldP spid="1048613" grpId="0" build="p"/>
      <p:bldP spid="1048614" grpId="0" animBg="1"/>
      <p:bldP spid="1048615" grpId="0"/>
      <p:bldP spid="1048616" grpId="0"/>
      <p:bldP spid="10486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861448" cy="792088"/>
          </a:xfrm>
        </p:spPr>
        <p:txBody>
          <a:bodyPr>
            <a:normAutofit/>
          </a:bodyPr>
          <a:lstStyle/>
          <a:p>
            <a:r>
              <a:rPr lang="uk-UA" sz="3800" b="1" i="1" dirty="0">
                <a:solidFill>
                  <a:srgbClr val="7030A0"/>
                </a:solidFill>
                <a:effectLst/>
                <a:latin typeface="Linux Libertine"/>
              </a:rPr>
              <a:t>Пол </a:t>
            </a:r>
            <a:r>
              <a:rPr lang="uk-UA" sz="3800" b="1" i="1" dirty="0" err="1" smtClean="0">
                <a:solidFill>
                  <a:srgbClr val="7030A0"/>
                </a:solidFill>
                <a:effectLst/>
                <a:latin typeface="Linux Libertine"/>
              </a:rPr>
              <a:t>Пот</a:t>
            </a:r>
            <a:r>
              <a:rPr lang="uk-UA" sz="3800" b="1" i="1" dirty="0" smtClean="0">
                <a:solidFill>
                  <a:srgbClr val="7030A0"/>
                </a:solidFill>
                <a:effectLst/>
                <a:latin typeface="Linux Libertine"/>
              </a:rPr>
              <a:t> </a:t>
            </a:r>
            <a:r>
              <a:rPr lang="ru-RU" sz="2200" dirty="0">
                <a:solidFill>
                  <a:schemeClr val="bg1"/>
                </a:solidFill>
                <a:effectLst/>
                <a:latin typeface="Linux Libertine"/>
              </a:rPr>
              <a:t>(19 </a:t>
            </a:r>
            <a:r>
              <a:rPr lang="ru-RU" sz="2200" dirty="0" err="1">
                <a:solidFill>
                  <a:schemeClr val="bg1"/>
                </a:solidFill>
                <a:effectLst/>
                <a:latin typeface="Linux Libertine"/>
              </a:rPr>
              <a:t>травня</a:t>
            </a:r>
            <a:r>
              <a:rPr lang="ru-RU" sz="2200" dirty="0">
                <a:solidFill>
                  <a:schemeClr val="bg1"/>
                </a:solidFill>
                <a:effectLst/>
                <a:latin typeface="Linux Libertine"/>
              </a:rPr>
              <a:t> 1925 — 15 </a:t>
            </a:r>
            <a:r>
              <a:rPr lang="ru-RU" sz="2200" dirty="0" err="1">
                <a:solidFill>
                  <a:schemeClr val="bg1"/>
                </a:solidFill>
                <a:effectLst/>
                <a:latin typeface="Linux Libertine"/>
              </a:rPr>
              <a:t>квітня</a:t>
            </a:r>
            <a:r>
              <a:rPr lang="ru-RU" sz="2200" dirty="0">
                <a:solidFill>
                  <a:schemeClr val="bg1"/>
                </a:solidFill>
                <a:effectLst/>
                <a:latin typeface="Linux Libertine"/>
              </a:rPr>
              <a:t> 1998)</a:t>
            </a:r>
            <a:endParaRPr lang="uk-UA" sz="2200" dirty="0">
              <a:solidFill>
                <a:schemeClr val="bg1"/>
              </a:solidFill>
              <a:effectLst/>
              <a:latin typeface="Linux Libertine"/>
            </a:endParaRPr>
          </a:p>
        </p:txBody>
      </p:sp>
      <p:sp>
        <p:nvSpPr>
          <p:cNvPr id="1048619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059936" cy="1584176"/>
          </a:xfrm>
        </p:spPr>
        <p:txBody>
          <a:bodyPr>
            <a:normAutofit fontScale="95833"/>
          </a:bodyPr>
          <a:lstStyle/>
          <a:p>
            <a:r>
              <a:rPr lang="ru-RU" sz="2400" dirty="0" err="1" smtClean="0"/>
              <a:t>Заснував</a:t>
            </a:r>
            <a:r>
              <a:rPr lang="ru-RU" sz="2400" dirty="0" smtClean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назвою</a:t>
            </a:r>
            <a:r>
              <a:rPr lang="ru-RU" sz="2400" dirty="0"/>
              <a:t> </a:t>
            </a:r>
            <a:r>
              <a:rPr lang="ru-RU" sz="2400" dirty="0" err="1"/>
              <a:t>Червоні</a:t>
            </a:r>
            <a:r>
              <a:rPr lang="ru-RU" sz="2400" dirty="0"/>
              <a:t> </a:t>
            </a:r>
            <a:r>
              <a:rPr lang="ru-RU" sz="2400" dirty="0" err="1" smtClean="0"/>
              <a:t>кхмери</a:t>
            </a:r>
            <a:r>
              <a:rPr lang="ru-RU" sz="2400" dirty="0" smtClean="0"/>
              <a:t>. Вторгся до </a:t>
            </a:r>
            <a:r>
              <a:rPr lang="ru-RU" sz="2400" dirty="0" err="1" smtClean="0"/>
              <a:t>столиці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Камбоджі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09715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1"/>
            <a:ext cx="3096344" cy="433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0" name="Объект 2"/>
          <p:cNvSpPr txBox="1"/>
          <p:nvPr/>
        </p:nvSpPr>
        <p:spPr>
          <a:xfrm>
            <a:off x="1057215" y="2725869"/>
            <a:ext cx="4059936" cy="1688976"/>
          </a:xfrm>
          <a:prstGeom prst="rect">
            <a:avLst/>
          </a:prstGeom>
        </p:spPr>
        <p:txBody>
          <a:bodyPr vert="horz">
            <a:normAutofit fontScale="95833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У </a:t>
            </a:r>
            <a:r>
              <a:rPr lang="ru-RU" sz="2400" dirty="0" err="1">
                <a:solidFill>
                  <a:schemeClr val="bg1"/>
                </a:solidFill>
              </a:rPr>
              <a:t>країні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встановився</a:t>
            </a:r>
            <a:r>
              <a:rPr lang="ru-RU" sz="2400" dirty="0">
                <a:solidFill>
                  <a:schemeClr val="bg1"/>
                </a:solidFill>
              </a:rPr>
              <a:t> режим </a:t>
            </a:r>
            <a:r>
              <a:rPr lang="ru-RU" sz="2400" dirty="0" err="1">
                <a:solidFill>
                  <a:schemeClr val="bg1"/>
                </a:solidFill>
              </a:rPr>
              <a:t>жорстокого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терору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представників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вищого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класу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інтелігенції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48621" name="Объект 2"/>
          <p:cNvSpPr txBox="1"/>
          <p:nvPr/>
        </p:nvSpPr>
        <p:spPr>
          <a:xfrm>
            <a:off x="467544" y="4698942"/>
            <a:ext cx="4059936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 err="1">
                <a:solidFill>
                  <a:srgbClr val="FF0000"/>
                </a:solidFill>
              </a:rPr>
              <a:t>Відбувалися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масові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репресії</a:t>
            </a:r>
            <a:r>
              <a:rPr lang="ru-RU" sz="2400" i="1" dirty="0">
                <a:solidFill>
                  <a:srgbClr val="FF0000"/>
                </a:solidFill>
              </a:rPr>
              <a:t> і голод, </a:t>
            </a:r>
            <a:r>
              <a:rPr lang="ru-RU" sz="2400" i="1" dirty="0" err="1">
                <a:solidFill>
                  <a:srgbClr val="FF0000"/>
                </a:solidFill>
              </a:rPr>
              <a:t>що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призвело</a:t>
            </a:r>
            <a:r>
              <a:rPr lang="ru-RU" sz="2400" i="1" dirty="0">
                <a:solidFill>
                  <a:srgbClr val="FF0000"/>
                </a:solidFill>
              </a:rPr>
              <a:t> до </a:t>
            </a:r>
            <a:r>
              <a:rPr lang="ru-RU" sz="2400" i="1" dirty="0" err="1">
                <a:solidFill>
                  <a:srgbClr val="FF0000"/>
                </a:solidFill>
              </a:rPr>
              <a:t>загибелі</a:t>
            </a:r>
            <a:r>
              <a:rPr lang="ru-RU" sz="2400" i="1" dirty="0">
                <a:solidFill>
                  <a:srgbClr val="FF0000"/>
                </a:solidFill>
              </a:rPr>
              <a:t> до 3 млн </a:t>
            </a:r>
            <a:r>
              <a:rPr lang="ru-RU" sz="2400" i="1" dirty="0" err="1">
                <a:solidFill>
                  <a:srgbClr val="FF0000"/>
                </a:solidFill>
              </a:rPr>
              <a:t>осіб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048622" name="Стрелка вниз 5"/>
          <p:cNvSpPr/>
          <p:nvPr/>
        </p:nvSpPr>
        <p:spPr>
          <a:xfrm>
            <a:off x="3563888" y="2348880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613" y="4292595"/>
            <a:ext cx="183848" cy="4543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23" name="Прямоугольник 8"/>
          <p:cNvSpPr/>
          <p:nvPr/>
        </p:nvSpPr>
        <p:spPr>
          <a:xfrm>
            <a:off x="5364088" y="5229200"/>
            <a:ext cx="3029659" cy="72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олодар</a:t>
            </a:r>
            <a:r>
              <a:rPr lang="ru-RU" dirty="0" smtClean="0"/>
              <a:t> </a:t>
            </a:r>
            <a:r>
              <a:rPr lang="ru-RU" dirty="0" err="1" smtClean="0"/>
              <a:t>Камбоджі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Червоних</a:t>
            </a:r>
            <a:r>
              <a:rPr lang="ru-RU" dirty="0" smtClean="0"/>
              <a:t> </a:t>
            </a:r>
            <a:r>
              <a:rPr lang="ru-RU" dirty="0" err="1" smtClean="0"/>
              <a:t>кхмерів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  <p:bldP spid="1048619" grpId="0" build="p"/>
      <p:bldP spid="1048620" grpId="0"/>
      <p:bldP spid="1048621" grpId="0"/>
      <p:bldP spid="1048622" grpId="0" animBg="1"/>
      <p:bldP spid="10486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94928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 smtClean="0">
                <a:solidFill>
                  <a:srgbClr val="7030A0"/>
                </a:solidFill>
              </a:rPr>
              <a:t>Йосип</a:t>
            </a: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Віссаріонович</a:t>
            </a: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Сталін</a:t>
            </a:r>
            <a:r>
              <a:rPr lang="ru-RU" sz="3600" b="1" i="1" dirty="0">
                <a:solidFill>
                  <a:srgbClr val="7030A0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(</a:t>
            </a:r>
            <a:r>
              <a:rPr lang="ru-RU" sz="2200" dirty="0" smtClean="0">
                <a:solidFill>
                  <a:schemeClr val="bg1"/>
                </a:solidFill>
              </a:rPr>
              <a:t>9 </a:t>
            </a:r>
            <a:r>
              <a:rPr lang="ru-RU" sz="2200" dirty="0">
                <a:solidFill>
                  <a:schemeClr val="bg1"/>
                </a:solidFill>
              </a:rPr>
              <a:t>(21) </a:t>
            </a:r>
            <a:r>
              <a:rPr lang="ru-RU" sz="2200" dirty="0" err="1">
                <a:solidFill>
                  <a:schemeClr val="bg1"/>
                </a:solidFill>
              </a:rPr>
              <a:t>грудня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1879 </a:t>
            </a:r>
            <a:r>
              <a:rPr lang="ru-RU" sz="2200" dirty="0">
                <a:solidFill>
                  <a:schemeClr val="bg1"/>
                </a:solidFill>
              </a:rPr>
              <a:t>— </a:t>
            </a:r>
            <a:r>
              <a:rPr lang="ru-RU" sz="2200" dirty="0" smtClean="0">
                <a:solidFill>
                  <a:schemeClr val="bg1"/>
                </a:solidFill>
              </a:rPr>
              <a:t>5 </a:t>
            </a:r>
            <a:r>
              <a:rPr lang="ru-RU" sz="2200" dirty="0" err="1">
                <a:solidFill>
                  <a:schemeClr val="bg1"/>
                </a:solidFill>
              </a:rPr>
              <a:t>березня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1953)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1048625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3129136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Один із </a:t>
            </a:r>
            <a:r>
              <a:rPr lang="uk-UA" sz="2200" dirty="0" err="1" smtClean="0"/>
              <a:t>ініциаторівДругої</a:t>
            </a:r>
            <a:r>
              <a:rPr lang="uk-UA" sz="2200" dirty="0" smtClean="0"/>
              <a:t> Світової Війни.</a:t>
            </a:r>
          </a:p>
          <a:p>
            <a:r>
              <a:rPr lang="ru-RU" sz="2200" dirty="0">
                <a:solidFill>
                  <a:schemeClr val="bg1"/>
                </a:solidFill>
              </a:rPr>
              <a:t>За </a:t>
            </a:r>
            <a:r>
              <a:rPr lang="ru-RU" sz="2200" dirty="0" err="1">
                <a:solidFill>
                  <a:schemeClr val="bg1"/>
                </a:solidFill>
              </a:rPr>
              <a:t>деякими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оцінками</a:t>
            </a:r>
            <a:r>
              <a:rPr lang="ru-RU" sz="2200" dirty="0">
                <a:solidFill>
                  <a:schemeClr val="bg1"/>
                </a:solidFill>
              </a:rPr>
              <a:t> — один </a:t>
            </a:r>
            <a:r>
              <a:rPr lang="ru-RU" sz="2200" dirty="0" err="1">
                <a:solidFill>
                  <a:schemeClr val="bg1"/>
                </a:solidFill>
              </a:rPr>
              <a:t>із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найжорстокіших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диктаторів</a:t>
            </a:r>
            <a:r>
              <a:rPr lang="ru-RU" sz="2200" dirty="0">
                <a:solidFill>
                  <a:schemeClr val="bg1"/>
                </a:solidFill>
              </a:rPr>
              <a:t> в </a:t>
            </a:r>
            <a:r>
              <a:rPr lang="ru-RU" sz="2200" dirty="0" err="1">
                <a:solidFill>
                  <a:schemeClr val="bg1"/>
                </a:solidFill>
              </a:rPr>
              <a:t>історії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людства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sz="32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971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17682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6" name="Прямоугольник 4"/>
          <p:cNvSpPr/>
          <p:nvPr/>
        </p:nvSpPr>
        <p:spPr>
          <a:xfrm>
            <a:off x="539552" y="5793622"/>
            <a:ext cx="3312368" cy="72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Д</a:t>
            </a:r>
            <a:r>
              <a:rPr lang="ru-RU" dirty="0" err="1" smtClean="0"/>
              <a:t>ержавний</a:t>
            </a:r>
            <a:r>
              <a:rPr lang="ru-RU" dirty="0" smtClean="0"/>
              <a:t>, </a:t>
            </a:r>
            <a:r>
              <a:rPr lang="ru-RU" dirty="0" err="1" smtClean="0"/>
              <a:t>політичний</a:t>
            </a:r>
            <a:r>
              <a:rPr lang="ru-RU" dirty="0" smtClean="0"/>
              <a:t> і </a:t>
            </a:r>
          </a:p>
          <a:p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 СРСР</a:t>
            </a:r>
            <a:endParaRPr lang="ru-RU" dirty="0"/>
          </a:p>
        </p:txBody>
      </p:sp>
      <p:sp>
        <p:nvSpPr>
          <p:cNvPr id="1048627" name="Прямоугольник 7"/>
          <p:cNvSpPr/>
          <p:nvPr/>
        </p:nvSpPr>
        <p:spPr>
          <a:xfrm>
            <a:off x="4067944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48628" name="Стрелка вниз 8"/>
          <p:cNvSpPr/>
          <p:nvPr/>
        </p:nvSpPr>
        <p:spPr>
          <a:xfrm>
            <a:off x="7452320" y="4221088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29" name="Прямоугольник 9"/>
          <p:cNvSpPr/>
          <p:nvPr/>
        </p:nvSpPr>
        <p:spPr>
          <a:xfrm>
            <a:off x="4355976" y="4842517"/>
            <a:ext cx="4572000" cy="1615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i="1" dirty="0" err="1">
                <a:solidFill>
                  <a:srgbClr val="FF0000"/>
                </a:solidFill>
              </a:rPr>
              <a:t>У</a:t>
            </a:r>
            <a:r>
              <a:rPr lang="ru-RU" sz="2200" i="1" dirty="0" err="1" smtClean="0">
                <a:solidFill>
                  <a:srgbClr val="FF0000"/>
                </a:solidFill>
              </a:rPr>
              <a:t>мисно</a:t>
            </a: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200" i="1" dirty="0" err="1" smtClean="0">
                <a:solidFill>
                  <a:srgbClr val="FF0000"/>
                </a:solidFill>
              </a:rPr>
              <a:t>організував</a:t>
            </a:r>
            <a:r>
              <a:rPr lang="ru-RU" sz="2200" i="1" dirty="0" smtClean="0">
                <a:solidFill>
                  <a:srgbClr val="FF0000"/>
                </a:solidFill>
              </a:rPr>
              <a:t> геноцид </a:t>
            </a:r>
            <a:r>
              <a:rPr lang="ru-RU" sz="2200" i="1" dirty="0" err="1" smtClean="0">
                <a:solidFill>
                  <a:srgbClr val="FF0000"/>
                </a:solidFill>
              </a:rPr>
              <a:t>частини</a:t>
            </a: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200" i="1" dirty="0" err="1" smtClean="0">
                <a:solidFill>
                  <a:srgbClr val="FF0000"/>
                </a:solidFill>
              </a:rPr>
              <a:t>української</a:t>
            </a: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200" i="1" dirty="0" err="1" smtClean="0">
                <a:solidFill>
                  <a:srgbClr val="FF0000"/>
                </a:solidFill>
              </a:rPr>
              <a:t>національної</a:t>
            </a: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200" i="1" dirty="0" err="1" smtClean="0">
                <a:solidFill>
                  <a:srgbClr val="FF0000"/>
                </a:solidFill>
              </a:rPr>
              <a:t>групи</a:t>
            </a:r>
            <a:r>
              <a:rPr lang="ru-RU" sz="2200" i="1" dirty="0" smtClean="0">
                <a:solidFill>
                  <a:srgbClr val="FF0000"/>
                </a:solidFill>
              </a:rPr>
              <a:t>, </a:t>
            </a:r>
            <a:r>
              <a:rPr lang="ru-RU" sz="2200" i="1" dirty="0" err="1" smtClean="0">
                <a:solidFill>
                  <a:srgbClr val="FF0000"/>
                </a:solidFill>
              </a:rPr>
              <a:t>внаслідок</a:t>
            </a: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200" i="1" dirty="0" err="1" smtClean="0">
                <a:solidFill>
                  <a:srgbClr val="FF0000"/>
                </a:solidFill>
              </a:rPr>
              <a:t>чого</a:t>
            </a: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200" i="1" dirty="0" err="1" smtClean="0">
                <a:solidFill>
                  <a:srgbClr val="FF0000"/>
                </a:solidFill>
              </a:rPr>
              <a:t>було</a:t>
            </a: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200" i="1" dirty="0" err="1" smtClean="0">
                <a:solidFill>
                  <a:srgbClr val="FF0000"/>
                </a:solidFill>
              </a:rPr>
              <a:t>знищено</a:t>
            </a:r>
            <a:r>
              <a:rPr lang="ru-RU" sz="2200" i="1" dirty="0" smtClean="0">
                <a:solidFill>
                  <a:srgbClr val="FF0000"/>
                </a:solidFill>
              </a:rPr>
              <a:t> 3 млн. 941 тис. </a:t>
            </a:r>
            <a:r>
              <a:rPr lang="ru-RU" sz="2200" i="1" dirty="0" err="1" smtClean="0">
                <a:solidFill>
                  <a:srgbClr val="FF0000"/>
                </a:solidFill>
              </a:rPr>
              <a:t>осіб</a:t>
            </a:r>
            <a:endParaRPr lang="ru-RU" sz="2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 build="p"/>
      <p:bldP spid="1048626" grpId="0"/>
      <p:bldP spid="1048628" grpId="0" animBg="1"/>
      <p:bldP spid="10486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19256" cy="678904"/>
          </a:xfrm>
        </p:spPr>
        <p:txBody>
          <a:bodyPr>
            <a:normAutofit/>
          </a:bodyPr>
          <a:lstStyle/>
          <a:p>
            <a:r>
              <a:rPr lang="ru-RU" sz="3800" b="1" i="1" dirty="0">
                <a:solidFill>
                  <a:srgbClr val="7030A0"/>
                </a:solidFill>
              </a:rPr>
              <a:t>Мао </a:t>
            </a:r>
            <a:r>
              <a:rPr lang="ru-RU" sz="3800" b="1" i="1" dirty="0" err="1" smtClean="0">
                <a:solidFill>
                  <a:srgbClr val="7030A0"/>
                </a:solidFill>
              </a:rPr>
              <a:t>Цзедун</a:t>
            </a:r>
            <a:r>
              <a:rPr lang="ru-RU" sz="3800" b="1" i="1" dirty="0">
                <a:solidFill>
                  <a:srgbClr val="7030A0"/>
                </a:solidFill>
              </a:rPr>
              <a:t>  </a:t>
            </a:r>
            <a:r>
              <a:rPr lang="ru-RU" sz="1800" dirty="0">
                <a:solidFill>
                  <a:schemeClr val="bg1"/>
                </a:solidFill>
              </a:rPr>
              <a:t>(</a:t>
            </a:r>
            <a:r>
              <a:rPr lang="ru-RU" sz="1800" dirty="0" smtClean="0">
                <a:solidFill>
                  <a:schemeClr val="bg1"/>
                </a:solidFill>
              </a:rPr>
              <a:t>26 </a:t>
            </a:r>
            <a:r>
              <a:rPr lang="ru-RU" sz="1800" dirty="0" err="1">
                <a:solidFill>
                  <a:schemeClr val="bg1"/>
                </a:solidFill>
              </a:rPr>
              <a:t>грудня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1893 —  </a:t>
            </a:r>
            <a:r>
              <a:rPr lang="ru-RU" sz="1800" dirty="0">
                <a:solidFill>
                  <a:schemeClr val="bg1"/>
                </a:solidFill>
              </a:rPr>
              <a:t>9 </a:t>
            </a:r>
            <a:r>
              <a:rPr lang="ru-RU" sz="1800" dirty="0" err="1">
                <a:solidFill>
                  <a:schemeClr val="bg1"/>
                </a:solidFill>
              </a:rPr>
              <a:t>вересня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1976).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48631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125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/>
              <a:t>Кампанія</a:t>
            </a:r>
            <a:r>
              <a:rPr lang="ru-RU" sz="1800" dirty="0" smtClean="0"/>
              <a:t> </a:t>
            </a:r>
            <a:r>
              <a:rPr lang="ru-RU" sz="1800" dirty="0"/>
              <a:t>«</a:t>
            </a:r>
            <a:r>
              <a:rPr lang="ru-RU" sz="1800" dirty="0" smtClean="0"/>
              <a:t>Сто </a:t>
            </a:r>
            <a:r>
              <a:rPr lang="ru-RU" sz="1800" dirty="0" err="1"/>
              <a:t>квітів</a:t>
            </a:r>
            <a:r>
              <a:rPr lang="ru-RU" sz="1800" dirty="0"/>
              <a:t>» </a:t>
            </a:r>
            <a:r>
              <a:rPr lang="ru-RU" sz="1800" dirty="0" err="1"/>
              <a:t>згортається</a:t>
            </a:r>
            <a:r>
              <a:rPr lang="ru-RU" sz="1800" dirty="0"/>
              <a:t>, і </a:t>
            </a:r>
            <a:r>
              <a:rPr lang="ru-RU" sz="1800" dirty="0" err="1"/>
              <a:t>замість</a:t>
            </a:r>
            <a:r>
              <a:rPr lang="ru-RU" sz="1800" dirty="0"/>
              <a:t> </a:t>
            </a:r>
            <a:r>
              <a:rPr lang="ru-RU" sz="1800" dirty="0" err="1"/>
              <a:t>неї</a:t>
            </a:r>
            <a:r>
              <a:rPr lang="ru-RU" sz="1800" dirty="0"/>
              <a:t> </a:t>
            </a:r>
            <a:r>
              <a:rPr lang="ru-RU" sz="1800" dirty="0" err="1"/>
              <a:t>проголошується</a:t>
            </a:r>
            <a:r>
              <a:rPr lang="ru-RU" sz="1800" dirty="0"/>
              <a:t> </a:t>
            </a:r>
            <a:r>
              <a:rPr lang="ru-RU" sz="1800" dirty="0" err="1"/>
              <a:t>кампанія</a:t>
            </a:r>
            <a:r>
              <a:rPr lang="ru-RU" sz="1800" dirty="0"/>
              <a:t> </a:t>
            </a:r>
            <a:r>
              <a:rPr lang="ru-RU" sz="1800" dirty="0" err="1"/>
              <a:t>проти</a:t>
            </a:r>
            <a:r>
              <a:rPr lang="ru-RU" sz="1800" dirty="0"/>
              <a:t> </a:t>
            </a:r>
            <a:r>
              <a:rPr lang="ru-RU" sz="1800" dirty="0" err="1"/>
              <a:t>правих</a:t>
            </a:r>
            <a:r>
              <a:rPr lang="ru-RU" sz="1800" dirty="0"/>
              <a:t> </a:t>
            </a:r>
            <a:r>
              <a:rPr lang="ru-RU" sz="1800" dirty="0" err="1"/>
              <a:t>ухильників</a:t>
            </a:r>
            <a:r>
              <a:rPr lang="ru-RU" sz="1800" dirty="0"/>
              <a:t>.</a:t>
            </a:r>
          </a:p>
        </p:txBody>
      </p:sp>
      <p:pic>
        <p:nvPicPr>
          <p:cNvPr id="209716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051099" cy="4042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2" name="Прямоугольник 4"/>
          <p:cNvSpPr/>
          <p:nvPr/>
        </p:nvSpPr>
        <p:spPr>
          <a:xfrm>
            <a:off x="5148064" y="5517231"/>
            <a:ext cx="3528392" cy="72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</a:t>
            </a:r>
            <a:r>
              <a:rPr lang="ru-RU" dirty="0" err="1" smtClean="0"/>
              <a:t>итайський</a:t>
            </a:r>
            <a:r>
              <a:rPr lang="ru-RU" dirty="0" smtClean="0"/>
              <a:t>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лідер</a:t>
            </a:r>
            <a:r>
              <a:rPr lang="ru-RU" dirty="0" smtClean="0"/>
              <a:t> і </a:t>
            </a:r>
          </a:p>
          <a:p>
            <a:r>
              <a:rPr lang="ru-RU" dirty="0" smtClean="0"/>
              <a:t>теоретик </a:t>
            </a:r>
            <a:r>
              <a:rPr lang="ru-RU" dirty="0" err="1" smtClean="0"/>
              <a:t>маоїзму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48633" name="Прямоугольник 5"/>
          <p:cNvSpPr/>
          <p:nvPr/>
        </p:nvSpPr>
        <p:spPr>
          <a:xfrm>
            <a:off x="323528" y="2636912"/>
            <a:ext cx="4572000" cy="11963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З</a:t>
            </a:r>
            <a:r>
              <a:rPr lang="ru-RU" sz="2000" dirty="0" err="1" smtClean="0">
                <a:solidFill>
                  <a:schemeClr val="bg1"/>
                </a:solidFill>
              </a:rPr>
              <a:t>аарештовуються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</a:rPr>
              <a:t> 520 000 людей,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подали голос протесту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час «Ста </a:t>
            </a:r>
            <a:r>
              <a:rPr lang="ru-RU" sz="2000" dirty="0" err="1" smtClean="0">
                <a:solidFill>
                  <a:schemeClr val="bg1"/>
                </a:solidFill>
              </a:rPr>
              <a:t>квітів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48634" name="Стрелка вниз 6"/>
          <p:cNvSpPr/>
          <p:nvPr/>
        </p:nvSpPr>
        <p:spPr>
          <a:xfrm>
            <a:off x="3851920" y="2276872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5" name="Объект 2"/>
          <p:cNvSpPr txBox="1"/>
          <p:nvPr/>
        </p:nvSpPr>
        <p:spPr>
          <a:xfrm>
            <a:off x="579560" y="4041068"/>
            <a:ext cx="4059936" cy="1008112"/>
          </a:xfrm>
          <a:prstGeom prst="rect">
            <a:avLst/>
          </a:prstGeom>
        </p:spPr>
        <p:txBody>
          <a:bodyPr vert="horz">
            <a:normAutofit fontScale="88889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900" dirty="0" smtClean="0"/>
              <a:t>Аби покращити становище економіки створюється </a:t>
            </a:r>
            <a:r>
              <a:rPr lang="uk-UA" sz="1900" dirty="0"/>
              <a:t>кампанія «Великий стрибок тигра</a:t>
            </a:r>
            <a:r>
              <a:rPr lang="uk-UA" sz="1900" dirty="0" smtClean="0"/>
              <a:t>», яка дуже скоро провалюється.</a:t>
            </a:r>
            <a:endParaRPr lang="uk-UA" sz="1900" dirty="0"/>
          </a:p>
          <a:p>
            <a:pPr marL="0" indent="0">
              <a:buFont typeface="Wingdings 2"/>
              <a:buNone/>
            </a:pPr>
            <a:endParaRPr lang="ru-RU" sz="1800" dirty="0"/>
          </a:p>
        </p:txBody>
      </p:sp>
      <p:sp>
        <p:nvSpPr>
          <p:cNvPr id="1048636" name="Стрелка вниз 10"/>
          <p:cNvSpPr/>
          <p:nvPr/>
        </p:nvSpPr>
        <p:spPr>
          <a:xfrm>
            <a:off x="3922703" y="4869160"/>
            <a:ext cx="14646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7" name="Прямоугольник 7"/>
          <p:cNvSpPr/>
          <p:nvPr/>
        </p:nvSpPr>
        <p:spPr>
          <a:xfrm>
            <a:off x="683568" y="5378731"/>
            <a:ext cx="4680520" cy="119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solidFill>
                  <a:srgbClr val="FF0000"/>
                </a:solidFill>
              </a:rPr>
              <a:t>К</a:t>
            </a:r>
            <a:r>
              <a:rPr lang="ru-RU" sz="2000" i="1" dirty="0" err="1" smtClean="0">
                <a:solidFill>
                  <a:srgbClr val="FF0000"/>
                </a:solidFill>
              </a:rPr>
              <a:t>раїну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охопив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найбільший</a:t>
            </a:r>
            <a:r>
              <a:rPr lang="ru-RU" sz="2000" i="1" dirty="0" smtClean="0">
                <a:solidFill>
                  <a:srgbClr val="FF0000"/>
                </a:solidFill>
              </a:rPr>
              <a:t> голод, жертвами </a:t>
            </a:r>
            <a:r>
              <a:rPr lang="ru-RU" sz="2000" i="1" dirty="0" err="1" smtClean="0">
                <a:solidFill>
                  <a:srgbClr val="FF0000"/>
                </a:solidFill>
              </a:rPr>
              <a:t>якого</a:t>
            </a:r>
            <a:r>
              <a:rPr lang="ru-RU" sz="2000" i="1" dirty="0" smtClean="0">
                <a:solidFill>
                  <a:srgbClr val="FF0000"/>
                </a:solidFill>
              </a:rPr>
              <a:t> стали, за </a:t>
            </a:r>
            <a:r>
              <a:rPr lang="ru-RU" sz="2000" i="1" dirty="0" err="1" smtClean="0">
                <a:solidFill>
                  <a:srgbClr val="FF0000"/>
                </a:solidFill>
              </a:rPr>
              <a:t>різними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оцінках</a:t>
            </a:r>
            <a:r>
              <a:rPr lang="ru-RU" sz="2000" i="1" dirty="0" smtClean="0">
                <a:solidFill>
                  <a:srgbClr val="FF0000"/>
                </a:solidFill>
              </a:rPr>
              <a:t>, </a:t>
            </a:r>
            <a:r>
              <a:rPr lang="ru-RU" sz="2000" i="1" dirty="0" err="1" smtClean="0">
                <a:solidFill>
                  <a:srgbClr val="FF0000"/>
                </a:solidFill>
              </a:rPr>
              <a:t>від</a:t>
            </a:r>
            <a:r>
              <a:rPr lang="ru-RU" sz="2000" i="1" dirty="0" smtClean="0">
                <a:solidFill>
                  <a:srgbClr val="FF0000"/>
                </a:solidFill>
              </a:rPr>
              <a:t> 10 до 30 </a:t>
            </a:r>
            <a:r>
              <a:rPr lang="ru-RU" sz="2000" i="1" dirty="0" err="1" smtClean="0">
                <a:solidFill>
                  <a:srgbClr val="FF0000"/>
                </a:solidFill>
              </a:rPr>
              <a:t>мільйонів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чоловік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/>
      <p:bldP spid="1048631" grpId="0" build="p"/>
      <p:bldP spid="1048632" grpId="0"/>
      <p:bldP spid="1048633" grpId="0"/>
      <p:bldP spid="1048634" grpId="0" animBg="1"/>
      <p:bldP spid="1048635" grpId="0"/>
      <p:bldP spid="1048636" grpId="0" animBg="1"/>
      <p:bldP spid="10486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664296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2400" dirty="0" smtClean="0">
                <a:latin typeface="Monotype Corsiva" panose="03010101010201010101" pitchFamily="66" charset="0"/>
              </a:rPr>
              <a:t>“</a:t>
            </a:r>
            <a:r>
              <a:rPr lang="ru-RU" sz="2400" dirty="0" smtClean="0">
                <a:latin typeface="Monotype Corsiva" panose="03010101010201010101" pitchFamily="66" charset="0"/>
              </a:rPr>
              <a:t>Когда </a:t>
            </a:r>
            <a:r>
              <a:rPr lang="ru-RU" sz="2400" dirty="0">
                <a:latin typeface="Monotype Corsiva" panose="03010101010201010101" pitchFamily="66" charset="0"/>
              </a:rPr>
              <a:t>они пришли за коммунистами, Мне было все равно, я не коммунист. Когда они пришли за </a:t>
            </a:r>
            <a:r>
              <a:rPr lang="ru-RU" sz="2400" dirty="0" err="1">
                <a:latin typeface="Monotype Corsiva" panose="03010101010201010101" pitchFamily="66" charset="0"/>
              </a:rPr>
              <a:t>эсэрами</a:t>
            </a:r>
            <a:r>
              <a:rPr lang="ru-RU" sz="2400" dirty="0">
                <a:latin typeface="Monotype Corsiva" panose="03010101010201010101" pitchFamily="66" charset="0"/>
              </a:rPr>
              <a:t>, Мне было все равно, я не </a:t>
            </a:r>
            <a:r>
              <a:rPr lang="ru-RU" sz="2400" dirty="0" err="1">
                <a:latin typeface="Monotype Corsiva" panose="03010101010201010101" pitchFamily="66" charset="0"/>
              </a:rPr>
              <a:t>эсэр</a:t>
            </a:r>
            <a:r>
              <a:rPr lang="ru-RU" sz="2400" dirty="0">
                <a:latin typeface="Monotype Corsiva" panose="03010101010201010101" pitchFamily="66" charset="0"/>
              </a:rPr>
              <a:t>. Когда они пришли за </a:t>
            </a:r>
            <a:r>
              <a:rPr lang="ru-RU" sz="2400" dirty="0" smtClean="0">
                <a:latin typeface="Monotype Corsiva" panose="03010101010201010101" pitchFamily="66" charset="0"/>
              </a:rPr>
              <a:t>профсоюзами</a:t>
            </a:r>
            <a:r>
              <a:rPr lang="ru-RU" sz="2400" dirty="0">
                <a:latin typeface="Monotype Corsiva" panose="03010101010201010101" pitchFamily="66" charset="0"/>
              </a:rPr>
              <a:t>, Я не протестовал, ведь я не профсоюзный деятель Когда они пришли за евреями, Я молчал, я ведь не еврей. А когда они пришли за мной, Некому было больше протестовать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r>
              <a:rPr lang="en-US" sz="2400" dirty="0" smtClean="0">
                <a:latin typeface="Monotype Corsiva" panose="03010101010201010101" pitchFamily="66" charset="0"/>
              </a:rPr>
              <a:t>”</a:t>
            </a:r>
          </a:p>
          <a:p>
            <a:pPr marL="0" indent="0">
              <a:buNone/>
            </a:pPr>
            <a:r>
              <a:rPr lang="en-US" sz="2400" dirty="0">
                <a:latin typeface="Monotype Corsiva" panose="03010101010201010101" pitchFamily="66" charset="0"/>
              </a:rPr>
              <a:t> </a:t>
            </a:r>
            <a:r>
              <a:rPr lang="en-US" sz="2400" dirty="0" smtClean="0">
                <a:latin typeface="Monotype Corsiva" panose="03010101010201010101" pitchFamily="66" charset="0"/>
              </a:rPr>
              <a:t>                                                                </a:t>
            </a:r>
            <a:r>
              <a:rPr lang="ru-RU" sz="2400" dirty="0">
                <a:latin typeface="Monotype Corsiva" panose="03010101010201010101" pitchFamily="66" charset="0"/>
              </a:rPr>
              <a:t>Пастор  </a:t>
            </a:r>
            <a:r>
              <a:rPr lang="ru-RU" sz="2400" dirty="0" smtClean="0">
                <a:latin typeface="Monotype Corsiva" panose="03010101010201010101" pitchFamily="66" charset="0"/>
              </a:rPr>
              <a:t>Мартин </a:t>
            </a:r>
            <a:r>
              <a:rPr lang="ru-RU" sz="2400" dirty="0" err="1" smtClean="0">
                <a:latin typeface="Monotype Corsiva" panose="03010101010201010101" pitchFamily="66" charset="0"/>
              </a:rPr>
              <a:t>Нимеллер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816">
            <a:off x="510058" y="3068960"/>
            <a:ext cx="4782022" cy="3190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2" name="Объект 1"/>
          <p:cNvSpPr txBox="1"/>
          <p:nvPr/>
        </p:nvSpPr>
        <p:spPr>
          <a:xfrm>
            <a:off x="5508104" y="2967522"/>
            <a:ext cx="3635896" cy="21896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048643" name="Объект 1"/>
          <p:cNvSpPr txBox="1"/>
          <p:nvPr/>
        </p:nvSpPr>
        <p:spPr>
          <a:xfrm>
            <a:off x="5696306" y="3634449"/>
            <a:ext cx="3259492" cy="2602861"/>
          </a:xfrm>
          <a:prstGeom prst="rect">
            <a:avLst/>
          </a:prstGeom>
        </p:spPr>
        <p:txBody>
          <a:bodyPr vert="horz">
            <a:normAutofit fontScale="95833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Геноцид стосується не якоїсь одні людини. Геноцид стосується кожного. Незважаючи на вік, расу та світогляд…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build="p"/>
      <p:bldP spid="104864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526</Words>
  <Application>Microsoft Office PowerPoint</Application>
  <PresentationFormat>Экран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“Геноцид – як феномен ХХ сторіччя”</vt:lpstr>
      <vt:lpstr>Слайд 2</vt:lpstr>
      <vt:lpstr>Що пов’язує  цих людей?</vt:lpstr>
      <vt:lpstr>Геноци́д (од грец. γένος — род, плем'я та лат. caedo — убиваю) — цілеспрямовані дії з метою знищення повністю або частково окремих груп населення чи цілих народів за національними, етнічними, расовими або релігійними мотивами.</vt:lpstr>
      <vt:lpstr>Адольф Гітлер (20.04 1889— 30.04 1945) </vt:lpstr>
      <vt:lpstr>Пол Пот (19 травня 1925 — 15 квітня 1998)</vt:lpstr>
      <vt:lpstr>Йосип Віссаріонович Сталін (9 (21) грудня 1879 — 5 березня 1953)</vt:lpstr>
      <vt:lpstr>Мао Цзедун  (26 грудня 1893 —  9 вересня 1976).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5</cp:revision>
  <dcterms:created xsi:type="dcterms:W3CDTF">2016-03-27T08:03:53Z</dcterms:created>
  <dcterms:modified xsi:type="dcterms:W3CDTF">2016-04-18T13:01:11Z</dcterms:modified>
</cp:coreProperties>
</file>