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uk-UA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uk-UA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BC035B6-9BD8-4575-B95F-AB5EE8FF5D19}" type="slidenum">
              <a:rPr lang="uk-UA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193B818-315E-4517-94DB-C0BA8715C517}" type="slidenum">
              <a:rPr lang="uk-UA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0" name="Рисунок 79"/>
          <p:cNvPicPr/>
          <p:nvPr/>
        </p:nvPicPr>
        <p:blipFill>
          <a:blip r:embed="rId2"/>
          <a:stretch/>
        </p:blipFill>
        <p:spPr>
          <a:xfrm>
            <a:off x="1706760" y="152352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2"/>
          <a:stretch/>
        </p:blipFill>
        <p:spPr>
          <a:xfrm>
            <a:off x="1706760" y="1523520"/>
            <a:ext cx="57297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uk-UA" sz="2600" strike="noStrike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uk-UA" sz="2600" strike="noStrike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uk-UA" sz="2600" strike="noStrike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uk-UA" sz="2600" strike="noStrike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uk-UA" sz="2600" strike="noStrike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 sz="2600" strike="noStrike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uk-UA" sz="2600" strike="noStrike">
                <a:solidFill>
                  <a:srgbClr val="FFFFFF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uk-UA" sz="2400" strike="noStrike">
                <a:solidFill>
                  <a:srgbClr val="ECEDD1"/>
                </a:solidFill>
                <a:latin typeface="Constanti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uk-UA" sz="2100" strike="noStrike">
                <a:solidFill>
                  <a:srgbClr val="FFFFFF"/>
                </a:solidFill>
                <a:latin typeface="Constanti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uk-UA" sz="1900" strike="noStrike">
                <a:solidFill>
                  <a:srgbClr val="FFFFFF"/>
                </a:solidFill>
                <a:latin typeface="Constanti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uk-UA" sz="1600" strike="noStrike">
                <a:solidFill>
                  <a:srgbClr val="FFFFFF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1200" strike="noStrike">
                <a:solidFill>
                  <a:srgbClr val="ECEDD1"/>
                </a:solidFill>
                <a:latin typeface="Constantia"/>
              </a:rPr>
              <a:t>15/4/16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59B88F69-E358-41D5-A782-1D1FBE0AB980}" type="slidenum">
              <a:rPr lang="uk-UA" sz="1600" strike="noStrike">
                <a:solidFill>
                  <a:srgbClr val="ECEDD1"/>
                </a:solidFill>
                <a:latin typeface="Constantia"/>
              </a:rPr>
              <a:pPr algn="ct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uk-UA" sz="4200" strike="noStrike">
                <a:solidFill>
                  <a:srgbClr val="DBDBDB"/>
                </a:solidFill>
                <a:latin typeface="Constantia"/>
              </a:rPr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8E51E8-A5DF-49F1-BF1B-081B6FCEF948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6AE36C-112C-4D4A-A0B4-6D6F8E94A80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3699720"/>
            <a:ext cx="8305560" cy="224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4400" strike="noStrike">
                <a:solidFill>
                  <a:srgbClr val="5C5928"/>
                </a:solidFill>
                <a:latin typeface="Constantia"/>
              </a:rPr>
              <a:t>Голодомор на Житомирщині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4400" strike="noStrike">
                <a:solidFill>
                  <a:srgbClr val="5C5928"/>
                </a:solidFill>
                <a:latin typeface="Constantia"/>
              </a:rPr>
              <a:t>1932-1933 роки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118440" y="1433880"/>
            <a:ext cx="8305560" cy="1980720"/>
          </a:xfrm>
          <a:prstGeom prst="rect">
            <a:avLst/>
          </a:prstGeom>
          <a:noFill/>
          <a:ln w="6480"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uk-UA" sz="4800" strike="noStrike">
                <a:solidFill>
                  <a:srgbClr val="800000"/>
                </a:solidFill>
                <a:latin typeface="Constantia"/>
              </a:rPr>
              <a:t>Геноцид XX століття </a:t>
            </a:r>
            <a:r>
              <a:rPr lang="uk-UA" sz="4800" strike="noStrike">
                <a:solidFill>
                  <a:srgbClr val="8A853C"/>
                </a:solidFill>
                <a:latin typeface="Constantia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uk-UA" sz="4200" strike="noStrike">
                <a:solidFill>
                  <a:srgbClr val="D3CE98"/>
                </a:solidFill>
                <a:latin typeface="Constantia"/>
              </a:rPr>
              <a:t>Документ ‘випадки канібалізму’</a:t>
            </a:r>
            <a:endParaRPr/>
          </a:p>
        </p:txBody>
      </p:sp>
      <p:pic>
        <p:nvPicPr>
          <p:cNvPr id="112" name="Объект 5"/>
          <p:cNvPicPr/>
          <p:nvPr/>
        </p:nvPicPr>
        <p:blipFill>
          <a:blip r:embed="rId2"/>
          <a:stretch/>
        </p:blipFill>
        <p:spPr>
          <a:xfrm>
            <a:off x="539640" y="1523880"/>
            <a:ext cx="5832360" cy="471312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6516360" y="1700640"/>
            <a:ext cx="237600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Людоїдство цього періоду — це зрушення рівноваги народної психіки, безтямний лемент душі, невтримний рефлекс, зрештою повна відсутність відчуття гидування.  Спричинені вони були виключно божевіллям, розладом психіки виснажених багатомісячним голодом людей…</a:t>
            </a: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Объект 3"/>
          <p:cNvPicPr/>
          <p:nvPr/>
        </p:nvPicPr>
        <p:blipFill>
          <a:blip r:embed="rId2"/>
          <a:stretch/>
        </p:blipFill>
        <p:spPr>
          <a:xfrm>
            <a:off x="539640" y="908640"/>
            <a:ext cx="3672000" cy="4690080"/>
          </a:xfrm>
          <a:prstGeom prst="rect">
            <a:avLst/>
          </a:prstGeom>
          <a:ln>
            <a:noFill/>
          </a:ln>
        </p:spPr>
      </p:pic>
      <p:sp>
        <p:nvSpPr>
          <p:cNvPr id="115" name="TextShape 1"/>
          <p:cNvSpPr txBox="1"/>
          <p:nvPr/>
        </p:nvSpPr>
        <p:spPr>
          <a:xfrm>
            <a:off x="467640" y="0"/>
            <a:ext cx="7570800" cy="96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uk-UA" sz="4200" strike="noStrike">
                <a:solidFill>
                  <a:srgbClr val="D3CE98"/>
                </a:solidFill>
                <a:latin typeface="Constantia"/>
              </a:rPr>
              <a:t>Спогади минулого 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683640" y="5763960"/>
            <a:ext cx="446400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600" b="1" u="sng" strike="noStrike">
                <a:solidFill>
                  <a:srgbClr val="000000"/>
                </a:solidFill>
                <a:latin typeface="Constantia"/>
              </a:rPr>
              <a:t>Вірш написаний </a:t>
            </a:r>
            <a:endParaRPr/>
          </a:p>
          <a:p>
            <a:pPr>
              <a:lnSpc>
                <a:spcPct val="100000"/>
              </a:lnSpc>
            </a:pPr>
            <a:r>
              <a:rPr lang="uk-UA" sz="1600" b="1" u="sng" strike="noStrike">
                <a:solidFill>
                  <a:srgbClr val="000000"/>
                </a:solidFill>
                <a:latin typeface="Constantia"/>
              </a:rPr>
              <a:t>Т. Литвінчуком </a:t>
            </a:r>
            <a:endParaRPr/>
          </a:p>
          <a:p>
            <a:pPr>
              <a:lnSpc>
                <a:spcPct val="100000"/>
              </a:lnSpc>
            </a:pPr>
            <a:r>
              <a:rPr lang="uk-UA" sz="1600" b="1" u="sng" strike="noStrike">
                <a:solidFill>
                  <a:srgbClr val="000000"/>
                </a:solidFill>
                <a:latin typeface="Constantia"/>
              </a:rPr>
              <a:t>місто Житомира</a:t>
            </a:r>
            <a:endParaRPr/>
          </a:p>
          <a:p>
            <a:pPr>
              <a:lnSpc>
                <a:spcPct val="100000"/>
              </a:lnSpc>
            </a:pPr>
            <a:r>
              <a:rPr lang="uk-UA" sz="1600" b="1" u="sng" strike="noStrike">
                <a:solidFill>
                  <a:srgbClr val="000000"/>
                </a:solidFill>
                <a:latin typeface="Constantia"/>
              </a:rPr>
              <a:t> 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4572000" y="1196640"/>
            <a:ext cx="374400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Вірш « Не хочу плакати» настільки сильний , що пробирає душу з перших рядків . Найстрашніше в ньому те , що тут написана правда тогочасних людей . Ці жорстокі реалії того часу .</a:t>
            </a:r>
            <a:endParaRPr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428596" y="214290"/>
            <a:ext cx="9086496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uk-UA" sz="4200" strike="noStrike" dirty="0">
                <a:solidFill>
                  <a:srgbClr val="DBDBDB"/>
                </a:solidFill>
                <a:latin typeface="Constantia"/>
              </a:rPr>
              <a:t>Висновок 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сьогодні Голодомор 1932-1933 років це одна з найстрашніших сторінок життя українського народу . Не можна допустити , щоб колись це знову сталось . Тяжко уявити щоб зараз мої однолітки пухли від голоду , не доїдали , ділились останнім шматком хліба . В ті роки все було зроблено для знищення українського селянства . Сталін  знав про голод на Україні і вживав заходів , щоб зробити проїзд голодуючим до регіонів , де їжа була більш доступною. Сталін розумів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знищити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то </a:t>
            </a:r>
            <a:r>
              <a:rPr lang="ru-RU" dirty="0" err="1" smtClean="0"/>
              <a:t>ослабити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могли </a:t>
            </a:r>
            <a:r>
              <a:rPr lang="ru-RU" dirty="0" err="1"/>
              <a:t>мріяти</a:t>
            </a:r>
            <a:r>
              <a:rPr lang="ru-RU" dirty="0"/>
              <a:t> про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СРСР, </a:t>
            </a:r>
            <a:r>
              <a:rPr lang="ru-RU" dirty="0" smtClean="0"/>
              <a:t> та про </a:t>
            </a:r>
            <a:r>
              <a:rPr lang="ru-RU" dirty="0" err="1" smtClean="0"/>
              <a:t>незалежність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1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4429132"/>
            <a:ext cx="4266389" cy="2047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uk-UA" sz="4600">
                <a:solidFill>
                  <a:srgbClr val="800000"/>
                </a:solidFill>
                <a:latin typeface="Constantia"/>
              </a:rPr>
              <a:t>Памятаємо ті страшні роки</a:t>
            </a:r>
            <a:r>
              <a:rPr lang="uk-UA">
                <a:solidFill>
                  <a:srgbClr val="800000"/>
                </a:solidFill>
                <a:latin typeface="Constantia"/>
              </a:rPr>
              <a:t> </a:t>
            </a:r>
            <a:endParaRPr/>
          </a:p>
        </p:txBody>
      </p:sp>
      <p:pic>
        <p:nvPicPr>
          <p:cNvPr id="121" name="Рисунок 120"/>
          <p:cNvPicPr/>
          <p:nvPr/>
        </p:nvPicPr>
        <p:blipFill>
          <a:blip r:embed="rId2"/>
          <a:stretch/>
        </p:blipFill>
        <p:spPr>
          <a:xfrm>
            <a:off x="604440" y="1693800"/>
            <a:ext cx="3211560" cy="4282200"/>
          </a:xfrm>
          <a:prstGeom prst="rect">
            <a:avLst/>
          </a:prstGeom>
          <a:ln>
            <a:noFill/>
          </a:ln>
        </p:spPr>
      </p:pic>
      <p:sp>
        <p:nvSpPr>
          <p:cNvPr id="122" name="TextShape 2"/>
          <p:cNvSpPr txBox="1"/>
          <p:nvPr/>
        </p:nvSpPr>
        <p:spPr>
          <a:xfrm rot="163800">
            <a:off x="3992400" y="1911240"/>
            <a:ext cx="4783320" cy="457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uk-UA">
                <a:latin typeface="Arial"/>
              </a:rPr>
              <a:t>Плакучий ангел , який плаче над хлібом  .</a:t>
            </a:r>
            <a:endParaRPr/>
          </a:p>
          <a:p>
            <a:r>
              <a:rPr lang="uk-UA">
                <a:latin typeface="Arial"/>
              </a:rPr>
              <a:t>В Житомирі люди пам'ятають до нині  ті страшні події . Вічна пам'ять померлим !</a:t>
            </a:r>
            <a:endParaRPr/>
          </a:p>
        </p:txBody>
      </p:sp>
      <p:pic>
        <p:nvPicPr>
          <p:cNvPr id="123" name="Рисунок 122"/>
          <p:cNvPicPr/>
          <p:nvPr/>
        </p:nvPicPr>
        <p:blipFill>
          <a:blip r:embed="rId3"/>
          <a:stretch/>
        </p:blipFill>
        <p:spPr>
          <a:xfrm>
            <a:off x="4896000" y="3312000"/>
            <a:ext cx="288000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Объект 5"/>
          <p:cNvPicPr/>
          <p:nvPr/>
        </p:nvPicPr>
        <p:blipFill>
          <a:blip r:embed="rId2"/>
          <a:stretch/>
        </p:blipFill>
        <p:spPr>
          <a:xfrm>
            <a:off x="899640" y="476640"/>
            <a:ext cx="2203200" cy="344556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801720" y="4437000"/>
            <a:ext cx="2961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Виконала  учениця 10-Б </a:t>
            </a:r>
            <a:endParaRPr/>
          </a:p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ЗОШ №5 </a:t>
            </a:r>
            <a:endParaRPr/>
          </a:p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М. Житомира </a:t>
            </a:r>
            <a:endParaRPr/>
          </a:p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Бринзюк Марина Борисівна </a:t>
            </a:r>
            <a:endParaRPr/>
          </a:p>
        </p:txBody>
      </p:sp>
      <p:pic>
        <p:nvPicPr>
          <p:cNvPr id="91" name="Рисунок 8"/>
          <p:cNvPicPr/>
          <p:nvPr/>
        </p:nvPicPr>
        <p:blipFill>
          <a:blip r:embed="rId3"/>
          <a:stretch/>
        </p:blipFill>
        <p:spPr>
          <a:xfrm rot="5400000">
            <a:off x="4956840" y="1003320"/>
            <a:ext cx="3403080" cy="234900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5417640" y="4653000"/>
            <a:ext cx="309204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Керівник </a:t>
            </a:r>
            <a:endParaRPr/>
          </a:p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Вчитель історії та права </a:t>
            </a:r>
            <a:endParaRPr/>
          </a:p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Житомирської ЗОШ№5</a:t>
            </a:r>
            <a:endParaRPr/>
          </a:p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Петруньок Оксана Василівна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925000"/>
            <a:ext cx="8229240" cy="317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uk-UA" sz="2600" strike="noStrike" dirty="0">
                <a:solidFill>
                  <a:srgbClr val="FFFFFF"/>
                </a:solidFill>
                <a:latin typeface="Constantia"/>
              </a:rPr>
              <a:t>Голодомор-жахлива трагедія нашого народу . І буде помилкою міркувати , що оскільки ці події вже хронологічно далеко позаду,нам не варто оглядатись назад , а потрібно дивитись вперед…</a:t>
            </a:r>
            <a:endParaRPr/>
          </a:p>
          <a:p>
            <a:pPr algn="r">
              <a:lnSpc>
                <a:spcPct val="100000"/>
              </a:lnSpc>
            </a:pPr>
            <a:r>
              <a:rPr lang="uk-UA" sz="2600" strike="noStrike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uk-UA" sz="2000" strike="noStrike" dirty="0">
                <a:solidFill>
                  <a:srgbClr val="FFFFFF"/>
                </a:solidFill>
                <a:latin typeface="Constantia"/>
              </a:rPr>
              <a:t>Георгій Мокрицький </a:t>
            </a:r>
            <a:endParaRPr/>
          </a:p>
          <a:p>
            <a:pPr algn="r">
              <a:lnSpc>
                <a:spcPct val="100000"/>
              </a:lnSpc>
            </a:pPr>
            <a:r>
              <a:rPr lang="uk-UA" sz="2000" strike="noStrike" dirty="0">
                <a:solidFill>
                  <a:srgbClr val="FFFFFF"/>
                </a:solidFill>
                <a:latin typeface="Constantia"/>
              </a:rPr>
              <a:t>                        </a:t>
            </a:r>
            <a:r>
              <a:rPr lang="uk-UA" sz="2000" strike="noStrike" dirty="0" err="1">
                <a:solidFill>
                  <a:srgbClr val="FFFFFF"/>
                </a:solidFill>
                <a:latin typeface="Constantia"/>
              </a:rPr>
              <a:t>Віце</a:t>
            </a:r>
            <a:r>
              <a:rPr lang="uk-UA" sz="2000" strike="noStrike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uk-UA" sz="2000" strike="noStrike" dirty="0" err="1">
                <a:solidFill>
                  <a:srgbClr val="FFFFFF"/>
                </a:solidFill>
                <a:latin typeface="Constantia"/>
              </a:rPr>
              <a:t>–голова</a:t>
            </a:r>
            <a:r>
              <a:rPr lang="uk-UA" sz="2000" strike="noStrike" dirty="0">
                <a:solidFill>
                  <a:srgbClr val="FFFFFF"/>
                </a:solidFill>
                <a:latin typeface="Constantia"/>
              </a:rPr>
              <a:t> Житомирського </a:t>
            </a:r>
            <a:r>
              <a:rPr lang="uk-UA" sz="2000" strike="noStrike" dirty="0" err="1">
                <a:solidFill>
                  <a:srgbClr val="FFFFFF"/>
                </a:solidFill>
                <a:latin typeface="Constantia"/>
              </a:rPr>
              <a:t>науково-карєзнавчого</a:t>
            </a:r>
            <a:r>
              <a:rPr lang="uk-UA" sz="2000" strike="noStrike" dirty="0">
                <a:solidFill>
                  <a:srgbClr val="FFFFFF"/>
                </a:solidFill>
                <a:latin typeface="Constantia"/>
              </a:rPr>
              <a:t>                                                                      товариства дослідників Волині , заслужений журналіст України.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539640" y="116640"/>
            <a:ext cx="8229240" cy="241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uk-UA" sz="4200" strike="noStrike" dirty="0">
                <a:solidFill>
                  <a:srgbClr val="CC9966"/>
                </a:solidFill>
                <a:latin typeface="Constantia"/>
              </a:rPr>
              <a:t>Голодомор на Житомирщині</a:t>
            </a:r>
            <a:r>
              <a:rPr lang="uk-UA" sz="4200" strike="noStrike" dirty="0">
                <a:solidFill>
                  <a:srgbClr val="DBDBDB"/>
                </a:solidFill>
                <a:latin typeface="Constantia"/>
              </a:rPr>
              <a:t>
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uk-UA" sz="2600" dirty="0">
                <a:latin typeface="Constantia"/>
              </a:rPr>
              <a:t>Дослідити істинні причини Голодомору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uk-UA" sz="2600" dirty="0">
                <a:latin typeface="Constantia"/>
              </a:rPr>
              <a:t>Висвітлити події  тих страшних років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uk-UA" sz="2600" dirty="0">
                <a:latin typeface="Constantia"/>
              </a:rPr>
              <a:t>Навести приблизну </a:t>
            </a:r>
            <a:r>
              <a:rPr lang="uk-UA" sz="2600" dirty="0" smtClean="0">
                <a:latin typeface="Constantia"/>
              </a:rPr>
              <a:t>статистику</a:t>
            </a:r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uk-UA" sz="4200" strike="noStrike">
                <a:solidFill>
                  <a:srgbClr val="DBDBDB"/>
                </a:solidFill>
                <a:latin typeface="Constantia"/>
              </a:rPr>
              <a:t>Мета </a:t>
            </a:r>
            <a:endParaRPr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Причини Голодомору </a:t>
            </a:r>
            <a:endParaRPr lang="ru-RU" sz="4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 anchor="t"/>
          <a:lstStyle/>
          <a:p>
            <a:pPr algn="just">
              <a:buFont typeface="Arial" pitchFamily="34" charset="0"/>
              <a:buChar char="•"/>
            </a:pPr>
            <a:r>
              <a:rPr lang="uk-UA" dirty="0" smtClean="0"/>
              <a:t>Причина Голодомору була погана врожайність  , але як на мене це абсурд , адже СРСР </a:t>
            </a:r>
            <a:r>
              <a:rPr lang="uk-UA" dirty="0" err="1" smtClean="0"/>
              <a:t>експрортував</a:t>
            </a:r>
            <a:r>
              <a:rPr lang="uk-UA" dirty="0" smtClean="0"/>
              <a:t> 5 тонн зерна щорічно .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/>
              <a:t>Ще одна причина </a:t>
            </a:r>
            <a:r>
              <a:rPr lang="uk-UA" dirty="0" err="1" smtClean="0"/>
              <a:t>голодування-</a:t>
            </a:r>
            <a:r>
              <a:rPr lang="uk-UA" dirty="0" smtClean="0"/>
              <a:t> спроба здійснити соціалістичні перетворення </a:t>
            </a:r>
            <a:r>
              <a:rPr lang="uk-UA" dirty="0" err="1" smtClean="0"/>
              <a:t>воєнно-</a:t>
            </a:r>
            <a:r>
              <a:rPr lang="uk-UA" dirty="0" smtClean="0"/>
              <a:t> комуністичними методами , іншими словами – примусова колективізація і продрозкладка , яка є основною причиною голодування.</a:t>
            </a:r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429000"/>
            <a:ext cx="4165401" cy="27075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Объект 6"/>
          <p:cNvPicPr/>
          <p:nvPr/>
        </p:nvPicPr>
        <p:blipFill>
          <a:blip r:embed="rId2"/>
          <a:stretch/>
        </p:blipFill>
        <p:spPr>
          <a:xfrm>
            <a:off x="539640" y="1997280"/>
            <a:ext cx="6095520" cy="457164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500034" y="285728"/>
            <a:ext cx="8229240" cy="14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uk-UA" sz="4800" strike="noStrike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/>
              </a:rPr>
              <a:t>Географія Голодомору </a:t>
            </a:r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804360" y="1989000"/>
            <a:ext cx="2160000" cy="398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600" i="1" strike="noStrike">
                <a:solidFill>
                  <a:srgbClr val="D3CE98"/>
                </a:solidFill>
                <a:latin typeface="Constantia"/>
              </a:rPr>
              <a:t>Голодомор 1932-1933 р. - масовий , навмисно зорганізований радянською владою голод 1932-1933 років , що призвів до багатомільйонних людських втрат на території України  за винятком західних областей,Криму та Кубані , переважну більшість населення якої становили українці.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uk-UA" sz="4200" strike="noStrike">
                <a:solidFill>
                  <a:srgbClr val="D3CE98"/>
                </a:solidFill>
                <a:latin typeface="Constantia"/>
              </a:rPr>
              <a:t>Смерть </a:t>
            </a:r>
            <a:endParaRPr/>
          </a:p>
        </p:txBody>
      </p:sp>
      <p:pic>
        <p:nvPicPr>
          <p:cNvPr id="103" name="Объект 5"/>
          <p:cNvPicPr/>
          <p:nvPr/>
        </p:nvPicPr>
        <p:blipFill>
          <a:blip r:embed="rId2"/>
          <a:stretch/>
        </p:blipFill>
        <p:spPr>
          <a:xfrm>
            <a:off x="683640" y="1556640"/>
            <a:ext cx="4515120" cy="45716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5292000" y="1630800"/>
            <a:ext cx="3384000" cy="34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2000" b="1" i="1" strike="noStrike">
                <a:solidFill>
                  <a:srgbClr val="FFFFFF"/>
                </a:solidFill>
                <a:latin typeface="Constantia"/>
              </a:rPr>
              <a:t>Статистика</a:t>
            </a:r>
            <a:endParaRPr/>
          </a:p>
          <a:p>
            <a:pPr>
              <a:lnSpc>
                <a:spcPct val="100000"/>
              </a:lnSpc>
            </a:pPr>
            <a:r>
              <a:rPr lang="uk-UA" sz="2000" b="1" i="1" strike="noStrike">
                <a:solidFill>
                  <a:srgbClr val="FFFFFF"/>
                </a:solidFill>
                <a:latin typeface="Constantia"/>
              </a:rPr>
              <a:t>Кожну хвилину помирало-близько 17 людей, щогодини - 1000, майже 25 тисяч - щодня .</a:t>
            </a:r>
            <a:endParaRPr/>
          </a:p>
          <a:p>
            <a:pPr>
              <a:lnSpc>
                <a:spcPct val="100000"/>
              </a:lnSpc>
            </a:pPr>
            <a:r>
              <a:rPr lang="uk-UA" sz="2000" b="1" i="1" strike="noStrike">
                <a:solidFill>
                  <a:srgbClr val="FFFFFF"/>
                </a:solidFill>
                <a:latin typeface="Constantia"/>
              </a:rPr>
              <a:t>Голодомор 1933 року в Україні забрав  точно сказати не можливо від восьми до дванадцяти мільйонів наших співвітчизників</a:t>
            </a:r>
            <a:r>
              <a:rPr lang="uk-UA" b="1" i="1" strike="noStrike">
                <a:solidFill>
                  <a:srgbClr val="FFFFFF"/>
                </a:solidFill>
                <a:latin typeface="Constantia"/>
              </a:rPr>
              <a:t>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Объект 7"/>
          <p:cNvPicPr/>
          <p:nvPr/>
        </p:nvPicPr>
        <p:blipFill>
          <a:blip r:embed="rId2"/>
          <a:stretch/>
        </p:blipFill>
        <p:spPr>
          <a:xfrm>
            <a:off x="323640" y="1772640"/>
            <a:ext cx="5688360" cy="457164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1033200" y="836640"/>
            <a:ext cx="50774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2400" strike="noStrike">
                <a:solidFill>
                  <a:srgbClr val="D3CE98"/>
                </a:solidFill>
                <a:latin typeface="Constantia"/>
              </a:rPr>
              <a:t>Як ховали людей в часи Голодомору </a:t>
            </a:r>
            <a:r>
              <a:rPr lang="uk-UA" sz="2000" strike="noStrike">
                <a:solidFill>
                  <a:srgbClr val="D3CE98"/>
                </a:solidFill>
                <a:latin typeface="Constantia"/>
              </a:rPr>
              <a:t>?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6084000" y="1772640"/>
            <a:ext cx="3059640" cy="44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500" b="1" i="1" strike="noStrike" dirty="0">
                <a:solidFill>
                  <a:srgbClr val="D3CE98"/>
                </a:solidFill>
                <a:latin typeface="Constantia"/>
              </a:rPr>
              <a:t>Викопували загальну велику яму, по хатах не ходили, на ранок жителі виносили трупи на вулицю, а хто жив одиноко, то одягав старі лахи, або голим обгортався старою рядниною, виходив на вулицю, чекав своєї смерті.</a:t>
            </a:r>
            <a:endParaRPr/>
          </a:p>
          <a:p>
            <a:pPr>
              <a:lnSpc>
                <a:spcPct val="100000"/>
              </a:lnSpc>
            </a:pPr>
            <a:r>
              <a:rPr lang="uk-UA" sz="1500" b="1" i="1" strike="noStrike" dirty="0">
                <a:solidFill>
                  <a:srgbClr val="D3CE98"/>
                </a:solidFill>
                <a:latin typeface="Constantia"/>
              </a:rPr>
              <a:t>Підвода-гарба проїжджала тільки один раз в день, більше не повертала. Були і такі випадки, що людина ще дихає, а ознак на життя не було, її також кидали на підводу і разом скидали в загальну яму, закопували.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uk-UA" sz="1500" b="1" i="1" strike="noStrike" dirty="0">
                <a:solidFill>
                  <a:srgbClr val="D3CE98"/>
                </a:solidFill>
                <a:latin typeface="Constantia"/>
              </a:rPr>
              <a:t>  Зі слів </a:t>
            </a:r>
            <a:r>
              <a:rPr lang="uk-UA" sz="1500" b="1" i="1" strike="noStrike" dirty="0" err="1">
                <a:solidFill>
                  <a:srgbClr val="D3CE98"/>
                </a:solidFill>
                <a:latin typeface="Constantia"/>
              </a:rPr>
              <a:t>Дзіс</a:t>
            </a:r>
            <a:r>
              <a:rPr lang="uk-UA" sz="1500" b="1" i="1" strike="noStrike" dirty="0">
                <a:solidFill>
                  <a:srgbClr val="D3CE98"/>
                </a:solidFill>
                <a:latin typeface="Constantia"/>
              </a:rPr>
              <a:t> Наталія    Лук'янівни ( пережила голодомор 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uk-UA" sz="4200" strike="noStrike">
                <a:solidFill>
                  <a:srgbClr val="D3CE98"/>
                </a:solidFill>
                <a:latin typeface="Constantia"/>
              </a:rPr>
              <a:t>Документ </a:t>
            </a:r>
            <a:endParaRPr/>
          </a:p>
        </p:txBody>
      </p:sp>
      <p:pic>
        <p:nvPicPr>
          <p:cNvPr id="109" name="Объект 5"/>
          <p:cNvPicPr/>
          <p:nvPr/>
        </p:nvPicPr>
        <p:blipFill>
          <a:blip r:embed="rId2"/>
          <a:stretch/>
        </p:blipFill>
        <p:spPr>
          <a:xfrm>
            <a:off x="467640" y="1523880"/>
            <a:ext cx="6192360" cy="457164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6732360" y="1628640"/>
            <a:ext cx="216000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trike="noStrike">
                <a:solidFill>
                  <a:srgbClr val="FFFFFF"/>
                </a:solidFill>
                <a:latin typeface="Constantia"/>
              </a:rPr>
              <a:t>Голодомор спричинив величезну смертність особливо серед дітей та людей похилого віку. Щоб хоча б якось виживати люди змушені були їсти  собак , котів , щурів ,трупи коней ,траву і кору дерев .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570</Words>
  <Application>LibreOffice/4.4.3.2$Windows_x86 LibreOffice_project/88805f81e9fe61362df02b9941de8e38a9b5fd16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Бумажная</vt:lpstr>
      <vt:lpstr>Слайд 1</vt:lpstr>
      <vt:lpstr>Слайд 2</vt:lpstr>
      <vt:lpstr>Слайд 3</vt:lpstr>
      <vt:lpstr>Слайд 4</vt:lpstr>
      <vt:lpstr>Причини Голодомору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на Житомирщині</dc:title>
  <dc:creator>User</dc:creator>
  <cp:lastModifiedBy>Серый</cp:lastModifiedBy>
  <cp:revision>30</cp:revision>
  <dcterms:created xsi:type="dcterms:W3CDTF">2016-04-14T16:08:14Z</dcterms:created>
  <dcterms:modified xsi:type="dcterms:W3CDTF">2016-04-15T14:41:12Z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