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6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650" y="4289102"/>
            <a:ext cx="5637010" cy="882119"/>
          </a:xfrm>
        </p:spPr>
        <p:txBody>
          <a:bodyPr/>
          <a:lstStyle/>
          <a:p>
            <a:pPr algn="ctr"/>
            <a:r>
              <a:rPr lang="uk-UA" dirty="0" smtClean="0"/>
              <a:t>«Голодомор 1932-1933 років»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54006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000" b="1" dirty="0">
                <a:solidFill>
                  <a:schemeClr val="bg1"/>
                </a:solidFill>
                <a:effectLst/>
              </a:rPr>
              <a:t>Всеукраїнський інтерактивний конкурс </a:t>
            </a:r>
            <a:br>
              <a:rPr lang="uk-UA" sz="2000" b="1" dirty="0">
                <a:solidFill>
                  <a:schemeClr val="bg1"/>
                </a:solidFill>
                <a:effectLst/>
              </a:rPr>
            </a:br>
            <a:r>
              <a:rPr lang="uk-UA" sz="2000" b="1" dirty="0">
                <a:solidFill>
                  <a:schemeClr val="bg1"/>
                </a:solidFill>
                <a:effectLst/>
              </a:rPr>
              <a:t>“</a:t>
            </a:r>
            <a:r>
              <a:rPr lang="uk-UA" sz="2000" b="1" dirty="0" err="1">
                <a:solidFill>
                  <a:schemeClr val="bg1"/>
                </a:solidFill>
                <a:effectLst/>
              </a:rPr>
              <a:t>МАН-Юніор</a:t>
            </a:r>
            <a:r>
              <a:rPr lang="uk-UA" sz="2000" b="1" dirty="0">
                <a:solidFill>
                  <a:schemeClr val="bg1"/>
                </a:solidFill>
                <a:effectLst/>
              </a:rPr>
              <a:t> Дослідник”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80528" y="-171400"/>
            <a:ext cx="2016224" cy="7171990"/>
            <a:chOff x="-180528" y="-171400"/>
            <a:chExt cx="2232248" cy="717199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7380312" y="-171400"/>
            <a:ext cx="1944216" cy="7171990"/>
            <a:chOff x="-180528" y="-171400"/>
            <a:chExt cx="2232248" cy="7171990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-171400"/>
              <a:ext cx="2232248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140968"/>
              <a:ext cx="2232248" cy="38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"/>
            <a:ext cx="2736304" cy="201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2736304" cy="201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9003" y="2793500"/>
            <a:ext cx="364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525"/>
            <a:r>
              <a:rPr lang="uk-UA" b="1" dirty="0">
                <a:solidFill>
                  <a:schemeClr val="bg1"/>
                </a:solidFill>
                <a:latin typeface="Arial" charset="0"/>
              </a:rPr>
              <a:t>Номінація: </a:t>
            </a:r>
            <a:r>
              <a:rPr lang="uk-UA" b="1" dirty="0" smtClean="0">
                <a:solidFill>
                  <a:schemeClr val="bg1"/>
                </a:solidFill>
                <a:latin typeface="Arial" charset="0"/>
              </a:rPr>
              <a:t>Історик-Юніор</a:t>
            </a:r>
            <a:endParaRPr lang="uk-UA" b="1" dirty="0">
              <a:solidFill>
                <a:schemeClr val="bg1"/>
              </a:solidFill>
              <a:latin typeface="Arial" charset="0"/>
            </a:endParaRPr>
          </a:p>
          <a:p>
            <a:pPr marL="136525"/>
            <a:r>
              <a:rPr lang="uk-UA" b="1" dirty="0">
                <a:solidFill>
                  <a:schemeClr val="bg1"/>
                </a:solidFill>
                <a:latin typeface="Arial" charset="0"/>
              </a:rPr>
              <a:t>Геноцид як феномен ХХ сторіччя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908720"/>
            <a:ext cx="8229600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uk-UA" sz="3000" smtClean="0">
                <a:latin typeface="Times New Roman" pitchFamily="18" charset="0"/>
                <a:cs typeface="Times New Roman" pitchFamily="18" charset="0"/>
              </a:rPr>
              <a:t>26 листопада 1998 р. – було встановлено День пам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000" smtClean="0">
                <a:latin typeface="Times New Roman" pitchFamily="18" charset="0"/>
                <a:cs typeface="Times New Roman" pitchFamily="18" charset="0"/>
              </a:rPr>
              <a:t>яті жертв голодомору (кожна четверта субота листопада)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000" smtClean="0">
                <a:latin typeface="Times New Roman" pitchFamily="18" charset="0"/>
                <a:cs typeface="Times New Roman" pitchFamily="18" charset="0"/>
              </a:rPr>
              <a:t>10 листопада 2003 р. – 58 сесія Генеральної Асамблеї ООН – визнала голодомор 1932-1933 рр. в Україні актом геноциду.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000" smtClean="0">
                <a:latin typeface="Times New Roman" pitchFamily="18" charset="0"/>
                <a:cs typeface="Times New Roman" pitchFamily="18" charset="0"/>
              </a:rPr>
              <a:t>28 листопада 2006 р. – Верховна Рада ухвалила закон «Про Голодомор 32-33рр.». як геноцид українського народу. Більше як 20 країн на державному рівні визнали ці події в Україні </a:t>
            </a:r>
          </a:p>
          <a:p>
            <a:pPr>
              <a:buFont typeface="Wingdings 2"/>
              <a:buNone/>
            </a:pPr>
            <a:r>
              <a:rPr lang="uk-UA" sz="3000" smtClean="0">
                <a:latin typeface="Times New Roman" pitchFamily="18" charset="0"/>
                <a:cs typeface="Times New Roman" pitchFamily="18" charset="0"/>
              </a:rPr>
              <a:t>    актом геноциду українського народу.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F:\Історія\с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789" y="4797152"/>
            <a:ext cx="1967109" cy="1921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1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5400000">
            <a:off x="-2456905" y="2421383"/>
            <a:ext cx="6857999" cy="20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5400000" flipV="1">
            <a:off x="4711417" y="2456397"/>
            <a:ext cx="6857999" cy="19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801" y="0"/>
            <a:ext cx="2664296" cy="2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8983" y="-1"/>
            <a:ext cx="2592288" cy="2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6495" y="260648"/>
            <a:ext cx="4392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Голодна смерть, напевно,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найстрашніша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тяжка,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Жахлива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пекельна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найлютіша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...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заподіяли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смерть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більшовики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Дорослі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мерли, старики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геноцид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кривавої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руки.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наш народ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нескорений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прагнув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стояв.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чорнозем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підняв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Вмирали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вимирали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села...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 забрали,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народ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невесела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більшовицький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згубив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вижив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пам’ятати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Як голодом морили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чесний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народу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Й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знищити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бруд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Вона передалась нам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генетично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нас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маленьких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І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 ж хай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7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Детально  ознайомившись з інформацією про голодомор , ми майбутнє Української держави повинні зробити для себе висновки  про минуле , і не допустити повтору цих подій . Нам варто завжди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ятати</a:t>
            </a:r>
            <a:r>
              <a:rPr lang="uk-UA" dirty="0" smtClean="0"/>
              <a:t> про жертв голодомору … вшановувати їх </a:t>
            </a:r>
            <a:r>
              <a:rPr lang="uk-UA" dirty="0" smtClean="0"/>
              <a:t>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Кульчицький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С.В. Демографічні наслідки голодомору 1933 р.  	в Україні.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*«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Історія 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О. Бойко,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АкадемВидав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2004р.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Література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71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0786"/>
            <a:ext cx="755576" cy="6837214"/>
            <a:chOff x="0" y="20786"/>
            <a:chExt cx="1562100" cy="6837214"/>
          </a:xfrm>
        </p:grpSpPr>
        <p:pic>
          <p:nvPicPr>
            <p:cNvPr id="9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C:\Users\ТОЛЯ\Desktop\5555555555\450x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7" y="6093295"/>
            <a:ext cx="1368152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ТОЛЯ\Desktop\5555555555\450x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23729" y="6093295"/>
            <a:ext cx="1368152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ТОЛЯ\Desktop\5555555555\450x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5848" y="0"/>
            <a:ext cx="1368152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9090"/>
            <a:ext cx="2286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076001"/>
            <a:ext cx="59046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Крушеніцький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Владислав Сергійович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часник гуртка « Кіровоградщина . Історія рідного краю»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Бобринецького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районного будинку дитячої творчості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89925"/>
            <a:ext cx="3614337" cy="2710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7" y="4283636"/>
            <a:ext cx="4400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Швирид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Сергій Віталійович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ерівник гуртка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« Кіровоградщина . Історія рідного краю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Бобринецького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районного будинку дитячої творчості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708920"/>
            <a:ext cx="5184576" cy="882119"/>
          </a:xfrm>
        </p:spPr>
        <p:txBody>
          <a:bodyPr/>
          <a:lstStyle/>
          <a:p>
            <a:pPr algn="ctr"/>
            <a:r>
              <a:rPr lang="uk-UA" dirty="0" smtClean="0"/>
              <a:t>Завдання :</a:t>
            </a:r>
          </a:p>
          <a:p>
            <a:pPr algn="ctr"/>
            <a:r>
              <a:rPr lang="uk-UA" sz="2400" dirty="0" smtClean="0"/>
              <a:t>1)  висвітлити політичні,економічні передумови виникнення голодомору </a:t>
            </a: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2) Опрацювати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документальний матеріал стосовно голодомору.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5328592" cy="1470025"/>
          </a:xfrm>
        </p:spPr>
        <p:txBody>
          <a:bodyPr/>
          <a:lstStyle/>
          <a:p>
            <a:pPr marL="182880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Мета: 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розкрити узагальнюючу картину причин, суті та наслідків голодомору 1932-1933 рр. в контексті подій в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Україні ,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20786"/>
            <a:ext cx="1562100" cy="6837214"/>
            <a:chOff x="0" y="20786"/>
            <a:chExt cx="1562100" cy="6837214"/>
          </a:xfrm>
        </p:grpSpPr>
        <p:pic>
          <p:nvPicPr>
            <p:cNvPr id="1026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7587838" y="20786"/>
            <a:ext cx="1562100" cy="6837214"/>
            <a:chOff x="0" y="20786"/>
            <a:chExt cx="1562100" cy="6837214"/>
          </a:xfrm>
        </p:grpSpPr>
        <p:pic>
          <p:nvPicPr>
            <p:cNvPr id="15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1144736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3a81dce570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123950" y="4171950"/>
              <a:ext cx="38100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" y="-44969"/>
            <a:ext cx="1835697" cy="6871070"/>
            <a:chOff x="-1" y="-44969"/>
            <a:chExt cx="2201850" cy="6871070"/>
          </a:xfrm>
        </p:grpSpPr>
        <p:pic>
          <p:nvPicPr>
            <p:cNvPr id="102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 flipH="1">
            <a:off x="7163273" y="0"/>
            <a:ext cx="1980727" cy="6871070"/>
            <a:chOff x="-1" y="-44969"/>
            <a:chExt cx="2201850" cy="6871070"/>
          </a:xfrm>
        </p:grpSpPr>
        <p:pic>
          <p:nvPicPr>
            <p:cNvPr id="42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C:\Users\ТОЛЯ\Desktop\5555555555\image545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79497"/>
            <a:ext cx="2448272" cy="24812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849438" y="2205038"/>
            <a:ext cx="5254625" cy="1470025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71264" y="2268789"/>
            <a:ext cx="51115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Геноцид – дії, спрямовані на часткове чи цілковите знищення якої-небудь національної,  етнічної  чи регіональної групи населення.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Голодомор – соціально-господарське явище, що виявляється в позбавленні населення мінімуму необхідних продуктів харчування і призводить до зміни демографічної і соціальної структури населення.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99792" y="2492896"/>
            <a:ext cx="4176464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Причини голодомору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</a:rPr>
              <a:t>1932 – 1933рр.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1772816"/>
            <a:ext cx="4176464" cy="3600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Аграрна політика ВКП(б)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88640"/>
            <a:ext cx="2304256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Суцільна примусова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</a:rPr>
              <a:t>колективізація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188640"/>
            <a:ext cx="1872208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Відновлення продрозкладки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83316"/>
            <a:ext cx="2304256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Примусова, майже безкоштовна праця селян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80312" y="188640"/>
            <a:ext cx="1584176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Введення натуральних штрафів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2492896"/>
            <a:ext cx="2304256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Несприятливі погодні умови 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</a:rPr>
              <a:t>( посуха 1932р.)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2280" y="2492896"/>
            <a:ext cx="1944216" cy="20882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Відсутність законодавчої бази щодо захисту колгоспів від сваволі органів влади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3808" y="4221088"/>
            <a:ext cx="3888432" cy="1152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Створення надзвичайної комісії з вивезення хліба</a:t>
            </a:r>
            <a:endParaRPr lang="uk-UA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>
            <a:stCxn id="4" idx="0"/>
          </p:cNvCxnSpPr>
          <p:nvPr/>
        </p:nvCxnSpPr>
        <p:spPr>
          <a:xfrm flipV="1">
            <a:off x="4788024" y="2204864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0"/>
          </p:cNvCxnSpPr>
          <p:nvPr/>
        </p:nvCxnSpPr>
        <p:spPr>
          <a:xfrm flipV="1">
            <a:off x="4788024" y="1124744"/>
            <a:ext cx="2592288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0"/>
          </p:cNvCxnSpPr>
          <p:nvPr/>
        </p:nvCxnSpPr>
        <p:spPr>
          <a:xfrm flipV="1">
            <a:off x="4788024" y="1124744"/>
            <a:ext cx="100811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0"/>
          </p:cNvCxnSpPr>
          <p:nvPr/>
        </p:nvCxnSpPr>
        <p:spPr>
          <a:xfrm flipH="1" flipV="1">
            <a:off x="2339752" y="1124744"/>
            <a:ext cx="244827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0"/>
          </p:cNvCxnSpPr>
          <p:nvPr/>
        </p:nvCxnSpPr>
        <p:spPr>
          <a:xfrm flipH="1" flipV="1">
            <a:off x="3923928" y="1124744"/>
            <a:ext cx="86409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1"/>
            <a:endCxn id="10" idx="3"/>
          </p:cNvCxnSpPr>
          <p:nvPr/>
        </p:nvCxnSpPr>
        <p:spPr>
          <a:xfrm flipH="1">
            <a:off x="2411760" y="2960948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3"/>
          </p:cNvCxnSpPr>
          <p:nvPr/>
        </p:nvCxnSpPr>
        <p:spPr>
          <a:xfrm>
            <a:off x="6876256" y="2960948"/>
            <a:ext cx="2160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  <a:endCxn id="12" idx="0"/>
          </p:cNvCxnSpPr>
          <p:nvPr/>
        </p:nvCxnSpPr>
        <p:spPr>
          <a:xfrm>
            <a:off x="4788024" y="3429000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51520" y="4293096"/>
            <a:ext cx="2088232" cy="21602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Терор проти партійних та керівних працівників </a:t>
            </a:r>
            <a:endParaRPr lang="uk-UA" dirty="0">
              <a:solidFill>
                <a:srgbClr val="C00000"/>
              </a:solidFill>
            </a:endParaRPr>
          </a:p>
        </p:txBody>
      </p:sp>
      <p:cxnSp>
        <p:nvCxnSpPr>
          <p:cNvPr id="32" name="Прямая со стрелкой 31"/>
          <p:cNvCxnSpPr>
            <a:stCxn id="4" idx="2"/>
          </p:cNvCxnSpPr>
          <p:nvPr/>
        </p:nvCxnSpPr>
        <p:spPr>
          <a:xfrm flipH="1">
            <a:off x="2123728" y="3429000"/>
            <a:ext cx="2664296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7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9318" y="1484784"/>
            <a:ext cx="8229600" cy="4572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У селян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насильницькими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вилучалися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Занесення селян на чорну дошку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 серпня 1932р. постанова “Про охорону соціалістичної власності” (“Закон про п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ять колосків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4 )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січня 1933р. – директива про заборону виїзду за межі України за хлібом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2068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Якою була політика голодомору 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1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Радянське </a:t>
            </a:r>
            <a:r>
              <a:rPr lang="uk-UA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керівнцтво</a:t>
            </a:r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124744"/>
            <a:ext cx="5842992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лучше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веселее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Й. В. Сталін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Й. В. Сталін – головний ідеолог голодомору.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Керівники: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Молотов,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Каганович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Постишев.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В. Молотов – голова РНК СРСР очолив надзвичайну комісію.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Каганович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 1932р. – генеральний секретар ЦК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(б)У.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П. Постишев – секретар ЦК ВКП(б) і член Політбюро ЦК КП(б)У.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katya\Desktop\Історія\Стал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1491045" cy="1872584"/>
          </a:xfrm>
          <a:prstGeom prst="rect">
            <a:avLst/>
          </a:prstGeom>
          <a:noFill/>
        </p:spPr>
      </p:pic>
      <p:pic>
        <p:nvPicPr>
          <p:cNvPr id="1027" name="Picture 3" descr="C:\Users\katya\Desktop\Історія\Моло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529">
            <a:off x="1449636" y="2670044"/>
            <a:ext cx="1337910" cy="1826249"/>
          </a:xfrm>
          <a:prstGeom prst="rect">
            <a:avLst/>
          </a:prstGeom>
          <a:noFill/>
        </p:spPr>
      </p:pic>
      <p:pic>
        <p:nvPicPr>
          <p:cNvPr id="1028" name="Picture 4" descr="C:\Users\katya\Desktop\Історія\Кагано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3838">
            <a:off x="493397" y="3575379"/>
            <a:ext cx="1318108" cy="1820179"/>
          </a:xfrm>
          <a:prstGeom prst="rect">
            <a:avLst/>
          </a:prstGeom>
          <a:noFill/>
        </p:spPr>
      </p:pic>
      <p:pic>
        <p:nvPicPr>
          <p:cNvPr id="1029" name="Picture 5" descr="C:\Users\katya\Desktop\Історія\Постиш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882">
            <a:off x="1299332" y="4755173"/>
            <a:ext cx="1409219" cy="1840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1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53502" y="1684020"/>
          <a:ext cx="6436995" cy="4892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1680"/>
                <a:gridCol w="1371600"/>
                <a:gridCol w="1600200"/>
                <a:gridCol w="145351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Рік оцінки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Прямі втрати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Сукупні втрати (прямі втрати і втрати від зниження народжуваності)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Іван Багряний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понад 5 млн.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Василь Кук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5-7 млн.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Дмитро Соловей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1954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4-5 млн.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Володимир Кубійович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2-3 млн.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Роберт Конквест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1986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 млн.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Станіслав Кульчицький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1990-1991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3-3,5 млн.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 млн.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Сергій Максудов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1991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4,6 млн.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5,5-6 млн.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Стівен Віткрофт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3-3,5 млн.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Василь Марочко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 млн.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Наслідки голодомору ( за даними дослідників)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394">
            <a:off x="83195" y="1162594"/>
            <a:ext cx="3930754" cy="26205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3224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sz="2800" dirty="0" err="1">
                <a:solidFill>
                  <a:schemeClr val="bg1"/>
                </a:solidFill>
              </a:rPr>
              <a:t>П</a:t>
            </a:r>
            <a:r>
              <a:rPr lang="uk-UA" sz="2800" dirty="0" err="1" smtClean="0">
                <a:solidFill>
                  <a:schemeClr val="bg1"/>
                </a:solidFill>
              </a:rPr>
              <a:t>ам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uk-UA" sz="2800" dirty="0" smtClean="0">
                <a:solidFill>
                  <a:schemeClr val="bg1"/>
                </a:solidFill>
              </a:rPr>
              <a:t>ять про жертв голодомору живе в наших серцях 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016762">
            <a:off x="331580" y="3817362"/>
            <a:ext cx="322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Знак жертвам голодомору Кіровоград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17796"/>
            <a:ext cx="2406151" cy="3211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0799" y="5755947"/>
            <a:ext cx="338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Монумент жертвам голодомору </a:t>
            </a:r>
            <a:r>
              <a:rPr lang="uk-UA" dirty="0" err="1" smtClean="0"/>
              <a:t>Знам</a:t>
            </a:r>
            <a:r>
              <a:rPr lang="en-US" dirty="0" smtClean="0"/>
              <a:t>’</a:t>
            </a:r>
            <a:r>
              <a:rPr lang="uk-UA" dirty="0" err="1" smtClean="0"/>
              <a:t>янка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63" y="746925"/>
            <a:ext cx="2947170" cy="3933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6" y="494116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Монумент жертвам </a:t>
            </a:r>
            <a:r>
              <a:rPr lang="uk-UA" dirty="0" smtClean="0"/>
              <a:t>голодомору </a:t>
            </a:r>
          </a:p>
          <a:p>
            <a:r>
              <a:rPr lang="uk-UA" dirty="0" err="1" smtClean="0"/>
              <a:t>Добровеличківка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670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</TotalTime>
  <Words>445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Всеукраїнський інтерактивний конкурс  “МАН-Юніор Дослідник”</vt:lpstr>
      <vt:lpstr>Презентация PowerPoint</vt:lpstr>
      <vt:lpstr>Мета:  розкрити узагальнюючу картину причин, суті та наслідків голодомору 1932-1933 рр. в контексті подій в Україні , </vt:lpstr>
      <vt:lpstr>Презентация PowerPoint</vt:lpstr>
      <vt:lpstr>Презентация PowerPoint</vt:lpstr>
      <vt:lpstr>Презентация PowerPoint</vt:lpstr>
      <vt:lpstr>Радянське керівнцтво </vt:lpstr>
      <vt:lpstr>Наслідки голодомору ( за даними дослідників)</vt:lpstr>
      <vt:lpstr>Пам’ять про жертв голодомору живе в наших серцях !</vt:lpstr>
      <vt:lpstr>Презентация PowerPoint</vt:lpstr>
      <vt:lpstr>Презентация PowerPoint</vt:lpstr>
      <vt:lpstr>Висновок </vt:lpstr>
      <vt:lpstr>Література 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 “МАН-Юніор Дослідник”</dc:title>
  <dc:creator>Дом</dc:creator>
  <cp:lastModifiedBy>Дом</cp:lastModifiedBy>
  <cp:revision>11</cp:revision>
  <dcterms:created xsi:type="dcterms:W3CDTF">2016-04-11T14:47:04Z</dcterms:created>
  <dcterms:modified xsi:type="dcterms:W3CDTF">2016-04-13T16:51:17Z</dcterms:modified>
</cp:coreProperties>
</file>