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8"/>
  </p:notesMasterIdLst>
  <p:handoutMasterIdLst>
    <p:handoutMasterId r:id="rId19"/>
  </p:handoutMasterIdLst>
  <p:sldIdLst>
    <p:sldId id="267" r:id="rId3"/>
    <p:sldId id="283" r:id="rId4"/>
    <p:sldId id="269" r:id="rId5"/>
    <p:sldId id="277" r:id="rId6"/>
    <p:sldId id="270" r:id="rId7"/>
    <p:sldId id="268" r:id="rId8"/>
    <p:sldId id="273" r:id="rId9"/>
    <p:sldId id="274" r:id="rId10"/>
    <p:sldId id="278" r:id="rId11"/>
    <p:sldId id="275" r:id="rId12"/>
    <p:sldId id="271" r:id="rId13"/>
    <p:sldId id="280" r:id="rId14"/>
    <p:sldId id="281" r:id="rId15"/>
    <p:sldId id="282" r:id="rId16"/>
    <p:sldId id="27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3" autoAdjust="0"/>
    <p:restoredTop sz="94660"/>
  </p:normalViewPr>
  <p:slideViewPr>
    <p:cSldViewPr>
      <p:cViewPr varScale="1">
        <p:scale>
          <a:sx n="78" d="100"/>
          <a:sy n="78" d="100"/>
        </p:scale>
        <p:origin x="-114" y="-72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6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uk-UA" smtClean="0"/>
              <a:t>18.04.2016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uk-UA" smtClean="0"/>
              <a:t>18.04.2016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7" name="Групувати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10" name="Групувати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 сполучна ліні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увати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16" name="Групувати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 сполучна ліні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увати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 сполучна ліні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uk-UA" smtClean="0"/>
              <a:pPr/>
              <a:t>18.04.2016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92" y="1700808"/>
            <a:ext cx="9435241" cy="2748133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Геноцид українців (1932–1933) тоталітарним комуністичним режимом в </a:t>
            </a:r>
            <a:r>
              <a:rPr lang="uk-UA" sz="5400" dirty="0" smtClean="0"/>
              <a:t>СРСР</a:t>
            </a:r>
            <a:r>
              <a:rPr lang="uk-UA" sz="5400" dirty="0"/>
              <a:t>.</a:t>
            </a:r>
            <a:endParaRPr lang="uk-U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90156" y="980728"/>
            <a:ext cx="7200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dirty="0" smtClean="0"/>
              <a:t>Всеукраїнський комплексний інтерактивний конкурс</a:t>
            </a:r>
          </a:p>
          <a:p>
            <a:pPr algn="r">
              <a:lnSpc>
                <a:spcPct val="90000"/>
              </a:lnSpc>
            </a:pPr>
            <a:r>
              <a:rPr lang="uk-UA" dirty="0" smtClean="0"/>
              <a:t>«Історик-Юніор 2016»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017240" y="4869160"/>
            <a:ext cx="3973716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dirty="0" smtClean="0"/>
              <a:t>Робота</a:t>
            </a:r>
            <a:r>
              <a:rPr lang="uk-UA" dirty="0"/>
              <a:t> </a:t>
            </a:r>
            <a:r>
              <a:rPr lang="uk-UA" dirty="0" smtClean="0"/>
              <a:t>учениці 10 класу</a:t>
            </a:r>
          </a:p>
          <a:p>
            <a:pPr algn="r">
              <a:lnSpc>
                <a:spcPct val="90000"/>
              </a:lnSpc>
            </a:pPr>
            <a:r>
              <a:rPr lang="uk-UA" dirty="0" smtClean="0"/>
              <a:t>Миколаївського морського ліцею</a:t>
            </a:r>
          </a:p>
          <a:p>
            <a:pPr algn="r">
              <a:lnSpc>
                <a:spcPct val="90000"/>
              </a:lnSpc>
            </a:pPr>
            <a:r>
              <a:rPr lang="uk-UA" dirty="0" smtClean="0"/>
              <a:t>ім. професора М. Александрова</a:t>
            </a:r>
          </a:p>
          <a:p>
            <a:pPr algn="r">
              <a:lnSpc>
                <a:spcPct val="90000"/>
              </a:lnSpc>
            </a:pPr>
            <a:r>
              <a:rPr lang="uk-UA" dirty="0" err="1" smtClean="0"/>
              <a:t>Волькіс</a:t>
            </a:r>
            <a:r>
              <a:rPr lang="uk-UA" dirty="0" smtClean="0"/>
              <a:t> Анни Олександрівни</a:t>
            </a:r>
          </a:p>
          <a:p>
            <a:pPr algn="r">
              <a:lnSpc>
                <a:spcPct val="90000"/>
              </a:lnSpc>
            </a:pPr>
            <a:r>
              <a:rPr lang="uk-UA" dirty="0" smtClean="0"/>
              <a:t>Керівник: Соколова </a:t>
            </a:r>
            <a:r>
              <a:rPr lang="uk-UA" smtClean="0"/>
              <a:t>Олена Павлівна</a:t>
            </a:r>
          </a:p>
          <a:p>
            <a:pPr algn="r">
              <a:lnSpc>
                <a:spcPct val="90000"/>
              </a:lnSpc>
            </a:pPr>
            <a:r>
              <a:rPr lang="uk-UA" smtClean="0"/>
              <a:t> </a:t>
            </a:r>
            <a:r>
              <a:rPr lang="uk-UA" dirty="0" smtClean="0"/>
              <a:t>(вчитель історії)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3111" y="1772816"/>
            <a:ext cx="5859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«Геноцид як феномен ХХ </a:t>
            </a:r>
            <a:r>
              <a:rPr lang="uk-UA" sz="2800" dirty="0" smtClean="0">
                <a:solidFill>
                  <a:schemeClr val="tx2"/>
                </a:solidFill>
                <a:latin typeface="+mj-lt"/>
              </a:rPr>
              <a:t>сторіччя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Репресивні закони задля проведення Голодомору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9796" y="1715590"/>
            <a:ext cx="3218197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smtClean="0"/>
              <a:t>Закон «про п'ять колосків</a:t>
            </a:r>
            <a:r>
              <a:rPr lang="ru-RU" sz="2000" b="1" dirty="0" smtClean="0"/>
              <a:t>»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uk-UA" sz="1800" i="1" dirty="0" smtClean="0"/>
              <a:t>Засуджували навіть дітей, які намагалися знайти хоч якусь їжу в умовах сурового Голодомору</a:t>
            </a:r>
            <a:r>
              <a:rPr lang="ru-RU" sz="1800" i="1" dirty="0" smtClean="0"/>
              <a:t>.</a:t>
            </a:r>
            <a:endParaRPr lang="uk-UA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14" y="1973754"/>
            <a:ext cx="2929346" cy="195900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873581" y="1615831"/>
            <a:ext cx="298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Пошук хліба в одному з сіл</a:t>
            </a:r>
            <a:endParaRPr lang="uk-UA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2401609"/>
            <a:ext cx="3312368" cy="225002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6886499" y="4676577"/>
            <a:ext cx="4466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Черчіль: </a:t>
            </a:r>
            <a:r>
              <a:rPr lang="uk-UA" i="1" dirty="0" smtClean="0"/>
              <a:t>«…Ви мали справу не з декількома тисячами аристократів та великих поміщиків, а з мільйонами маленьких людей».</a:t>
            </a:r>
          </a:p>
          <a:p>
            <a:pPr algn="just"/>
            <a:r>
              <a:rPr lang="uk-UA" dirty="0" smtClean="0"/>
              <a:t>Сталін: </a:t>
            </a:r>
            <a:r>
              <a:rPr lang="uk-UA" i="1" dirty="0" smtClean="0"/>
              <a:t>«З десятьма мільйонами</a:t>
            </a:r>
            <a:r>
              <a:rPr lang="ru-RU" i="1" dirty="0" smtClean="0"/>
              <a:t>…»</a:t>
            </a:r>
            <a:endParaRPr lang="ru-RU" i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903415" y="1715590"/>
            <a:ext cx="4466685" cy="6579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dirty="0" smtClean="0"/>
              <a:t>Сталін про Голодомор за розмовою з Черчілем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14" y="4251556"/>
            <a:ext cx="2929346" cy="2236068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3767994" y="3908521"/>
            <a:ext cx="332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Виїзд червоної валки з хлібом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" y="3520443"/>
            <a:ext cx="2836682" cy="29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36240"/>
            <a:ext cx="9751060" cy="1168400"/>
          </a:xfrm>
        </p:spPr>
        <p:txBody>
          <a:bodyPr/>
          <a:lstStyle/>
          <a:p>
            <a:r>
              <a:rPr lang="uk-UA" dirty="0" smtClean="0"/>
              <a:t>Втрати від Голодомору відображені в статистиці</a:t>
            </a:r>
            <a:endParaRPr lang="ru-RU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47552"/>
          <a:stretch/>
        </p:blipFill>
        <p:spPr>
          <a:xfrm>
            <a:off x="333772" y="1628800"/>
            <a:ext cx="6243681" cy="4925144"/>
          </a:xfrm>
          <a:effectLst/>
        </p:spPr>
      </p:pic>
      <p:sp>
        <p:nvSpPr>
          <p:cNvPr id="3" name="Прямокутник 2"/>
          <p:cNvSpPr/>
          <p:nvPr/>
        </p:nvSpPr>
        <p:spPr>
          <a:xfrm>
            <a:off x="6958508" y="2060848"/>
            <a:ext cx="46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17 померлих щохвилини, 1000 - щогодини, майже 25 тисяч - щодня...</a:t>
            </a:r>
            <a:endParaRPr lang="uk-UA" i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6958509" y="2935513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Харківська і Київська області (теперішні Полтавська, Сумська, Харківська, Черкаська, Київська, Житомирська) - 52,8% загиблих.</a:t>
            </a:r>
            <a:endParaRPr lang="uk-UA" i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6958507" y="4364176"/>
            <a:ext cx="46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Загальна кількість – від 4 до 10 </a:t>
            </a:r>
            <a:r>
              <a:rPr lang="uk-UA" i="1" dirty="0" smtClean="0"/>
              <a:t>млн. </a:t>
            </a:r>
            <a:r>
              <a:rPr lang="uk-UA" i="1" dirty="0" smtClean="0"/>
              <a:t>за різними підрахунками</a:t>
            </a:r>
            <a:endParaRPr lang="uk-UA" i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6958506" y="5238841"/>
            <a:ext cx="46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З урахуванням непрямих жертв – приблизно 14 млн.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32" y="-189313"/>
            <a:ext cx="9751060" cy="1168400"/>
          </a:xfrm>
        </p:spPr>
        <p:txBody>
          <a:bodyPr/>
          <a:lstStyle/>
          <a:p>
            <a:r>
              <a:rPr lang="uk-UA" dirty="0" smtClean="0"/>
              <a:t>Наслідки Голодомору на Миколаївщині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7332" y="1941364"/>
            <a:ext cx="3435369" cy="4267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Лист благання про допомогу до газети «Шлях індустріалізації»</a:t>
            </a:r>
            <a:endParaRPr lang="en-US" dirty="0" smtClean="0"/>
          </a:p>
          <a:p>
            <a:pPr marL="0" indent="0" algn="just">
              <a:buNone/>
            </a:pPr>
            <a:r>
              <a:rPr lang="en-US" i="1" dirty="0" smtClean="0"/>
              <a:t>“</a:t>
            </a:r>
            <a:r>
              <a:rPr lang="uk-UA" i="1" dirty="0" smtClean="0"/>
              <a:t>Голодуємо! Повідомляю всі миколаївські організації, що члени комуни ім. Леніна </a:t>
            </a:r>
            <a:r>
              <a:rPr lang="uk-UA" i="1" dirty="0" err="1" smtClean="0"/>
              <a:t>Тернівської</a:t>
            </a:r>
            <a:r>
              <a:rPr lang="uk-UA" i="1" dirty="0" smtClean="0"/>
              <a:t> сільради дуже голодують, вже чотири дні не бачать навіть крихти хліба. </a:t>
            </a:r>
            <a:r>
              <a:rPr lang="ru-RU" i="1" dirty="0" smtClean="0"/>
              <a:t>Просимо </a:t>
            </a:r>
            <a:r>
              <a:rPr lang="uk-UA" i="1" dirty="0" smtClean="0"/>
              <a:t>миколаївські організації звернути на це увагу та дати негайно допомогу</a:t>
            </a:r>
            <a:r>
              <a:rPr lang="ru-RU" i="1" dirty="0" smtClean="0"/>
              <a:t>.</a:t>
            </a:r>
            <a:r>
              <a:rPr lang="en-US" i="1" dirty="0" smtClean="0"/>
              <a:t>”</a:t>
            </a:r>
          </a:p>
          <a:p>
            <a:pPr marL="0" indent="0" algn="just">
              <a:buNone/>
            </a:pPr>
            <a:r>
              <a:rPr lang="en-US" dirty="0" smtClean="0"/>
              <a:t>07/03/1933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r="16206"/>
          <a:stretch/>
        </p:blipFill>
        <p:spPr>
          <a:xfrm>
            <a:off x="4315225" y="2115491"/>
            <a:ext cx="3291355" cy="2632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5225" y="4747594"/>
            <a:ext cx="329135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i="1" dirty="0" smtClean="0"/>
              <a:t>Меморіал пам’яті жертвам </a:t>
            </a:r>
            <a:r>
              <a:rPr lang="uk-UA" i="1" dirty="0" smtClean="0"/>
              <a:t>Голодомору.</a:t>
            </a:r>
            <a:endParaRPr lang="uk-UA" i="1" dirty="0" smtClean="0"/>
          </a:p>
          <a:p>
            <a:pPr>
              <a:lnSpc>
                <a:spcPct val="90000"/>
              </a:lnSpc>
            </a:pPr>
            <a:r>
              <a:rPr lang="uk-UA" dirty="0" smtClean="0"/>
              <a:t>Херсонське </a:t>
            </a:r>
            <a:r>
              <a:rPr lang="uk-UA" dirty="0" smtClean="0"/>
              <a:t>шосе.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5256" b="13387"/>
          <a:stretch/>
        </p:blipFill>
        <p:spPr>
          <a:xfrm>
            <a:off x="7606580" y="1079586"/>
            <a:ext cx="4053461" cy="2632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7264" y="3711689"/>
            <a:ext cx="24920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i="1" dirty="0" smtClean="0"/>
              <a:t>Вшанування загиблих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10636" y="4058625"/>
            <a:ext cx="3211428" cy="239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5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332656"/>
            <a:ext cx="9751060" cy="11684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Миколаївський обласний краєзнавчий музей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218883" y="1700808"/>
            <a:ext cx="3468955" cy="457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06779" y="1700808"/>
            <a:ext cx="3511943" cy="45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8012302" y="1701051"/>
            <a:ext cx="2957642" cy="457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Чому ми повинні вивчати ці страшні події, які не мають терміну давності?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57792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uk-UA" b="1" dirty="0" smtClean="0">
                <a:latin typeface="Arial" pitchFamily="18"/>
                <a:ea typeface="Microsoft YaHei" pitchFamily="2"/>
                <a:cs typeface="Mangal" pitchFamily="2"/>
              </a:rPr>
              <a:t>Наслідки :</a:t>
            </a:r>
          </a:p>
          <a:p>
            <a:r>
              <a:rPr lang="uk-UA" dirty="0" smtClean="0">
                <a:latin typeface="Arial" pitchFamily="18"/>
                <a:ea typeface="Microsoft YaHei" pitchFamily="2"/>
                <a:cs typeface="Mangal" pitchFamily="2"/>
              </a:rPr>
              <a:t>По-перше, визнання  режиму, що існував в Україні та Радянському Союзі, як комуно-фашистського геноциду. </a:t>
            </a:r>
          </a:p>
          <a:p>
            <a:r>
              <a:rPr lang="uk-UA" dirty="0" smtClean="0">
                <a:latin typeface="Arial" pitchFamily="18"/>
                <a:ea typeface="Microsoft YaHei" pitchFamily="2"/>
                <a:cs typeface="Mangal" pitchFamily="2"/>
              </a:rPr>
              <a:t>По-друге, Сталін почав руйнувати наш менталітет, нашу ідентичність, культуру, наш етнос, вибравши «Найдешевшу зброю масового знищення» - голод. За дослідженням психологів,голод  знищує усіх до єдиного. За результатами опитування свідків віком від 3 до 7 років виявили вплив подій на формування їхньої психіки. Тому травматичні переживання дитини у цьому віці залишають яскравий емоційний «слід» і впливають не тільки на формування найважливіших потреб, життєвих норм і «правил», а й зумовлюють несвідомі прояви людини вже у дорослому віці.</a:t>
            </a:r>
          </a:p>
          <a:p>
            <a:r>
              <a:rPr lang="uk-UA" dirty="0" smtClean="0">
                <a:latin typeface="Arial" pitchFamily="18"/>
                <a:ea typeface="Microsoft YaHei" pitchFamily="2"/>
                <a:cs typeface="Mangal" pitchFamily="2"/>
              </a:rPr>
              <a:t>По-третє,усвідомлення трагедії українського геноциду мусить стати здобутком генетичної пам'яті нації. Ми повинні пам'ятати і ніколи більше не допустити подібного!</a:t>
            </a:r>
          </a:p>
          <a:p>
            <a:r>
              <a:rPr lang="uk-UA" dirty="0" smtClean="0">
                <a:latin typeface="Arial" pitchFamily="18"/>
                <a:ea typeface="Microsoft YaHei" pitchFamily="2"/>
                <a:cs typeface="Mangal" pitchFamily="2"/>
              </a:rPr>
              <a:t>По-четверте,  визнання гіркого факту, що український Голокост здійснювався руками не космічних зайд, а руками своїх же українців, посіпак комуно-фашистів. Організатори С.</a:t>
            </a:r>
            <a:r>
              <a:rPr lang="uk-UA" dirty="0" err="1" smtClean="0">
                <a:latin typeface="Arial" pitchFamily="18"/>
                <a:ea typeface="Microsoft YaHei" pitchFamily="2"/>
                <a:cs typeface="Mangal" pitchFamily="2"/>
              </a:rPr>
              <a:t>Косіор</a:t>
            </a:r>
            <a:r>
              <a:rPr lang="uk-UA" dirty="0" smtClean="0">
                <a:latin typeface="Arial" pitchFamily="18"/>
                <a:ea typeface="Microsoft YaHei" pitchFamily="2"/>
                <a:cs typeface="Mangal" pitchFamily="2"/>
              </a:rPr>
              <a:t>, П. Постишев були українського походження. </a:t>
            </a:r>
            <a:endParaRPr lang="uk-UA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08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9836" y="2711247"/>
            <a:ext cx="6840760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/>
              <a:t>Факти голоду, масових вбивств, геноцидів та дискримінації все ще ходять по вустах людей, а іноді і втілюються у життя, навіть за наших «спокійних» часів, тож їх вивчення і заглиблення у історію обов’язкове, як профілактика повторювання помилок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182644" y="476672"/>
            <a:ext cx="6092825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«Колискова»</a:t>
            </a:r>
            <a:endParaRPr lang="ru-RU" b="1" dirty="0" smtClean="0"/>
          </a:p>
          <a:p>
            <a:r>
              <a:rPr lang="uk-UA" i="1" dirty="0" smtClean="0"/>
              <a:t>Ой засни, моя дитино,</a:t>
            </a:r>
          </a:p>
          <a:p>
            <a:r>
              <a:rPr lang="uk-UA" i="1" dirty="0" smtClean="0"/>
              <a:t>Як заснула вся родина.</a:t>
            </a:r>
          </a:p>
          <a:p>
            <a:r>
              <a:rPr lang="uk-UA" i="1" dirty="0" smtClean="0"/>
              <a:t>Спи від маку і прости</a:t>
            </a:r>
          </a:p>
          <a:p>
            <a:r>
              <a:rPr lang="uk-UA" i="1" dirty="0" smtClean="0"/>
              <a:t>Та вже їсти не проси.</a:t>
            </a:r>
          </a:p>
          <a:p>
            <a:r>
              <a:rPr lang="uk-UA" i="1" dirty="0" smtClean="0"/>
              <a:t>Голод більше не дістане –</a:t>
            </a:r>
          </a:p>
          <a:p>
            <a:r>
              <a:rPr lang="uk-UA" i="1" dirty="0" smtClean="0"/>
              <a:t>Скоро сон міцний настане.</a:t>
            </a:r>
          </a:p>
          <a:p>
            <a:r>
              <a:rPr lang="uk-UA" i="1" dirty="0" smtClean="0"/>
              <a:t>Думки в голові, як цвяхи</a:t>
            </a:r>
          </a:p>
          <a:p>
            <a:r>
              <a:rPr lang="uk-UA" i="1" dirty="0" smtClean="0"/>
              <a:t>І снують, мов ті мурахи.</a:t>
            </a:r>
          </a:p>
          <a:p>
            <a:r>
              <a:rPr lang="uk-UA" i="1" dirty="0" smtClean="0"/>
              <a:t>Пригорну тебе синочку,</a:t>
            </a:r>
          </a:p>
          <a:p>
            <a:r>
              <a:rPr lang="uk-UA" i="1" dirty="0" smtClean="0"/>
              <a:t>Поховаю у садочку.</a:t>
            </a:r>
          </a:p>
          <a:p>
            <a:r>
              <a:rPr lang="uk-UA" i="1" dirty="0" smtClean="0"/>
              <a:t>Ой! За що ж це мені люди?! –</a:t>
            </a:r>
          </a:p>
          <a:p>
            <a:r>
              <a:rPr lang="uk-UA" i="1" dirty="0" smtClean="0"/>
              <a:t>Син перед очима всюди.</a:t>
            </a:r>
          </a:p>
          <a:p>
            <a:r>
              <a:rPr lang="uk-UA" i="1" dirty="0" smtClean="0"/>
              <a:t>Він не виросте ніколи,</a:t>
            </a:r>
          </a:p>
          <a:p>
            <a:r>
              <a:rPr lang="uk-UA" i="1" dirty="0" smtClean="0"/>
              <a:t>Не ходитиме до школи</a:t>
            </a:r>
          </a:p>
          <a:p>
            <a:r>
              <a:rPr lang="uk-UA" i="1" dirty="0" smtClean="0"/>
              <a:t>Не народяться онуки,</a:t>
            </a:r>
          </a:p>
          <a:p>
            <a:r>
              <a:rPr lang="uk-UA" i="1" dirty="0" smtClean="0"/>
              <a:t>Не зігріють бабі руки.</a:t>
            </a:r>
          </a:p>
          <a:p>
            <a:r>
              <a:rPr lang="uk-UA" i="1" dirty="0" smtClean="0"/>
              <a:t>Ось і все... сина немає.</a:t>
            </a:r>
          </a:p>
          <a:p>
            <a:r>
              <a:rPr lang="uk-UA" i="1" dirty="0" smtClean="0"/>
              <a:t>Тепер він мене чекає</a:t>
            </a:r>
          </a:p>
          <a:p>
            <a:r>
              <a:rPr lang="uk-UA" i="1" dirty="0" smtClean="0"/>
              <a:t>Вже іду до тебе сину</a:t>
            </a:r>
          </a:p>
          <a:p>
            <a:r>
              <a:rPr lang="uk-UA" i="1" dirty="0" smtClean="0"/>
              <a:t>Зачекай іще хвили</a:t>
            </a:r>
            <a:r>
              <a:rPr lang="ru-RU" i="1" dirty="0" smtClean="0"/>
              <a:t>…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283287"/>
            <a:ext cx="3715172" cy="2091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76672"/>
            <a:ext cx="3312367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08" y="4280408"/>
            <a:ext cx="3227536" cy="2093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476672"/>
            <a:ext cx="363220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284" y="980728"/>
            <a:ext cx="5904656" cy="4077320"/>
          </a:xfrm>
        </p:spPr>
        <p:txBody>
          <a:bodyPr/>
          <a:lstStyle/>
          <a:p>
            <a:pPr algn="ctr"/>
            <a:r>
              <a:rPr lang="ru-RU" dirty="0"/>
              <a:t>Автор </a:t>
            </a:r>
            <a:r>
              <a:rPr lang="ru-RU" dirty="0" smtClean="0"/>
              <a:t>проекту</a:t>
            </a:r>
            <a:r>
              <a:rPr lang="uk-UA" dirty="0" smtClean="0"/>
              <a:t> – </a:t>
            </a:r>
            <a:r>
              <a:rPr lang="uk-UA" dirty="0" err="1" smtClean="0"/>
              <a:t>Волькіс</a:t>
            </a:r>
            <a:r>
              <a:rPr lang="uk-UA" dirty="0" smtClean="0"/>
              <a:t> Анна</a:t>
            </a:r>
            <a:r>
              <a:rPr lang="ru-RU" dirty="0" smtClean="0"/>
              <a:t>, </a:t>
            </a:r>
            <a:r>
              <a:rPr lang="uk-UA" dirty="0" smtClean="0"/>
              <a:t>учениця Миколаївського морського ліцею імені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</a:t>
            </a:r>
            <a:r>
              <a:rPr lang="ru-RU" dirty="0" err="1" smtClean="0"/>
              <a:t>роф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М. </a:t>
            </a:r>
            <a:r>
              <a:rPr lang="ru-RU" dirty="0" smtClean="0"/>
              <a:t>Александрова.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Admin\Desktop\20160413_133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908720"/>
            <a:ext cx="3632448" cy="46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1718321"/>
          </a:xfrm>
        </p:spPr>
        <p:txBody>
          <a:bodyPr/>
          <a:lstStyle/>
          <a:p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017848" y="3717032"/>
            <a:ext cx="10153128" cy="2520280"/>
          </a:xfrm>
        </p:spPr>
        <p:txBody>
          <a:bodyPr>
            <a:normAutofit/>
          </a:bodyPr>
          <a:lstStyle/>
          <a:p>
            <a:pPr lvl="0">
              <a:buClr>
                <a:srgbClr val="6A3A20"/>
              </a:buClr>
            </a:pPr>
            <a:r>
              <a:rPr lang="en-US" dirty="0" smtClean="0">
                <a:solidFill>
                  <a:srgbClr val="6A3A20"/>
                </a:solidFill>
              </a:rPr>
              <a:t>1</a:t>
            </a:r>
            <a:r>
              <a:rPr lang="uk-UA" dirty="0" smtClean="0">
                <a:solidFill>
                  <a:srgbClr val="6A3A20"/>
                </a:solidFill>
              </a:rPr>
              <a:t>.  З</a:t>
            </a:r>
            <a:r>
              <a:rPr lang="en-US" dirty="0" smtClean="0">
                <a:solidFill>
                  <a:srgbClr val="6A3A20"/>
                </a:solidFill>
              </a:rPr>
              <a:t>’</a:t>
            </a:r>
            <a:r>
              <a:rPr lang="uk-UA" dirty="0" smtClean="0">
                <a:solidFill>
                  <a:srgbClr val="6A3A20"/>
                </a:solidFill>
              </a:rPr>
              <a:t>ясувати  </a:t>
            </a:r>
            <a:r>
              <a:rPr lang="uk-UA" dirty="0">
                <a:solidFill>
                  <a:srgbClr val="6A3A20"/>
                </a:solidFill>
              </a:rPr>
              <a:t>основні фактори виникнення </a:t>
            </a:r>
            <a:r>
              <a:rPr lang="uk-UA" dirty="0" smtClean="0">
                <a:solidFill>
                  <a:srgbClr val="6A3A20"/>
                </a:solidFill>
              </a:rPr>
              <a:t>геноцидів.</a:t>
            </a:r>
            <a:endParaRPr lang="uk-UA" dirty="0">
              <a:solidFill>
                <a:srgbClr val="6A3A20"/>
              </a:solidFill>
            </a:endParaRPr>
          </a:p>
          <a:p>
            <a:r>
              <a:rPr lang="uk-UA" dirty="0" smtClean="0"/>
              <a:t>2. Довести, що одним з наймасовіших геноцидів  у Європі ХХ століття став голодомор .</a:t>
            </a:r>
          </a:p>
          <a:p>
            <a:r>
              <a:rPr lang="uk-UA" dirty="0" smtClean="0"/>
              <a:t>3. Дослідити Трагічність наслідків голодомору у призмі життєвих історій.</a:t>
            </a:r>
          </a:p>
          <a:p>
            <a:r>
              <a:rPr lang="uk-UA" dirty="0" smtClean="0"/>
              <a:t>4. Усвідомити Важливість вивчення фактів геноциду для сучасників.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934172" y="692696"/>
            <a:ext cx="7100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«… </a:t>
            </a:r>
            <a:r>
              <a:rPr lang="uk-UA" i="1" dirty="0" smtClean="0"/>
              <a:t>Царює</a:t>
            </a:r>
            <a:r>
              <a:rPr lang="ru-RU" i="1" dirty="0" smtClean="0"/>
              <a:t> </a:t>
            </a:r>
            <a:r>
              <a:rPr lang="ru-RU" i="1" dirty="0"/>
              <a:t>смерть на </a:t>
            </a:r>
            <a:r>
              <a:rPr lang="uk-UA" i="1" dirty="0" smtClean="0"/>
              <a:t>рідній Україні </a:t>
            </a:r>
          </a:p>
          <a:p>
            <a:pPr algn="r"/>
            <a:r>
              <a:rPr lang="uk-UA" i="1" dirty="0" smtClean="0"/>
              <a:t>Чим провинилися її сини?» </a:t>
            </a:r>
          </a:p>
          <a:p>
            <a:pPr algn="r"/>
            <a:r>
              <a:rPr lang="uk-UA" dirty="0" smtClean="0"/>
              <a:t>Микола </a:t>
            </a:r>
            <a:r>
              <a:rPr lang="ru-RU" dirty="0" smtClean="0"/>
              <a:t>Руденко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332656"/>
            <a:ext cx="9751060" cy="1168400"/>
          </a:xfrm>
        </p:spPr>
        <p:txBody>
          <a:bodyPr/>
          <a:lstStyle/>
          <a:p>
            <a:r>
              <a:rPr lang="uk-UA" dirty="0" smtClean="0"/>
              <a:t>Що поєднує усі геноциди?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8883" y="1803400"/>
            <a:ext cx="5235569" cy="4267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Основа геноциду:</a:t>
            </a:r>
          </a:p>
          <a:p>
            <a:pPr algn="just"/>
            <a:r>
              <a:rPr lang="uk-UA" dirty="0" smtClean="0"/>
              <a:t>Уявлення про природну суспільну нерівність;</a:t>
            </a:r>
          </a:p>
          <a:p>
            <a:pPr algn="just"/>
            <a:r>
              <a:rPr lang="uk-UA" dirty="0" smtClean="0"/>
              <a:t>Бажання збільшити природний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uk-UA" dirty="0" smtClean="0"/>
              <a:t>суспільний ресурс однієї спільноти за рахунок іншої;</a:t>
            </a:r>
          </a:p>
          <a:p>
            <a:pPr algn="just"/>
            <a:r>
              <a:rPr lang="uk-UA" dirty="0" smtClean="0"/>
              <a:t>Виникнення теорій, гіпотез, вчень, що виправдовують </a:t>
            </a:r>
            <a:r>
              <a:rPr lang="ru-RU" dirty="0" smtClean="0"/>
              <a:t>геноцид;</a:t>
            </a:r>
          </a:p>
          <a:p>
            <a:pPr algn="just"/>
            <a:r>
              <a:rPr lang="uk-UA" dirty="0" smtClean="0"/>
              <a:t>Одні народи вважаються призначеними для панування над іншими, інші — призначеними для підлеглості першим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2914" y="2344210"/>
            <a:ext cx="504056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sz="2200" i="1" dirty="0" smtClean="0"/>
              <a:t>Більшість геноцидів виникають у часи тоталітарних режимів, диктатур, ін., адже уся повнота влади, а отже і можливості для проведення масового геноциду, є у вузького правлячого кола осіб.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44" y="331416"/>
            <a:ext cx="3448100" cy="2047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44" y="4230220"/>
            <a:ext cx="3448100" cy="23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/>
          <a:lstStyle/>
          <a:p>
            <a:r>
              <a:rPr lang="uk-UA" dirty="0" smtClean="0"/>
              <a:t>Що поєднує Голодомор з геноцидом?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4788" y="1556792"/>
            <a:ext cx="4773956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Геноцид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цілеспрямовані дії</a:t>
            </a:r>
            <a:r>
              <a:rPr lang="uk-UA" sz="2000" dirty="0" smtClean="0"/>
              <a:t> з метою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знищення повністю або частково </a:t>
            </a:r>
            <a:r>
              <a:rPr lang="uk-UA" sz="2000" dirty="0" smtClean="0"/>
              <a:t>окремих 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груп населення чи цілих народів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за національними, етнічними, расовими або релігійними мотивами.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12669" y="1484784"/>
            <a:ext cx="4773956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Голодомор</a:t>
            </a:r>
            <a:endParaRPr lang="uk-UA" sz="2000" dirty="0"/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штучний</a:t>
            </a:r>
            <a:r>
              <a:rPr lang="uk-UA" sz="2000" dirty="0" smtClean="0"/>
              <a:t> масовий голод, учинений урядом СРСР у 1932-1933 рр., на територіях Української СРР та Кубані, заселених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українцями</a:t>
            </a:r>
            <a:r>
              <a:rPr lang="uk-UA" sz="2000" dirty="0" smtClean="0"/>
              <a:t>, з метою 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фізичного винищення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українських 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селян</a:t>
            </a:r>
            <a:r>
              <a:rPr lang="uk-UA" sz="2000" dirty="0" smtClean="0"/>
              <a:t> та придушення національно-визвольного руху. </a:t>
            </a: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5" b="4233"/>
          <a:stretch/>
        </p:blipFill>
        <p:spPr>
          <a:xfrm>
            <a:off x="1322978" y="3702791"/>
            <a:ext cx="456576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9"/>
          <a:stretch/>
        </p:blipFill>
        <p:spPr>
          <a:xfrm>
            <a:off x="6310436" y="4221088"/>
            <a:ext cx="4578422" cy="21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Тож які з цього висновки?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75221" y="1567003"/>
            <a:ext cx="8499304" cy="1285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Голодомор повністю підпадає під означення геноциду. Питання визнання Голодомору геноцидом полягає лише у маневруванні фактами історії.</a:t>
            </a:r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511358" y="4582062"/>
            <a:ext cx="28860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Будь-яке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повідомлення про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голодування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Росії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наразі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є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перебільшенням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шкідливою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пропагандою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en-US" sz="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The New York Times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489854" y="2735403"/>
            <a:ext cx="28905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Нема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голоду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голодних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смертей,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однак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підвищена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смертність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через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хвороби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недоїдання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en-US" sz="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The New York Times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206"/>
          <a:stretch/>
        </p:blipFill>
        <p:spPr>
          <a:xfrm>
            <a:off x="2775220" y="2735403"/>
            <a:ext cx="5714634" cy="378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567003"/>
            <a:ext cx="244144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/>
          <a:stretch/>
        </p:blipFill>
        <p:spPr>
          <a:xfrm>
            <a:off x="5734372" y="1916832"/>
            <a:ext cx="5386172" cy="3758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кажуть про Голодомор свідки?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8883" y="1803400"/>
            <a:ext cx="4443481" cy="426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uk-UA" i="1" dirty="0" smtClean="0"/>
              <a:t>Мама в голодовку вмерла, в 1933 році, впала на дорозі і вмерла… і брат ще в яслах був, помер в голодовку. Їли кропиву, липу, полову… Так ховали, без труни. Я бачила, лежали на дорозі мертві люди. Коли мати вмерла, сестрі було три роки, а старшій сім… Багато людей повмирало»</a:t>
            </a:r>
          </a:p>
          <a:p>
            <a:pPr marL="0" indent="0">
              <a:buNone/>
            </a:pPr>
            <a:r>
              <a:rPr lang="uk-UA" dirty="0" smtClean="0"/>
              <a:t>© Куча Марія Йосипівна, с. </a:t>
            </a:r>
            <a:r>
              <a:rPr lang="uk-UA" dirty="0" err="1" smtClean="0"/>
              <a:t>Житники</a:t>
            </a:r>
            <a:r>
              <a:rPr lang="uk-UA" dirty="0" smtClean="0"/>
              <a:t>, </a:t>
            </a:r>
            <a:r>
              <a:rPr lang="uk-UA" dirty="0" err="1" smtClean="0"/>
              <a:t>Жашківський</a:t>
            </a:r>
            <a:r>
              <a:rPr lang="uk-UA" dirty="0" smtClean="0"/>
              <a:t> район, Черкаська область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78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94612" y="692696"/>
            <a:ext cx="3507377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i="1" dirty="0" smtClean="0"/>
              <a:t>«Голодовка штучно була зроблена. У нашому селі душ 500 вмерло, а в сусідньому — десь 750 душ. Їли лободу, рогозу, худоба здихала — їли. Батько був головою сільради, він дав вказівку видати людям по склянці гречки. Батько роздав гречку, і його за це заарештували на другий день. Батько вижив, а мати вмерла в голодовку».</a:t>
            </a:r>
          </a:p>
          <a:p>
            <a:pPr marL="0" indent="0">
              <a:buNone/>
            </a:pPr>
            <a:r>
              <a:rPr lang="uk-UA" sz="2200" dirty="0" err="1" smtClean="0"/>
              <a:t>©Міхолевський</a:t>
            </a:r>
            <a:r>
              <a:rPr lang="uk-UA" sz="2200" dirty="0" smtClean="0"/>
              <a:t> Віктор Петрович, с. </a:t>
            </a:r>
            <a:r>
              <a:rPr lang="uk-UA" sz="2200" dirty="0" err="1" smtClean="0"/>
              <a:t>Литвинівка</a:t>
            </a:r>
            <a:r>
              <a:rPr lang="uk-UA" sz="2200" dirty="0" smtClean="0"/>
              <a:t>, </a:t>
            </a:r>
            <a:r>
              <a:rPr lang="uk-UA" sz="2200" dirty="0" err="1" smtClean="0"/>
              <a:t>Жашківський</a:t>
            </a:r>
            <a:r>
              <a:rPr lang="uk-UA" sz="2200" dirty="0" smtClean="0"/>
              <a:t> район, Черкаська область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84784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94936"/>
            <a:ext cx="9751060" cy="1168400"/>
          </a:xfrm>
        </p:spPr>
        <p:txBody>
          <a:bodyPr/>
          <a:lstStyle/>
          <a:p>
            <a:r>
              <a:rPr lang="uk-UA" dirty="0" smtClean="0"/>
              <a:t>Організатори </a:t>
            </a:r>
            <a:r>
              <a:rPr lang="uk-UA" dirty="0" smtClean="0"/>
              <a:t>Голодомору.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432409"/>
            <a:ext cx="1760419" cy="2447412"/>
          </a:xfrm>
        </p:spPr>
      </p:pic>
      <p:sp>
        <p:nvSpPr>
          <p:cNvPr id="5" name="Прямокутник 4"/>
          <p:cNvSpPr/>
          <p:nvPr/>
        </p:nvSpPr>
        <p:spPr>
          <a:xfrm>
            <a:off x="343867" y="5035639"/>
            <a:ext cx="3374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«…</a:t>
            </a:r>
            <a:r>
              <a:rPr lang="uk-UA" i="1" dirty="0" smtClean="0"/>
              <a:t>Ви повинні зібрати зерно до останньої зернини і відразу відправити на заготівельний пункт.»</a:t>
            </a:r>
          </a:p>
          <a:p>
            <a:pPr algn="just"/>
            <a:endParaRPr lang="ru-RU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19" y="1478929"/>
            <a:ext cx="1929924" cy="244741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849853" y="3932196"/>
            <a:ext cx="20985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A3A20"/>
                </a:solidFill>
              </a:rPr>
              <a:t>Влас Якович </a:t>
            </a:r>
            <a:r>
              <a:rPr lang="uk-UA" dirty="0" smtClean="0"/>
              <a:t>Чубар, голова Ради Народних Комісарів УСРР, з жовтня 1932 – відповідальний за хлібозаготівлю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29" y="1480389"/>
            <a:ext cx="1900201" cy="2451807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864095" y="3932196"/>
            <a:ext cx="2032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</a:t>
            </a:r>
            <a:r>
              <a:rPr lang="uk-UA" dirty="0" smtClean="0"/>
              <a:t>. П. Постишев виступав за застосування репресивних методів при проведенні колективізації і виконання плану </a:t>
            </a:r>
            <a:r>
              <a:rPr lang="uk-UA" dirty="0" err="1" smtClean="0"/>
              <a:t>хлібозаготівель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77" y="1454213"/>
            <a:ext cx="1879414" cy="2445408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7830530" y="3932196"/>
            <a:ext cx="3822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Молотов В'ячеслав Михайлович очолював комісію, яка керувала примусовою колективізацією селянських господарств. Наказав вивезти всі колгоспні фонди, включаючи і насіннєвий, у рахунок заборгованості по планах </a:t>
            </a:r>
            <a:r>
              <a:rPr lang="uk-UA" dirty="0" err="1" smtClean="0"/>
              <a:t>хлібозаготівель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3588" y="3926341"/>
            <a:ext cx="3346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solidFill>
                  <a:srgbClr val="6A3A20"/>
                </a:solidFill>
              </a:rPr>
              <a:t>Станіслав Вікентійович </a:t>
            </a:r>
            <a:r>
              <a:rPr lang="uk-UA" dirty="0" err="1" smtClean="0">
                <a:solidFill>
                  <a:srgbClr val="6A3A20"/>
                </a:solidFill>
              </a:rPr>
              <a:t>Косіор</a:t>
            </a:r>
            <a:r>
              <a:rPr lang="uk-UA" dirty="0" smtClean="0">
                <a:solidFill>
                  <a:srgbClr val="6A3A20"/>
                </a:solidFill>
              </a:rPr>
              <a:t>, генеральний секретар та перший секретар ЦК КП(б)У 1928—1938 рр.</a:t>
            </a:r>
            <a:endParaRPr lang="uk-UA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7394DB-F679-4B54-979C-8C8D7B1120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у стилі класичної книги (широкоекранна)</Template>
  <TotalTime>0</TotalTime>
  <Words>1141</Words>
  <Application>Microsoft Office PowerPoint</Application>
  <PresentationFormat>Произвольный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BooksClassic_16x9</vt:lpstr>
      <vt:lpstr>Геноцид українців (1932–1933) тоталітарним комуністичним режимом в СРСР.</vt:lpstr>
      <vt:lpstr>Автор проекту – Волькіс Анна, учениця Миколаївського морського ліцею імені  проф. М. Александрова. </vt:lpstr>
      <vt:lpstr>Мета</vt:lpstr>
      <vt:lpstr>Що поєднує усі геноциди?</vt:lpstr>
      <vt:lpstr>Що поєднує Голодомор з геноцидом?</vt:lpstr>
      <vt:lpstr>Тож які з цього висновки?</vt:lpstr>
      <vt:lpstr>Що кажуть про Голодомор свідки?</vt:lpstr>
      <vt:lpstr>Презентация PowerPoint</vt:lpstr>
      <vt:lpstr>Організатори Голодомору.</vt:lpstr>
      <vt:lpstr>Репресивні закони задля проведення Голодомору</vt:lpstr>
      <vt:lpstr>Втрати від Голодомору відображені в статистиці</vt:lpstr>
      <vt:lpstr>Наслідки Голодомору на Миколаївщині</vt:lpstr>
      <vt:lpstr>Миколаївський обласний краєзнавчий музей</vt:lpstr>
      <vt:lpstr>Чому ми повинні вивчати ці страшні події, які не мають терміну давності?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2016-04-04T13:41:34Z</dcterms:created>
  <dcterms:modified xsi:type="dcterms:W3CDTF">2016-04-18T12:39:23Z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