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63" r:id="rId3"/>
    <p:sldId id="264" r:id="rId4"/>
    <p:sldId id="269" r:id="rId5"/>
    <p:sldId id="260" r:id="rId6"/>
    <p:sldId id="265" r:id="rId7"/>
    <p:sldId id="270" r:id="rId8"/>
    <p:sldId id="259" r:id="rId9"/>
    <p:sldId id="257" r:id="rId10"/>
    <p:sldId id="258" r:id="rId11"/>
    <p:sldId id="266" r:id="rId12"/>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59" autoAdjust="0"/>
    <p:restoredTop sz="86501" autoAdjust="0"/>
  </p:normalViewPr>
  <p:slideViewPr>
    <p:cSldViewPr>
      <p:cViewPr>
        <p:scale>
          <a:sx n="89" d="100"/>
          <a:sy n="89" d="100"/>
        </p:scale>
        <p:origin x="-61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35C923F9-4E7F-45FA-B261-844EE87A271F}" type="datetimeFigureOut">
              <a:rPr lang="uk-UA" smtClean="0"/>
              <a:t>13.04.2016</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3968B1D-A917-4B86-8813-684E153274BA}" type="slidenum">
              <a:rPr lang="uk-UA" smtClean="0"/>
              <a:t>‹#›</a:t>
            </a:fld>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35C923F9-4E7F-45FA-B261-844EE87A271F}" type="datetimeFigureOut">
              <a:rPr lang="uk-UA" smtClean="0"/>
              <a:t>13.04.2016</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3968B1D-A917-4B86-8813-684E153274BA}" type="slidenum">
              <a:rPr lang="uk-UA" smtClean="0"/>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35C923F9-4E7F-45FA-B261-844EE87A271F}" type="datetimeFigureOut">
              <a:rPr lang="uk-UA" smtClean="0"/>
              <a:t>13.04.2016</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3968B1D-A917-4B86-8813-684E153274BA}" type="slidenum">
              <a:rPr lang="uk-UA" smtClean="0"/>
              <a:t>‹#›</a:t>
            </a:fld>
            <a:endParaRPr lang="uk-UA"/>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35C923F9-4E7F-45FA-B261-844EE87A271F}" type="datetimeFigureOut">
              <a:rPr lang="uk-UA" smtClean="0"/>
              <a:t>13.04.2016</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3968B1D-A917-4B86-8813-684E153274BA}" type="slidenum">
              <a:rPr lang="uk-UA" smtClean="0"/>
              <a:t>‹#›</a:t>
            </a:fld>
            <a:endParaRPr lang="uk-UA"/>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5C923F9-4E7F-45FA-B261-844EE87A271F}" type="datetimeFigureOut">
              <a:rPr lang="uk-UA" smtClean="0"/>
              <a:t>13.04.2016</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3968B1D-A917-4B86-8813-684E153274BA}" type="slidenum">
              <a:rPr lang="uk-UA" smtClean="0"/>
              <a:t>‹#›</a:t>
            </a:fld>
            <a:endParaRPr 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35C923F9-4E7F-45FA-B261-844EE87A271F}" type="datetimeFigureOut">
              <a:rPr lang="uk-UA" smtClean="0"/>
              <a:t>13.04.2016</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83968B1D-A917-4B86-8813-684E153274BA}" type="slidenum">
              <a:rPr lang="uk-UA" smtClean="0"/>
              <a:t>‹#›</a:t>
            </a:fld>
            <a:endParaRPr lang="uk-UA"/>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35C923F9-4E7F-45FA-B261-844EE87A271F}" type="datetimeFigureOut">
              <a:rPr lang="uk-UA" smtClean="0"/>
              <a:t>13.04.2016</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83968B1D-A917-4B86-8813-684E153274BA}" type="slidenum">
              <a:rPr lang="uk-UA" smtClean="0"/>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35C923F9-4E7F-45FA-B261-844EE87A271F}" type="datetimeFigureOut">
              <a:rPr lang="uk-UA" smtClean="0"/>
              <a:t>13.04.2016</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83968B1D-A917-4B86-8813-684E153274BA}" type="slidenum">
              <a:rPr lang="uk-UA" smtClean="0"/>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35C923F9-4E7F-45FA-B261-844EE87A271F}" type="datetimeFigureOut">
              <a:rPr lang="uk-UA" smtClean="0"/>
              <a:t>13.04.2016</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83968B1D-A917-4B86-8813-684E153274BA}" type="slidenum">
              <a:rPr lang="uk-UA" smtClean="0"/>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5C923F9-4E7F-45FA-B261-844EE87A271F}" type="datetimeFigureOut">
              <a:rPr lang="uk-UA" smtClean="0"/>
              <a:t>13.04.2016</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83968B1D-A917-4B86-8813-684E153274BA}" type="slidenum">
              <a:rPr lang="uk-UA" smtClean="0"/>
              <a:t>‹#›</a:t>
            </a:fld>
            <a:endParaRPr lang="uk-UA"/>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35C923F9-4E7F-45FA-B261-844EE87A271F}" type="datetimeFigureOut">
              <a:rPr lang="uk-UA" smtClean="0"/>
              <a:t>13.04.2016</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83968B1D-A917-4B86-8813-684E153274BA}" type="slidenum">
              <a:rPr lang="uk-UA" smtClean="0"/>
              <a:t>‹#›</a:t>
            </a:fld>
            <a:endParaRPr lang="uk-UA"/>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35C923F9-4E7F-45FA-B261-844EE87A271F}" type="datetimeFigureOut">
              <a:rPr lang="uk-UA" smtClean="0"/>
              <a:t>13.04.2016</a:t>
            </a:fld>
            <a:endParaRPr lang="uk-UA"/>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uk-UA"/>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83968B1D-A917-4B86-8813-684E153274BA}" type="slidenum">
              <a:rPr lang="uk-UA" smtClean="0"/>
              <a:t>‹#›</a:t>
            </a:fld>
            <a:endParaRPr lang="uk-UA"/>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600200"/>
            <a:ext cx="7772400" cy="1468760"/>
          </a:xfrm>
        </p:spPr>
        <p:txBody>
          <a:bodyPr>
            <a:normAutofit fontScale="90000"/>
          </a:bodyPr>
          <a:lstStyle/>
          <a:p>
            <a:r>
              <a:rPr lang="ru-RU" b="1" dirty="0">
                <a:solidFill>
                  <a:schemeClr val="tx1"/>
                </a:solidFill>
                <a:latin typeface="Times New Roman" panose="02020603050405020304" pitchFamily="18" charset="0"/>
                <a:cs typeface="Times New Roman" panose="02020603050405020304" pitchFamily="18" charset="0"/>
              </a:rPr>
              <a:t>«ЄВРЕЙСЬКІ ЗЕМЛЕРОБСЬКІ КОЛОНІЇ МИКОЛАЇВЩИНИ: ВІД ЗАСНУВАННЯ ДО ПОДІЙ ГОЛОКОСТУ»</a:t>
            </a:r>
            <a:endParaRPr lang="uk-UA" b="1" dirty="0">
              <a:solidFill>
                <a:schemeClr val="tx1"/>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115616" y="3429000"/>
            <a:ext cx="6656784" cy="1600201"/>
          </a:xfrm>
        </p:spPr>
        <p:txBody>
          <a:bodyPr>
            <a:normAutofit fontScale="92500"/>
          </a:bodyPr>
          <a:lstStyle/>
          <a:p>
            <a:pPr algn="l"/>
            <a:r>
              <a:rPr lang="uk-UA" b="1" i="1" u="sng" dirty="0">
                <a:solidFill>
                  <a:schemeClr val="tx1"/>
                </a:solidFill>
                <a:latin typeface="Times New Roman" pitchFamily="18" charset="0"/>
                <a:cs typeface="Times New Roman" pitchFamily="18" charset="0"/>
              </a:rPr>
              <a:t>Роботу виконав:</a:t>
            </a:r>
          </a:p>
          <a:p>
            <a:pPr algn="l"/>
            <a:r>
              <a:rPr lang="uk-UA" b="1" i="1" u="sng" dirty="0" smtClean="0">
                <a:solidFill>
                  <a:schemeClr val="tx1"/>
                </a:solidFill>
                <a:latin typeface="Times New Roman" pitchFamily="18" charset="0"/>
                <a:cs typeface="Times New Roman" pitchFamily="18" charset="0"/>
              </a:rPr>
              <a:t>Білий Артем Сергійович, </a:t>
            </a:r>
            <a:r>
              <a:rPr lang="uk-UA" b="1" i="1" u="sng" dirty="0">
                <a:solidFill>
                  <a:schemeClr val="tx1"/>
                </a:solidFill>
                <a:latin typeface="Times New Roman" pitchFamily="18" charset="0"/>
                <a:cs typeface="Times New Roman" pitchFamily="18" charset="0"/>
              </a:rPr>
              <a:t>учень </a:t>
            </a:r>
            <a:r>
              <a:rPr lang="en-US" b="1" i="1" u="sng" dirty="0" smtClean="0">
                <a:solidFill>
                  <a:schemeClr val="tx1"/>
                </a:solidFill>
                <a:latin typeface="Times New Roman" pitchFamily="18" charset="0"/>
                <a:cs typeface="Times New Roman" pitchFamily="18" charset="0"/>
              </a:rPr>
              <a:t>8</a:t>
            </a:r>
            <a:r>
              <a:rPr lang="uk-UA" b="1" i="1" u="sng" dirty="0" smtClean="0">
                <a:solidFill>
                  <a:schemeClr val="tx1"/>
                </a:solidFill>
                <a:latin typeface="Times New Roman" pitchFamily="18" charset="0"/>
                <a:cs typeface="Times New Roman" pitchFamily="18" charset="0"/>
              </a:rPr>
              <a:t> </a:t>
            </a:r>
            <a:r>
              <a:rPr lang="uk-UA" b="1" i="1" u="sng" dirty="0">
                <a:solidFill>
                  <a:schemeClr val="tx1"/>
                </a:solidFill>
                <a:latin typeface="Times New Roman" pitchFamily="18" charset="0"/>
                <a:cs typeface="Times New Roman" pitchFamily="18" charset="0"/>
              </a:rPr>
              <a:t>класу</a:t>
            </a:r>
          </a:p>
          <a:p>
            <a:pPr algn="l"/>
            <a:r>
              <a:rPr lang="uk-UA" b="1" i="1" u="sng" dirty="0">
                <a:solidFill>
                  <a:schemeClr val="tx1"/>
                </a:solidFill>
                <a:latin typeface="Times New Roman" pitchFamily="18" charset="0"/>
                <a:cs typeface="Times New Roman" pitchFamily="18" charset="0"/>
              </a:rPr>
              <a:t>Миколаївської загальноосвітньої школи І-ІІІ </a:t>
            </a:r>
            <a:r>
              <a:rPr lang="uk-UA" b="1" i="1" u="sng" dirty="0" smtClean="0">
                <a:solidFill>
                  <a:schemeClr val="tx1"/>
                </a:solidFill>
                <a:latin typeface="Times New Roman" pitchFamily="18" charset="0"/>
                <a:cs typeface="Times New Roman" pitchFamily="18" charset="0"/>
              </a:rPr>
              <a:t>ступенів №</a:t>
            </a:r>
            <a:r>
              <a:rPr lang="uk-UA" b="1" i="1" u="sng" dirty="0">
                <a:solidFill>
                  <a:schemeClr val="tx1"/>
                </a:solidFill>
                <a:latin typeface="Times New Roman" pitchFamily="18" charset="0"/>
                <a:cs typeface="Times New Roman" pitchFamily="18" charset="0"/>
              </a:rPr>
              <a:t>29</a:t>
            </a:r>
          </a:p>
          <a:p>
            <a:pPr algn="l"/>
            <a:r>
              <a:rPr lang="uk-UA" b="1" i="1" u="sng" dirty="0" smtClean="0">
                <a:solidFill>
                  <a:schemeClr val="tx1"/>
                </a:solidFill>
                <a:latin typeface="Times New Roman" pitchFamily="18" charset="0"/>
                <a:cs typeface="Times New Roman" pitchFamily="18" charset="0"/>
              </a:rPr>
              <a:t>Науковий керівник: Мороз Євген Олександрович </a:t>
            </a:r>
          </a:p>
          <a:p>
            <a:pPr algn="l"/>
            <a:endParaRPr lang="uk-UA" dirty="0">
              <a:solidFill>
                <a:schemeClr val="tx1"/>
              </a:solidFill>
            </a:endParaRPr>
          </a:p>
        </p:txBody>
      </p:sp>
    </p:spTree>
    <p:extLst>
      <p:ext uri="{BB962C8B-B14F-4D97-AF65-F5344CB8AC3E}">
        <p14:creationId xmlns:p14="http://schemas.microsoft.com/office/powerpoint/2010/main" val="24166202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half" idx="2"/>
          </p:nvPr>
        </p:nvSpPr>
        <p:spPr>
          <a:xfrm>
            <a:off x="914400" y="2564904"/>
            <a:ext cx="3352800" cy="2921497"/>
          </a:xfrm>
        </p:spPr>
        <p:txBody>
          <a:bodyPr>
            <a:normAutofit/>
          </a:bodyPr>
          <a:lstStyle/>
          <a:p>
            <a:r>
              <a:rPr lang="ru-RU" b="1" i="1" u="sng" dirty="0">
                <a:solidFill>
                  <a:schemeClr val="tx1"/>
                </a:solidFill>
                <a:latin typeface="Times New Roman" pitchFamily="18" charset="0"/>
                <a:cs typeface="Times New Roman" pitchFamily="18" charset="0"/>
              </a:rPr>
              <a:t>Акт </a:t>
            </a:r>
            <a:r>
              <a:rPr lang="ru-RU" b="1" i="1" u="sng" dirty="0" err="1">
                <a:solidFill>
                  <a:schemeClr val="tx1"/>
                </a:solidFill>
                <a:latin typeface="Times New Roman" pitchFamily="18" charset="0"/>
                <a:cs typeface="Times New Roman" pitchFamily="18" charset="0"/>
              </a:rPr>
              <a:t>Миколаївської</a:t>
            </a:r>
            <a:r>
              <a:rPr lang="ru-RU" b="1" i="1" u="sng" dirty="0">
                <a:solidFill>
                  <a:schemeClr val="tx1"/>
                </a:solidFill>
                <a:latin typeface="Times New Roman" pitchFamily="18" charset="0"/>
                <a:cs typeface="Times New Roman" pitchFamily="18" charset="0"/>
              </a:rPr>
              <a:t> </a:t>
            </a:r>
            <a:r>
              <a:rPr lang="ru-RU" b="1" i="1" u="sng" dirty="0" err="1">
                <a:solidFill>
                  <a:schemeClr val="tx1"/>
                </a:solidFill>
                <a:latin typeface="Times New Roman" pitchFamily="18" charset="0"/>
                <a:cs typeface="Times New Roman" pitchFamily="18" charset="0"/>
              </a:rPr>
              <a:t>обласної</a:t>
            </a:r>
            <a:r>
              <a:rPr lang="ru-RU" b="1" i="1" u="sng" dirty="0">
                <a:solidFill>
                  <a:schemeClr val="tx1"/>
                </a:solidFill>
                <a:latin typeface="Times New Roman" pitchFamily="18" charset="0"/>
                <a:cs typeface="Times New Roman" pitchFamily="18" charset="0"/>
              </a:rPr>
              <a:t> </a:t>
            </a:r>
            <a:r>
              <a:rPr lang="ru-RU" b="1" i="1" u="sng" dirty="0" err="1">
                <a:solidFill>
                  <a:schemeClr val="tx1"/>
                </a:solidFill>
                <a:latin typeface="Times New Roman" pitchFamily="18" charset="0"/>
                <a:cs typeface="Times New Roman" pitchFamily="18" charset="0"/>
              </a:rPr>
              <a:t>комісії</a:t>
            </a:r>
            <a:r>
              <a:rPr lang="ru-RU" b="1" i="1" u="sng" dirty="0">
                <a:solidFill>
                  <a:schemeClr val="tx1"/>
                </a:solidFill>
                <a:latin typeface="Times New Roman" pitchFamily="18" charset="0"/>
                <a:cs typeface="Times New Roman" pitchFamily="18" charset="0"/>
              </a:rPr>
              <a:t> з </a:t>
            </a:r>
            <a:r>
              <a:rPr lang="ru-RU" b="1" i="1" u="sng" dirty="0" err="1">
                <a:solidFill>
                  <a:schemeClr val="tx1"/>
                </a:solidFill>
                <a:latin typeface="Times New Roman" pitchFamily="18" charset="0"/>
                <a:cs typeface="Times New Roman" pitchFamily="18" charset="0"/>
              </a:rPr>
              <a:t>розслідування</a:t>
            </a:r>
            <a:r>
              <a:rPr lang="ru-RU" b="1" i="1" u="sng" dirty="0">
                <a:solidFill>
                  <a:schemeClr val="tx1"/>
                </a:solidFill>
                <a:latin typeface="Times New Roman" pitchFamily="18" charset="0"/>
                <a:cs typeface="Times New Roman" pitchFamily="18" charset="0"/>
              </a:rPr>
              <a:t> </a:t>
            </a:r>
            <a:r>
              <a:rPr lang="ru-RU" b="1" i="1" u="sng" dirty="0" err="1">
                <a:solidFill>
                  <a:schemeClr val="tx1"/>
                </a:solidFill>
                <a:latin typeface="Times New Roman" pitchFamily="18" charset="0"/>
                <a:cs typeface="Times New Roman" pitchFamily="18" charset="0"/>
              </a:rPr>
              <a:t>злочинів</a:t>
            </a:r>
            <a:r>
              <a:rPr lang="ru-RU" b="1" i="1" u="sng" dirty="0">
                <a:solidFill>
                  <a:schemeClr val="tx1"/>
                </a:solidFill>
                <a:latin typeface="Times New Roman" pitchFamily="18" charset="0"/>
                <a:cs typeface="Times New Roman" pitchFamily="18" charset="0"/>
              </a:rPr>
              <a:t> над </a:t>
            </a:r>
            <a:r>
              <a:rPr lang="ru-RU" b="1" i="1" u="sng" dirty="0" err="1">
                <a:solidFill>
                  <a:schemeClr val="tx1"/>
                </a:solidFill>
                <a:latin typeface="Times New Roman" pitchFamily="18" charset="0"/>
                <a:cs typeface="Times New Roman" pitchFamily="18" charset="0"/>
              </a:rPr>
              <a:t>громадянами</a:t>
            </a:r>
            <a:r>
              <a:rPr lang="ru-RU" b="1" i="1" u="sng" dirty="0">
                <a:solidFill>
                  <a:schemeClr val="tx1"/>
                </a:solidFill>
                <a:latin typeface="Times New Roman" pitchFamily="18" charset="0"/>
                <a:cs typeface="Times New Roman" pitchFamily="18" charset="0"/>
              </a:rPr>
              <a:t> СРСР, </a:t>
            </a:r>
            <a:r>
              <a:rPr lang="ru-RU" b="1" i="1" u="sng" dirty="0" err="1">
                <a:solidFill>
                  <a:schemeClr val="tx1"/>
                </a:solidFill>
                <a:latin typeface="Times New Roman" pitchFamily="18" charset="0"/>
                <a:cs typeface="Times New Roman" pitchFamily="18" charset="0"/>
              </a:rPr>
              <a:t>вчинених</a:t>
            </a:r>
            <a:r>
              <a:rPr lang="ru-RU" b="1" i="1" u="sng" dirty="0">
                <a:solidFill>
                  <a:schemeClr val="tx1"/>
                </a:solidFill>
                <a:latin typeface="Times New Roman" pitchFamily="18" charset="0"/>
                <a:cs typeface="Times New Roman" pitchFamily="18" charset="0"/>
              </a:rPr>
              <a:t> нацистами на </a:t>
            </a:r>
            <a:r>
              <a:rPr lang="ru-RU" b="1" i="1" u="sng" dirty="0" err="1">
                <a:solidFill>
                  <a:schemeClr val="tx1"/>
                </a:solidFill>
                <a:latin typeface="Times New Roman" pitchFamily="18" charset="0"/>
                <a:cs typeface="Times New Roman" pitchFamily="18" charset="0"/>
              </a:rPr>
              <a:t>території</a:t>
            </a:r>
            <a:r>
              <a:rPr lang="ru-RU" b="1" i="1" u="sng" dirty="0">
                <a:solidFill>
                  <a:schemeClr val="tx1"/>
                </a:solidFill>
                <a:latin typeface="Times New Roman" pitchFamily="18" charset="0"/>
                <a:cs typeface="Times New Roman" pitchFamily="18" charset="0"/>
              </a:rPr>
              <a:t> </a:t>
            </a:r>
            <a:r>
              <a:rPr lang="ru-RU" b="1" i="1" u="sng" dirty="0" err="1">
                <a:solidFill>
                  <a:schemeClr val="tx1"/>
                </a:solidFill>
                <a:latin typeface="Times New Roman" pitchFamily="18" charset="0"/>
                <a:cs typeface="Times New Roman" pitchFamily="18" charset="0"/>
              </a:rPr>
              <a:t>області</a:t>
            </a:r>
            <a:r>
              <a:rPr lang="ru-RU" b="1" i="1" u="sng" dirty="0">
                <a:solidFill>
                  <a:schemeClr val="tx1"/>
                </a:solidFill>
                <a:latin typeface="Times New Roman" pitchFamily="18" charset="0"/>
                <a:cs typeface="Times New Roman" pitchFamily="18" charset="0"/>
              </a:rPr>
              <a:t> </a:t>
            </a:r>
            <a:r>
              <a:rPr lang="ru-RU" b="1" i="1" u="sng" dirty="0" err="1">
                <a:solidFill>
                  <a:schemeClr val="tx1"/>
                </a:solidFill>
                <a:latin typeface="Times New Roman" pitchFamily="18" charset="0"/>
                <a:cs typeface="Times New Roman" pitchFamily="18" charset="0"/>
              </a:rPr>
              <a:t>під</a:t>
            </a:r>
            <a:r>
              <a:rPr lang="ru-RU" b="1" i="1" u="sng" dirty="0">
                <a:solidFill>
                  <a:schemeClr val="tx1"/>
                </a:solidFill>
                <a:latin typeface="Times New Roman" pitchFamily="18" charset="0"/>
                <a:cs typeface="Times New Roman" pitchFamily="18" charset="0"/>
              </a:rPr>
              <a:t> час </a:t>
            </a:r>
            <a:r>
              <a:rPr lang="ru-RU" b="1" i="1" u="sng" dirty="0" err="1">
                <a:solidFill>
                  <a:schemeClr val="tx1"/>
                </a:solidFill>
                <a:latin typeface="Times New Roman" pitchFamily="18" charset="0"/>
                <a:cs typeface="Times New Roman" pitchFamily="18" charset="0"/>
              </a:rPr>
              <a:t>окупації</a:t>
            </a:r>
            <a:r>
              <a:rPr lang="ru-RU" b="1" i="1" u="sng" dirty="0">
                <a:solidFill>
                  <a:schemeClr val="tx1"/>
                </a:solidFill>
                <a:latin typeface="Times New Roman" pitchFamily="18" charset="0"/>
                <a:cs typeface="Times New Roman" pitchFamily="18" charset="0"/>
              </a:rPr>
              <a:t> (1944 р.).</a:t>
            </a:r>
            <a:endParaRPr lang="uk-UA" b="1" i="1" u="sng" dirty="0">
              <a:solidFill>
                <a:schemeClr val="tx1"/>
              </a:solidFill>
              <a:latin typeface="Times New Roman" pitchFamily="18" charset="0"/>
              <a:cs typeface="Times New Roman" pitchFamily="18" charset="0"/>
            </a:endParaRPr>
          </a:p>
        </p:txBody>
      </p:sp>
      <p:sp>
        <p:nvSpPr>
          <p:cNvPr id="3" name="Заголовок 2"/>
          <p:cNvSpPr>
            <a:spLocks noGrp="1"/>
          </p:cNvSpPr>
          <p:nvPr>
            <p:ph type="title"/>
          </p:nvPr>
        </p:nvSpPr>
        <p:spPr>
          <a:xfrm>
            <a:off x="914400" y="980728"/>
            <a:ext cx="3352800" cy="864096"/>
          </a:xfrm>
        </p:spPr>
        <p:txBody>
          <a:bodyPr/>
          <a:lstStyle/>
          <a:p>
            <a:endParaRPr lang="uk-UA" sz="2000" b="1" u="sng" dirty="0">
              <a:solidFill>
                <a:schemeClr val="tx1"/>
              </a:solidFill>
            </a:endParaRP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0" y="664864"/>
            <a:ext cx="4104456" cy="578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60019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404664"/>
            <a:ext cx="7772400" cy="792088"/>
          </a:xfrm>
        </p:spPr>
        <p:txBody>
          <a:bodyPr>
            <a:normAutofit/>
          </a:bodyPr>
          <a:lstStyle/>
          <a:p>
            <a:r>
              <a:rPr lang="uk-UA" sz="2800" dirty="0">
                <a:solidFill>
                  <a:schemeClr val="tx1"/>
                </a:solidFill>
              </a:rPr>
              <a:t>ВИСНОВКИ</a:t>
            </a:r>
          </a:p>
        </p:txBody>
      </p:sp>
      <p:sp>
        <p:nvSpPr>
          <p:cNvPr id="3" name="Подзаголовок 2"/>
          <p:cNvSpPr>
            <a:spLocks noGrp="1"/>
          </p:cNvSpPr>
          <p:nvPr>
            <p:ph type="subTitle" idx="1"/>
          </p:nvPr>
        </p:nvSpPr>
        <p:spPr>
          <a:xfrm>
            <a:off x="539552" y="1268760"/>
            <a:ext cx="7776864" cy="2016224"/>
          </a:xfrm>
        </p:spPr>
        <p:txBody>
          <a:bodyPr>
            <a:noAutofit/>
          </a:bodyPr>
          <a:lstStyle/>
          <a:p>
            <a:pPr algn="just"/>
            <a:r>
              <a:rPr lang="uk-UA" sz="1600" dirty="0">
                <a:solidFill>
                  <a:schemeClr val="tx1"/>
                </a:solidFill>
                <a:latin typeface="Times New Roman" pitchFamily="18" charset="0"/>
                <a:cs typeface="Times New Roman" pitchFamily="18" charset="0"/>
              </a:rPr>
              <a:t>Голокост в єврейських колоніях колишньої Херсонської губернії знищив справжню єврейську землеробську цивілізацію. Знищив ні в чому не винних людей – дітей, жінок, старих, всіх людей. Знищено їх було фашистами  та місцевими  німцями, українськими поліцаями. Знищено тільки за те, що вони були євреями. Радянська влада після війни теж робила все, щоб стерти єврейське походження та єврейську історію єврейських колоній. Із запізненням у 50 – 60 років було встановлено пам’ятники та й до тих держава радянська вже ніякого відношення не мала. Євреїв – землеробів було фашистами знищено, викорчувано, відправлено в ту землю, яку вони любили, обробляли, доглядали, на якій будували свої села, любили, народжували дітей, помирали</a:t>
            </a:r>
            <a:r>
              <a:rPr lang="uk-UA" sz="1600" dirty="0" smtClean="0">
                <a:solidFill>
                  <a:schemeClr val="tx1"/>
                </a:solidFill>
                <a:latin typeface="Times New Roman" pitchFamily="18" charset="0"/>
                <a:cs typeface="Times New Roman" pitchFamily="18" charset="0"/>
              </a:rPr>
              <a:t>.</a:t>
            </a:r>
          </a:p>
          <a:p>
            <a:pPr algn="just"/>
            <a:r>
              <a:rPr lang="ru-RU" sz="1600" dirty="0" err="1">
                <a:solidFill>
                  <a:schemeClr val="tx1"/>
                </a:solidFill>
                <a:latin typeface="Times New Roman" pitchFamily="18" charset="0"/>
                <a:cs typeface="Times New Roman" pitchFamily="18" charset="0"/>
              </a:rPr>
              <a:t>Знищені</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євреї</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Півдня</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України</a:t>
            </a:r>
            <a:r>
              <a:rPr lang="ru-RU" sz="1600" dirty="0">
                <a:solidFill>
                  <a:schemeClr val="tx1"/>
                </a:solidFill>
                <a:latin typeface="Times New Roman" pitchFamily="18" charset="0"/>
                <a:cs typeface="Times New Roman" pitchFamily="18" charset="0"/>
              </a:rPr>
              <a:t> – </a:t>
            </a:r>
            <a:r>
              <a:rPr lang="ru-RU" sz="1600" dirty="0" err="1">
                <a:solidFill>
                  <a:schemeClr val="tx1"/>
                </a:solidFill>
                <a:latin typeface="Times New Roman" pitchFamily="18" charset="0"/>
                <a:cs typeface="Times New Roman" pitchFamily="18" charset="0"/>
              </a:rPr>
              <a:t>це</a:t>
            </a:r>
            <a:r>
              <a:rPr lang="ru-RU" sz="1600" dirty="0">
                <a:solidFill>
                  <a:schemeClr val="tx1"/>
                </a:solidFill>
                <a:latin typeface="Times New Roman" pitchFamily="18" charset="0"/>
                <a:cs typeface="Times New Roman" pitchFamily="18" charset="0"/>
              </a:rPr>
              <a:t> наша </a:t>
            </a:r>
            <a:r>
              <a:rPr lang="ru-RU" sz="1600" dirty="0" err="1">
                <a:solidFill>
                  <a:schemeClr val="tx1"/>
                </a:solidFill>
                <a:latin typeface="Times New Roman" pitchFamily="18" charset="0"/>
                <a:cs typeface="Times New Roman" pitchFamily="18" charset="0"/>
              </a:rPr>
              <a:t>біль</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непоправна</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втрата</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Це</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величезне</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збіднення</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нашої</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історії</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Бо</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цих</a:t>
            </a:r>
            <a:r>
              <a:rPr lang="ru-RU" sz="1600" dirty="0">
                <a:solidFill>
                  <a:schemeClr val="tx1"/>
                </a:solidFill>
                <a:latin typeface="Times New Roman" pitchFamily="18" charset="0"/>
                <a:cs typeface="Times New Roman" pitchFamily="18" charset="0"/>
              </a:rPr>
              <a:t> людей </a:t>
            </a:r>
            <a:r>
              <a:rPr lang="ru-RU" sz="1600" dirty="0" err="1">
                <a:solidFill>
                  <a:schemeClr val="tx1"/>
                </a:solidFill>
                <a:latin typeface="Times New Roman" pitchFamily="18" charset="0"/>
                <a:cs typeface="Times New Roman" pitchFamily="18" charset="0"/>
              </a:rPr>
              <a:t>вже</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немає</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Їх</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хотіли</a:t>
            </a:r>
            <a:r>
              <a:rPr lang="ru-RU" sz="1600" dirty="0">
                <a:solidFill>
                  <a:schemeClr val="tx1"/>
                </a:solidFill>
                <a:latin typeface="Times New Roman" pitchFamily="18" charset="0"/>
                <a:cs typeface="Times New Roman" pitchFamily="18" charset="0"/>
              </a:rPr>
              <a:t> не просто </a:t>
            </a:r>
            <a:r>
              <a:rPr lang="ru-RU" sz="1600" dirty="0" err="1">
                <a:solidFill>
                  <a:schemeClr val="tx1"/>
                </a:solidFill>
                <a:latin typeface="Times New Roman" pitchFamily="18" charset="0"/>
                <a:cs typeface="Times New Roman" pitchFamily="18" charset="0"/>
              </a:rPr>
              <a:t>знищити</a:t>
            </a:r>
            <a:r>
              <a:rPr lang="ru-RU" sz="1600" dirty="0">
                <a:solidFill>
                  <a:schemeClr val="tx1"/>
                </a:solidFill>
                <a:latin typeface="Times New Roman" pitchFamily="18" charset="0"/>
                <a:cs typeface="Times New Roman" pitchFamily="18" charset="0"/>
              </a:rPr>
              <a:t>, а </a:t>
            </a:r>
            <a:r>
              <a:rPr lang="ru-RU" sz="1600" dirty="0" err="1">
                <a:solidFill>
                  <a:schemeClr val="tx1"/>
                </a:solidFill>
                <a:latin typeface="Times New Roman" pitchFamily="18" charset="0"/>
                <a:cs typeface="Times New Roman" pitchFamily="18" charset="0"/>
              </a:rPr>
              <a:t>стерти</a:t>
            </a:r>
            <a:r>
              <a:rPr lang="ru-RU" sz="1600" dirty="0">
                <a:solidFill>
                  <a:schemeClr val="tx1"/>
                </a:solidFill>
                <a:latin typeface="Times New Roman" pitchFamily="18" charset="0"/>
                <a:cs typeface="Times New Roman" pitchFamily="18" charset="0"/>
              </a:rPr>
              <a:t>. Але ми </a:t>
            </a:r>
            <a:r>
              <a:rPr lang="ru-RU" sz="1600" dirty="0" err="1">
                <a:solidFill>
                  <a:schemeClr val="tx1"/>
                </a:solidFill>
                <a:latin typeface="Times New Roman" pitchFamily="18" charset="0"/>
                <a:cs typeface="Times New Roman" pitchFamily="18" charset="0"/>
              </a:rPr>
              <a:t>ніколи</a:t>
            </a:r>
            <a:r>
              <a:rPr lang="ru-RU" sz="1600" dirty="0">
                <a:solidFill>
                  <a:schemeClr val="tx1"/>
                </a:solidFill>
                <a:latin typeface="Times New Roman" pitchFamily="18" charset="0"/>
                <a:cs typeface="Times New Roman" pitchFamily="18" charset="0"/>
              </a:rPr>
              <a:t> не </a:t>
            </a:r>
            <a:r>
              <a:rPr lang="ru-RU" sz="1600" dirty="0" err="1">
                <a:solidFill>
                  <a:schemeClr val="tx1"/>
                </a:solidFill>
                <a:latin typeface="Times New Roman" pitchFamily="18" charset="0"/>
                <a:cs typeface="Times New Roman" pitchFamily="18" charset="0"/>
              </a:rPr>
              <a:t>повинні</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цього</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допустити</a:t>
            </a:r>
            <a:r>
              <a:rPr lang="ru-RU" sz="1600" dirty="0">
                <a:solidFill>
                  <a:schemeClr val="tx1"/>
                </a:solidFill>
                <a:latin typeface="Times New Roman" pitchFamily="18" charset="0"/>
                <a:cs typeface="Times New Roman" pitchFamily="18" charset="0"/>
              </a:rPr>
              <a:t>.</a:t>
            </a:r>
          </a:p>
          <a:p>
            <a:pPr algn="just"/>
            <a:r>
              <a:rPr lang="ru-RU" sz="1600" dirty="0">
                <a:solidFill>
                  <a:schemeClr val="tx1"/>
                </a:solidFill>
                <a:latin typeface="Times New Roman" pitchFamily="18" charset="0"/>
                <a:cs typeface="Times New Roman" pitchFamily="18" charset="0"/>
              </a:rPr>
              <a:t>Не просто </a:t>
            </a:r>
            <a:r>
              <a:rPr lang="ru-RU" sz="1600" dirty="0" err="1">
                <a:solidFill>
                  <a:schemeClr val="tx1"/>
                </a:solidFill>
                <a:latin typeface="Times New Roman" pitchFamily="18" charset="0"/>
                <a:cs typeface="Times New Roman" pitchFamily="18" charset="0"/>
              </a:rPr>
              <a:t>говорити</a:t>
            </a:r>
            <a:r>
              <a:rPr lang="ru-RU" sz="1600" dirty="0">
                <a:solidFill>
                  <a:schemeClr val="tx1"/>
                </a:solidFill>
                <a:latin typeface="Times New Roman" pitchFamily="18" charset="0"/>
                <a:cs typeface="Times New Roman" pitchFamily="18" charset="0"/>
              </a:rPr>
              <a:t>, а </a:t>
            </a:r>
            <a:r>
              <a:rPr lang="ru-RU" sz="1600" dirty="0" err="1">
                <a:solidFill>
                  <a:schemeClr val="tx1"/>
                </a:solidFill>
                <a:latin typeface="Times New Roman" pitchFamily="18" charset="0"/>
                <a:cs typeface="Times New Roman" pitchFamily="18" charset="0"/>
              </a:rPr>
              <a:t>вивчати</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історію</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євреїв</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України</a:t>
            </a:r>
            <a:r>
              <a:rPr lang="ru-RU" sz="1600" dirty="0">
                <a:solidFill>
                  <a:schemeClr val="tx1"/>
                </a:solidFill>
                <a:latin typeface="Times New Roman" pitchFamily="18" charset="0"/>
                <a:cs typeface="Times New Roman" pitchFamily="18" charset="0"/>
              </a:rPr>
              <a:t>. Не просто </a:t>
            </a:r>
            <a:r>
              <a:rPr lang="ru-RU" sz="1600" dirty="0" err="1">
                <a:solidFill>
                  <a:schemeClr val="tx1"/>
                </a:solidFill>
                <a:latin typeface="Times New Roman" pitchFamily="18" charset="0"/>
                <a:cs typeface="Times New Roman" pitchFamily="18" charset="0"/>
              </a:rPr>
              <a:t>вивчати</a:t>
            </a:r>
            <a:r>
              <a:rPr lang="ru-RU" sz="1600" dirty="0">
                <a:solidFill>
                  <a:schemeClr val="tx1"/>
                </a:solidFill>
                <a:latin typeface="Times New Roman" pitchFamily="18" charset="0"/>
                <a:cs typeface="Times New Roman" pitchFamily="18" charset="0"/>
              </a:rPr>
              <a:t>, а </a:t>
            </a:r>
            <a:r>
              <a:rPr lang="ru-RU" sz="1600" dirty="0" err="1">
                <a:solidFill>
                  <a:schemeClr val="tx1"/>
                </a:solidFill>
                <a:latin typeface="Times New Roman" pitchFamily="18" charset="0"/>
                <a:cs typeface="Times New Roman" pitchFamily="18" charset="0"/>
              </a:rPr>
              <a:t>ставити</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пам’ятники</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відкривати</a:t>
            </a:r>
            <a:r>
              <a:rPr lang="ru-RU" sz="1600" dirty="0">
                <a:solidFill>
                  <a:schemeClr val="tx1"/>
                </a:solidFill>
                <a:latin typeface="Times New Roman" pitchFamily="18" charset="0"/>
                <a:cs typeface="Times New Roman" pitchFamily="18" charset="0"/>
              </a:rPr>
              <a:t> музею в синагогах, </a:t>
            </a:r>
            <a:r>
              <a:rPr lang="ru-RU" sz="1600" dirty="0" err="1">
                <a:solidFill>
                  <a:schemeClr val="tx1"/>
                </a:solidFill>
                <a:latin typeface="Times New Roman" pitchFamily="18" charset="0"/>
                <a:cs typeface="Times New Roman" pitchFamily="18" charset="0"/>
              </a:rPr>
              <a:t>відкривати</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музеї</a:t>
            </a:r>
            <a:r>
              <a:rPr lang="ru-RU" sz="1600" dirty="0">
                <a:solidFill>
                  <a:schemeClr val="tx1"/>
                </a:solidFill>
                <a:latin typeface="Times New Roman" pitchFamily="18" charset="0"/>
                <a:cs typeface="Times New Roman" pitchFamily="18" charset="0"/>
              </a:rPr>
              <a:t> у </a:t>
            </a:r>
            <a:r>
              <a:rPr lang="ru-RU" sz="1600" dirty="0" err="1">
                <a:solidFill>
                  <a:schemeClr val="tx1"/>
                </a:solidFill>
                <a:latin typeface="Times New Roman" pitchFamily="18" charset="0"/>
                <a:cs typeface="Times New Roman" pitchFamily="18" charset="0"/>
              </a:rPr>
              <a:t>всіх</a:t>
            </a:r>
            <a:r>
              <a:rPr lang="ru-RU" sz="1600" dirty="0">
                <a:solidFill>
                  <a:schemeClr val="tx1"/>
                </a:solidFill>
                <a:latin typeface="Times New Roman" pitchFamily="18" charset="0"/>
                <a:cs typeface="Times New Roman" pitchFamily="18" charset="0"/>
              </a:rPr>
              <a:t> селах – </a:t>
            </a:r>
            <a:r>
              <a:rPr lang="ru-RU" sz="1600" dirty="0" err="1">
                <a:solidFill>
                  <a:schemeClr val="tx1"/>
                </a:solidFill>
                <a:latin typeface="Times New Roman" pitchFamily="18" charset="0"/>
                <a:cs typeface="Times New Roman" pitchFamily="18" charset="0"/>
              </a:rPr>
              <a:t>єврейських</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колоніях</a:t>
            </a:r>
            <a:r>
              <a:rPr lang="ru-RU" sz="1600" dirty="0">
                <a:solidFill>
                  <a:schemeClr val="tx1"/>
                </a:solidFill>
                <a:latin typeface="Times New Roman" pitchFamily="18" charset="0"/>
                <a:cs typeface="Times New Roman" pitchFamily="18" charset="0"/>
              </a:rPr>
              <a:t>.</a:t>
            </a:r>
          </a:p>
          <a:p>
            <a:pPr algn="just"/>
            <a:r>
              <a:rPr lang="ru-RU" sz="1600" dirty="0" err="1">
                <a:solidFill>
                  <a:schemeClr val="tx1"/>
                </a:solidFill>
                <a:latin typeface="Times New Roman" pitchFamily="18" charset="0"/>
                <a:cs typeface="Times New Roman" pitchFamily="18" charset="0"/>
              </a:rPr>
              <a:t>Ніколи</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більше</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Ніколи</a:t>
            </a:r>
            <a:r>
              <a:rPr lang="ru-RU" sz="1600" dirty="0">
                <a:solidFill>
                  <a:schemeClr val="tx1"/>
                </a:solidFill>
                <a:latin typeface="Times New Roman" pitchFamily="18" charset="0"/>
                <a:cs typeface="Times New Roman" pitchFamily="18" charset="0"/>
              </a:rPr>
              <a:t> не </a:t>
            </a:r>
            <a:r>
              <a:rPr lang="ru-RU" sz="1600" dirty="0" err="1">
                <a:solidFill>
                  <a:schemeClr val="tx1"/>
                </a:solidFill>
                <a:latin typeface="Times New Roman" pitchFamily="18" charset="0"/>
                <a:cs typeface="Times New Roman" pitchFamily="18" charset="0"/>
              </a:rPr>
              <a:t>забудемо</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ніколи</a:t>
            </a:r>
            <a:r>
              <a:rPr lang="ru-RU" sz="1600" dirty="0">
                <a:solidFill>
                  <a:schemeClr val="tx1"/>
                </a:solidFill>
                <a:latin typeface="Times New Roman" pitchFamily="18" charset="0"/>
                <a:cs typeface="Times New Roman" pitchFamily="18" charset="0"/>
              </a:rPr>
              <a:t> не </a:t>
            </a:r>
            <a:r>
              <a:rPr lang="ru-RU" sz="1600" dirty="0" err="1">
                <a:solidFill>
                  <a:schemeClr val="tx1"/>
                </a:solidFill>
                <a:latin typeface="Times New Roman" pitchFamily="18" charset="0"/>
                <a:cs typeface="Times New Roman" pitchFamily="18" charset="0"/>
              </a:rPr>
              <a:t>пробачимо</a:t>
            </a:r>
            <a:r>
              <a:rPr lang="ru-RU" sz="1600" dirty="0">
                <a:solidFill>
                  <a:schemeClr val="tx1"/>
                </a:solidFill>
                <a:latin typeface="Times New Roman" pitchFamily="18" charset="0"/>
                <a:cs typeface="Times New Roman" pitchFamily="18" charset="0"/>
              </a:rPr>
              <a:t>.</a:t>
            </a:r>
          </a:p>
          <a:p>
            <a:pPr algn="just"/>
            <a:endParaRPr lang="en-US" sz="1600" dirty="0" smtClean="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3155610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60648"/>
            <a:ext cx="8229600" cy="1252728"/>
          </a:xfrm>
        </p:spPr>
        <p:txBody>
          <a:bodyPr/>
          <a:lstStyle/>
          <a:p>
            <a:endParaRPr lang="uk-UA" dirty="0"/>
          </a:p>
        </p:txBody>
      </p:sp>
      <p:sp>
        <p:nvSpPr>
          <p:cNvPr id="3" name="Текст 2"/>
          <p:cNvSpPr>
            <a:spLocks noGrp="1"/>
          </p:cNvSpPr>
          <p:nvPr>
            <p:ph type="body" idx="1"/>
          </p:nvPr>
        </p:nvSpPr>
        <p:spPr>
          <a:xfrm>
            <a:off x="676656" y="1556792"/>
            <a:ext cx="3822192" cy="648072"/>
          </a:xfrm>
        </p:spPr>
        <p:txBody>
          <a:bodyPr>
            <a:normAutofit/>
          </a:bodyPr>
          <a:lstStyle/>
          <a:p>
            <a:r>
              <a:rPr lang="ru-RU" sz="1600" b="1" i="1" u="sng" dirty="0" err="1">
                <a:solidFill>
                  <a:schemeClr val="tx1"/>
                </a:solidFill>
                <a:latin typeface="Times New Roman" pitchFamily="18" charset="0"/>
                <a:cs typeface="Times New Roman" pitchFamily="18" charset="0"/>
              </a:rPr>
              <a:t>Білий</a:t>
            </a:r>
            <a:r>
              <a:rPr lang="ru-RU" sz="1600" b="1" i="1" u="sng" dirty="0">
                <a:solidFill>
                  <a:schemeClr val="tx1"/>
                </a:solidFill>
                <a:latin typeface="Times New Roman" pitchFamily="18" charset="0"/>
                <a:cs typeface="Times New Roman" pitchFamily="18" charset="0"/>
              </a:rPr>
              <a:t> Артем </a:t>
            </a:r>
            <a:r>
              <a:rPr lang="ru-RU" sz="1600" b="1" i="1" u="sng" dirty="0" err="1">
                <a:solidFill>
                  <a:schemeClr val="tx1"/>
                </a:solidFill>
                <a:latin typeface="Times New Roman" pitchFamily="18" charset="0"/>
                <a:cs typeface="Times New Roman" pitchFamily="18" charset="0"/>
              </a:rPr>
              <a:t>Сергійович</a:t>
            </a:r>
            <a:r>
              <a:rPr lang="ru-RU" sz="1600" b="1" i="1" u="sng" dirty="0">
                <a:solidFill>
                  <a:schemeClr val="tx1"/>
                </a:solidFill>
                <a:latin typeface="Times New Roman" pitchFamily="18" charset="0"/>
                <a:cs typeface="Times New Roman" pitchFamily="18" charset="0"/>
              </a:rPr>
              <a:t>  </a:t>
            </a:r>
            <a:r>
              <a:rPr lang="ru-RU" sz="1600" b="1" i="1" u="sng" dirty="0" err="1">
                <a:solidFill>
                  <a:schemeClr val="tx1"/>
                </a:solidFill>
                <a:latin typeface="Times New Roman" pitchFamily="18" charset="0"/>
                <a:cs typeface="Times New Roman" pitchFamily="18" charset="0"/>
              </a:rPr>
              <a:t>учень</a:t>
            </a:r>
            <a:r>
              <a:rPr lang="ru-RU" sz="1600" b="1" i="1" u="sng" dirty="0">
                <a:solidFill>
                  <a:schemeClr val="tx1"/>
                </a:solidFill>
                <a:latin typeface="Times New Roman" pitchFamily="18" charset="0"/>
                <a:cs typeface="Times New Roman" pitchFamily="18" charset="0"/>
              </a:rPr>
              <a:t> 7 </a:t>
            </a:r>
            <a:r>
              <a:rPr lang="ru-RU" sz="1600" b="1" i="1" u="sng" dirty="0" err="1">
                <a:solidFill>
                  <a:schemeClr val="tx1"/>
                </a:solidFill>
                <a:latin typeface="Times New Roman" pitchFamily="18" charset="0"/>
                <a:cs typeface="Times New Roman" pitchFamily="18" charset="0"/>
              </a:rPr>
              <a:t>класу</a:t>
            </a:r>
            <a:endParaRPr lang="uk-UA" sz="1600" b="1" i="1" u="sng" dirty="0">
              <a:solidFill>
                <a:schemeClr val="tx1"/>
              </a:solidFill>
              <a:latin typeface="Times New Roman" pitchFamily="18" charset="0"/>
              <a:cs typeface="Times New Roman" pitchFamily="18" charset="0"/>
            </a:endParaRPr>
          </a:p>
        </p:txBody>
      </p:sp>
      <p:sp>
        <p:nvSpPr>
          <p:cNvPr id="5" name="Текст 4"/>
          <p:cNvSpPr>
            <a:spLocks noGrp="1"/>
          </p:cNvSpPr>
          <p:nvPr>
            <p:ph type="body" sz="quarter" idx="3"/>
          </p:nvPr>
        </p:nvSpPr>
        <p:spPr>
          <a:xfrm>
            <a:off x="4648200" y="1700809"/>
            <a:ext cx="3822192" cy="504056"/>
          </a:xfrm>
        </p:spPr>
        <p:txBody>
          <a:bodyPr>
            <a:normAutofit fontScale="62500" lnSpcReduction="20000"/>
          </a:bodyPr>
          <a:lstStyle/>
          <a:p>
            <a:pPr lvl="0">
              <a:buClr>
                <a:srgbClr val="31B6FD"/>
              </a:buClr>
            </a:pPr>
            <a:r>
              <a:rPr lang="uk-UA" sz="2600" b="1" i="1" u="sng" dirty="0">
                <a:solidFill>
                  <a:prstClr val="black"/>
                </a:solidFill>
                <a:latin typeface="Times New Roman" pitchFamily="18" charset="0"/>
                <a:cs typeface="Times New Roman" pitchFamily="18" charset="0"/>
              </a:rPr>
              <a:t>Мороз Євген Олександрович, вчитель історії і правознавства</a:t>
            </a:r>
          </a:p>
          <a:p>
            <a:endParaRPr lang="uk-UA" dirty="0"/>
          </a:p>
        </p:txBody>
      </p:sp>
      <p:pic>
        <p:nvPicPr>
          <p:cNvPr id="1026" name="Picture 2" descr="H:\РАСПЕЧАТКА ИСТОРИЯ\P9129398.jpg"/>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2349500"/>
            <a:ext cx="2808312" cy="41697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ФОТО С КОНКУРСА\IMG_1080.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204864"/>
            <a:ext cx="3819525"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469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548681"/>
            <a:ext cx="7776864" cy="4524315"/>
          </a:xfrm>
          <a:prstGeom prst="rect">
            <a:avLst/>
          </a:prstGeom>
        </p:spPr>
        <p:txBody>
          <a:bodyPr wrap="square">
            <a:spAutoFit/>
          </a:bodyPr>
          <a:lstStyle/>
          <a:p>
            <a:pPr algn="ctr"/>
            <a:r>
              <a:rPr lang="uk-UA" sz="3600" u="sng" dirty="0"/>
              <a:t>Завдання</a:t>
            </a:r>
            <a:r>
              <a:rPr lang="uk-UA" sz="3600" u="sng" dirty="0" smtClean="0"/>
              <a:t>:</a:t>
            </a:r>
            <a:endParaRPr lang="en-US" sz="3600" u="sng" dirty="0" smtClean="0"/>
          </a:p>
          <a:p>
            <a:r>
              <a:rPr lang="uk-UA" sz="2400" u="sng" dirty="0"/>
              <a:t>– </a:t>
            </a:r>
            <a:r>
              <a:rPr lang="uk-UA" sz="2400" u="sng" dirty="0">
                <a:latin typeface="Times New Roman" panose="02020603050405020304" pitchFamily="18" charset="0"/>
                <a:cs typeface="Times New Roman" panose="02020603050405020304" pitchFamily="18" charset="0"/>
              </a:rPr>
              <a:t>вивчити та проаналізувати стан наукової розробки теми та охарактеризувати </a:t>
            </a:r>
          </a:p>
          <a:p>
            <a:r>
              <a:rPr lang="uk-UA" sz="2400" u="sng" dirty="0">
                <a:latin typeface="Times New Roman" panose="02020603050405020304" pitchFamily="18" charset="0"/>
                <a:cs typeface="Times New Roman" panose="02020603050405020304" pitchFamily="18" charset="0"/>
              </a:rPr>
              <a:t>джерельну базу дослідження;</a:t>
            </a:r>
          </a:p>
          <a:p>
            <a:r>
              <a:rPr lang="uk-UA" sz="2400" u="sng" dirty="0">
                <a:latin typeface="Times New Roman" panose="02020603050405020304" pitchFamily="18" charset="0"/>
                <a:cs typeface="Times New Roman" panose="02020603050405020304" pitchFamily="18" charset="0"/>
              </a:rPr>
              <a:t>– розглянути процес переселення євреїв та створення землеробських колоній на території Миколаївщини. </a:t>
            </a:r>
          </a:p>
          <a:p>
            <a:r>
              <a:rPr lang="uk-UA" sz="2400" u="sng" dirty="0">
                <a:latin typeface="Times New Roman" panose="02020603050405020304" pitchFamily="18" charset="0"/>
                <a:cs typeface="Times New Roman" panose="02020603050405020304" pitchFamily="18" charset="0"/>
              </a:rPr>
              <a:t>– дослідити створення єврейських колгоспів на території Миколаївщини. Голодомор 1932-1933 рр.</a:t>
            </a:r>
          </a:p>
          <a:p>
            <a:r>
              <a:rPr lang="uk-UA" sz="2400" u="sng" dirty="0" smtClean="0">
                <a:latin typeface="Times New Roman" panose="02020603050405020304" pitchFamily="18" charset="0"/>
                <a:cs typeface="Times New Roman" panose="02020603050405020304" pitchFamily="18" charset="0"/>
              </a:rPr>
              <a:t>–розглянути </a:t>
            </a:r>
            <a:r>
              <a:rPr lang="uk-UA" sz="2400" u="sng" dirty="0">
                <a:latin typeface="Times New Roman" panose="02020603050405020304" pitchFamily="18" charset="0"/>
                <a:cs typeface="Times New Roman" panose="02020603050405020304" pitchFamily="18" charset="0"/>
              </a:rPr>
              <a:t>єврейські колгоспи  в роки радянсько-німецької війни.</a:t>
            </a:r>
          </a:p>
          <a:p>
            <a:pPr algn="just"/>
            <a:endParaRPr lang="uk-UA" sz="3600" u="sng" dirty="0"/>
          </a:p>
        </p:txBody>
      </p:sp>
    </p:spTree>
    <p:extLst>
      <p:ext uri="{BB962C8B-B14F-4D97-AF65-F5344CB8AC3E}">
        <p14:creationId xmlns:p14="http://schemas.microsoft.com/office/powerpoint/2010/main" val="661889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3528" y="1124744"/>
            <a:ext cx="8208912" cy="2308324"/>
          </a:xfrm>
          <a:prstGeom prst="rect">
            <a:avLst/>
          </a:prstGeom>
        </p:spPr>
        <p:txBody>
          <a:bodyPr wrap="square">
            <a:spAutoFit/>
          </a:bodyPr>
          <a:lstStyle/>
          <a:p>
            <a:r>
              <a:rPr lang="uk-UA" sz="3600" b="1" i="1" u="sng" dirty="0"/>
              <a:t>мета дослідження </a:t>
            </a:r>
            <a:r>
              <a:rPr lang="uk-UA" sz="3600" dirty="0"/>
              <a:t>– вивчення історії єврейських землеробських колоній Миколаївщини від заснування їх до повного знищення в період </a:t>
            </a:r>
            <a:r>
              <a:rPr lang="uk-UA" sz="3600" dirty="0" err="1" smtClean="0"/>
              <a:t>Голоко-сту</a:t>
            </a:r>
            <a:r>
              <a:rPr lang="uk-UA" sz="3600" dirty="0"/>
              <a:t>.</a:t>
            </a:r>
          </a:p>
        </p:txBody>
      </p:sp>
    </p:spTree>
    <p:extLst>
      <p:ext uri="{BB962C8B-B14F-4D97-AF65-F5344CB8AC3E}">
        <p14:creationId xmlns:p14="http://schemas.microsoft.com/office/powerpoint/2010/main" val="2170400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half" idx="2"/>
          </p:nvPr>
        </p:nvSpPr>
        <p:spPr>
          <a:xfrm>
            <a:off x="467544" y="1268760"/>
            <a:ext cx="3799656" cy="4217641"/>
          </a:xfrm>
        </p:spPr>
        <p:txBody>
          <a:bodyPr>
            <a:normAutofit/>
          </a:bodyPr>
          <a:lstStyle/>
          <a:p>
            <a:endParaRPr lang="ru-RU" sz="2400" dirty="0" smtClean="0">
              <a:solidFill>
                <a:schemeClr val="tx1"/>
              </a:solidFill>
            </a:endParaRPr>
          </a:p>
          <a:p>
            <a:r>
              <a:rPr lang="ru-RU" sz="2400" dirty="0" err="1" smtClean="0">
                <a:solidFill>
                  <a:schemeClr val="tx1"/>
                </a:solidFill>
              </a:rPr>
              <a:t>Звітна</a:t>
            </a:r>
            <a:r>
              <a:rPr lang="ru-RU" sz="2400" dirty="0" smtClean="0">
                <a:solidFill>
                  <a:schemeClr val="tx1"/>
                </a:solidFill>
              </a:rPr>
              <a:t> </a:t>
            </a:r>
            <a:r>
              <a:rPr lang="ru-RU" sz="2400" dirty="0" err="1">
                <a:solidFill>
                  <a:schemeClr val="tx1"/>
                </a:solidFill>
              </a:rPr>
              <a:t>доповідь</a:t>
            </a:r>
            <a:r>
              <a:rPr lang="ru-RU" sz="2400" dirty="0">
                <a:solidFill>
                  <a:schemeClr val="tx1"/>
                </a:solidFill>
              </a:rPr>
              <a:t> </a:t>
            </a:r>
            <a:r>
              <a:rPr lang="ru-RU" sz="2400" dirty="0" err="1">
                <a:solidFill>
                  <a:schemeClr val="tx1"/>
                </a:solidFill>
              </a:rPr>
              <a:t>єврейської</a:t>
            </a:r>
            <a:r>
              <a:rPr lang="ru-RU" sz="2400" dirty="0">
                <a:solidFill>
                  <a:schemeClr val="tx1"/>
                </a:solidFill>
              </a:rPr>
              <a:t> </a:t>
            </a:r>
            <a:r>
              <a:rPr lang="ru-RU" sz="2400" dirty="0" err="1">
                <a:solidFill>
                  <a:schemeClr val="tx1"/>
                </a:solidFill>
              </a:rPr>
              <a:t>секції</a:t>
            </a:r>
            <a:r>
              <a:rPr lang="ru-RU" sz="2400" dirty="0">
                <a:solidFill>
                  <a:schemeClr val="tx1"/>
                </a:solidFill>
              </a:rPr>
              <a:t> </a:t>
            </a:r>
            <a:r>
              <a:rPr lang="ru-RU" sz="2400" dirty="0" err="1">
                <a:solidFill>
                  <a:schemeClr val="tx1"/>
                </a:solidFill>
              </a:rPr>
              <a:t>Миколаївського</a:t>
            </a:r>
            <a:r>
              <a:rPr lang="ru-RU" sz="2400" dirty="0">
                <a:solidFill>
                  <a:schemeClr val="tx1"/>
                </a:solidFill>
              </a:rPr>
              <a:t> </a:t>
            </a:r>
            <a:r>
              <a:rPr lang="ru-RU" sz="2400" dirty="0" err="1">
                <a:solidFill>
                  <a:schemeClr val="tx1"/>
                </a:solidFill>
              </a:rPr>
              <a:t>окрвиконкому</a:t>
            </a:r>
            <a:r>
              <a:rPr lang="ru-RU" sz="2400" dirty="0">
                <a:solidFill>
                  <a:schemeClr val="tx1"/>
                </a:solidFill>
              </a:rPr>
              <a:t> за </a:t>
            </a:r>
            <a:r>
              <a:rPr lang="ru-RU" sz="2400" dirty="0" err="1">
                <a:solidFill>
                  <a:schemeClr val="tx1"/>
                </a:solidFill>
              </a:rPr>
              <a:t>лютий-квітень</a:t>
            </a:r>
            <a:r>
              <a:rPr lang="ru-RU" sz="2400" dirty="0">
                <a:solidFill>
                  <a:schemeClr val="tx1"/>
                </a:solidFill>
              </a:rPr>
              <a:t> 1926 </a:t>
            </a:r>
            <a:r>
              <a:rPr lang="ru-RU" sz="2400" dirty="0" smtClean="0">
                <a:solidFill>
                  <a:schemeClr val="tx1"/>
                </a:solidFill>
              </a:rPr>
              <a:t>року</a:t>
            </a:r>
            <a:endParaRPr lang="uk-UA" sz="2400" dirty="0">
              <a:solidFill>
                <a:schemeClr val="tx1"/>
              </a:solidFill>
            </a:endParaRPr>
          </a:p>
        </p:txBody>
      </p:sp>
      <p:sp>
        <p:nvSpPr>
          <p:cNvPr id="3" name="Заголовок 2"/>
          <p:cNvSpPr>
            <a:spLocks noGrp="1"/>
          </p:cNvSpPr>
          <p:nvPr>
            <p:ph type="title"/>
          </p:nvPr>
        </p:nvSpPr>
        <p:spPr>
          <a:xfrm>
            <a:off x="1115616" y="692696"/>
            <a:ext cx="7056784" cy="864096"/>
          </a:xfrm>
        </p:spPr>
        <p:txBody>
          <a:bodyPr/>
          <a:lstStyle/>
          <a:p>
            <a:endParaRPr lang="uk-UA" sz="2000" b="1" i="1" u="sng" dirty="0">
              <a:solidFill>
                <a:schemeClr val="tx1"/>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99992" y="1214832"/>
            <a:ext cx="4464495" cy="523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51437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340768"/>
            <a:ext cx="2736304" cy="3693319"/>
          </a:xfrm>
          <a:prstGeom prst="rect">
            <a:avLst/>
          </a:prstGeom>
        </p:spPr>
        <p:txBody>
          <a:bodyPr wrap="square">
            <a:spAutoFit/>
          </a:bodyPr>
          <a:lstStyle/>
          <a:p>
            <a:r>
              <a:rPr lang="uk-UA" b="1" i="1" u="sng" dirty="0"/>
              <a:t>Хронологічна довідка про період тимчасової нацистської окупації с. Лиса Гора </a:t>
            </a:r>
            <a:r>
              <a:rPr lang="uk-UA" b="1" i="1" u="sng" dirty="0" err="1"/>
              <a:t>Лисогірської</a:t>
            </a:r>
            <a:r>
              <a:rPr lang="uk-UA" b="1" i="1" u="sng" dirty="0"/>
              <a:t> сільської </a:t>
            </a:r>
            <a:r>
              <a:rPr lang="uk-UA" b="1" i="1" u="sng" dirty="0" smtClean="0"/>
              <a:t>ради </a:t>
            </a:r>
            <a:r>
              <a:rPr lang="uk-UA" b="1" i="1" u="sng" dirty="0" err="1" smtClean="0"/>
              <a:t>Благодатнівського</a:t>
            </a:r>
            <a:r>
              <a:rPr lang="uk-UA" b="1" i="1" u="sng" dirty="0" smtClean="0"/>
              <a:t> </a:t>
            </a:r>
            <a:r>
              <a:rPr lang="uk-UA" b="1" i="1" u="sng" dirty="0"/>
              <a:t>(нині – Первомайського) району Миколаївської (документ не датований, на обкладинці справи вказані дати 11.10.1944 - 29.01.1951).</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476672"/>
            <a:ext cx="5184575" cy="6162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79516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1520" y="1052737"/>
            <a:ext cx="2952328" cy="2308324"/>
          </a:xfrm>
          <a:prstGeom prst="rect">
            <a:avLst/>
          </a:prstGeom>
        </p:spPr>
        <p:txBody>
          <a:bodyPr wrap="square">
            <a:spAutoFit/>
          </a:bodyPr>
          <a:lstStyle/>
          <a:p>
            <a:r>
              <a:rPr lang="ru-RU" b="1" i="1" u="sng" dirty="0"/>
              <a:t>Акт </a:t>
            </a:r>
            <a:r>
              <a:rPr lang="ru-RU" b="1" i="1" u="sng" dirty="0" err="1"/>
              <a:t>огляду</a:t>
            </a:r>
            <a:r>
              <a:rPr lang="ru-RU" b="1" i="1" u="sng" dirty="0"/>
              <a:t> </a:t>
            </a:r>
            <a:r>
              <a:rPr lang="ru-RU" b="1" i="1" u="sng" dirty="0" err="1"/>
              <a:t>поховань</a:t>
            </a:r>
            <a:r>
              <a:rPr lang="ru-RU" b="1" i="1" u="sng" dirty="0"/>
              <a:t> та </a:t>
            </a:r>
            <a:r>
              <a:rPr lang="ru-RU" b="1" i="1" u="sng" dirty="0" err="1"/>
              <a:t>встановлення</a:t>
            </a:r>
            <a:r>
              <a:rPr lang="ru-RU" b="1" i="1" u="sng" dirty="0"/>
              <a:t> факту </a:t>
            </a:r>
            <a:r>
              <a:rPr lang="ru-RU" b="1" i="1" u="sng" dirty="0" err="1"/>
              <a:t>знищення</a:t>
            </a:r>
            <a:r>
              <a:rPr lang="ru-RU" b="1" i="1" u="sng" dirty="0"/>
              <a:t> </a:t>
            </a:r>
            <a:r>
              <a:rPr lang="ru-RU" b="1" i="1" u="sng" dirty="0" err="1"/>
              <a:t>єврейського</a:t>
            </a:r>
            <a:r>
              <a:rPr lang="ru-RU" b="1" i="1" u="sng" dirty="0"/>
              <a:t> </a:t>
            </a:r>
            <a:r>
              <a:rPr lang="ru-RU" b="1" i="1" u="sng" dirty="0" err="1" smtClean="0"/>
              <a:t>населення</a:t>
            </a:r>
            <a:r>
              <a:rPr lang="ru-RU" b="1" i="1" u="sng" dirty="0" smtClean="0"/>
              <a:t> </a:t>
            </a:r>
            <a:r>
              <a:rPr lang="ru-RU" b="1" i="1" u="sng" dirty="0" err="1" smtClean="0"/>
              <a:t>Нагартавської</a:t>
            </a:r>
            <a:r>
              <a:rPr lang="ru-RU" b="1" i="1" u="sng" dirty="0" smtClean="0"/>
              <a:t> </a:t>
            </a:r>
            <a:r>
              <a:rPr lang="ru-RU" b="1" i="1" u="sng" dirty="0" err="1" smtClean="0"/>
              <a:t>сільради</a:t>
            </a:r>
            <a:r>
              <a:rPr lang="ru-RU" b="1" i="1" u="sng" dirty="0" smtClean="0"/>
              <a:t> </a:t>
            </a:r>
            <a:r>
              <a:rPr lang="ru-RU" b="1" i="1" u="sng" dirty="0" err="1" smtClean="0"/>
              <a:t>Березнегуватсько-го</a:t>
            </a:r>
            <a:r>
              <a:rPr lang="ru-RU" b="1" i="1" u="sng" dirty="0" smtClean="0"/>
              <a:t> </a:t>
            </a:r>
            <a:r>
              <a:rPr lang="ru-RU" b="1" i="1" u="sng" dirty="0"/>
              <a:t>району </a:t>
            </a:r>
            <a:r>
              <a:rPr lang="ru-RU" b="1" i="1" u="sng" dirty="0" err="1"/>
              <a:t>Миколаївської</a:t>
            </a:r>
            <a:r>
              <a:rPr lang="ru-RU" b="1" i="1" u="sng" dirty="0"/>
              <a:t> </a:t>
            </a:r>
            <a:r>
              <a:rPr lang="ru-RU" b="1" i="1" u="sng" dirty="0" err="1"/>
              <a:t>області</a:t>
            </a:r>
            <a:r>
              <a:rPr lang="ru-RU" b="1" i="1" u="sng" dirty="0"/>
              <a:t> </a:t>
            </a:r>
            <a:r>
              <a:rPr lang="ru-RU" b="1" i="1" u="sng" dirty="0" err="1"/>
              <a:t>від</a:t>
            </a:r>
            <a:r>
              <a:rPr lang="ru-RU" b="1" i="1" u="sng" dirty="0"/>
              <a:t> 6 </a:t>
            </a:r>
            <a:r>
              <a:rPr lang="ru-RU" b="1" i="1" u="sng" dirty="0" err="1"/>
              <a:t>квітня</a:t>
            </a:r>
            <a:r>
              <a:rPr lang="ru-RU" b="1" i="1" u="sng" dirty="0"/>
              <a:t> 1944 р.</a:t>
            </a:r>
            <a:endParaRPr lang="uk-UA" b="1" i="1" u="sng"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7558" y="263460"/>
            <a:ext cx="5438898" cy="6594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0363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54400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800" b="1" i="1" u="sng" dirty="0">
                <a:solidFill>
                  <a:schemeClr val="tx1"/>
                </a:solidFill>
                <a:latin typeface="Times New Roman" pitchFamily="18" charset="0"/>
                <a:cs typeface="Times New Roman" pitchFamily="18" charset="0"/>
              </a:rPr>
              <a:t>Акт </a:t>
            </a:r>
            <a:r>
              <a:rPr lang="ru-RU" sz="1800" b="1" i="1" u="sng" dirty="0" err="1">
                <a:solidFill>
                  <a:schemeClr val="tx1"/>
                </a:solidFill>
                <a:latin typeface="Times New Roman" pitchFamily="18" charset="0"/>
                <a:cs typeface="Times New Roman" pitchFamily="18" charset="0"/>
              </a:rPr>
              <a:t>огляду</a:t>
            </a:r>
            <a:r>
              <a:rPr lang="ru-RU" sz="1800" b="1" i="1" u="sng" dirty="0">
                <a:solidFill>
                  <a:schemeClr val="tx1"/>
                </a:solidFill>
                <a:latin typeface="Times New Roman" pitchFamily="18" charset="0"/>
                <a:cs typeface="Times New Roman" pitchFamily="18" charset="0"/>
              </a:rPr>
              <a:t> </a:t>
            </a:r>
            <a:r>
              <a:rPr lang="ru-RU" sz="1800" b="1" i="1" u="sng" dirty="0" err="1">
                <a:solidFill>
                  <a:schemeClr val="tx1"/>
                </a:solidFill>
                <a:latin typeface="Times New Roman" pitchFamily="18" charset="0"/>
                <a:cs typeface="Times New Roman" pitchFamily="18" charset="0"/>
              </a:rPr>
              <a:t>поховань</a:t>
            </a:r>
            <a:r>
              <a:rPr lang="ru-RU" sz="1800" b="1" i="1" u="sng" dirty="0">
                <a:solidFill>
                  <a:schemeClr val="tx1"/>
                </a:solidFill>
                <a:latin typeface="Times New Roman" pitchFamily="18" charset="0"/>
                <a:cs typeface="Times New Roman" pitchFamily="18" charset="0"/>
              </a:rPr>
              <a:t> та </a:t>
            </a:r>
            <a:r>
              <a:rPr lang="ru-RU" sz="1800" b="1" i="1" u="sng" dirty="0" err="1">
                <a:solidFill>
                  <a:schemeClr val="tx1"/>
                </a:solidFill>
                <a:latin typeface="Times New Roman" pitchFamily="18" charset="0"/>
                <a:cs typeface="Times New Roman" pitchFamily="18" charset="0"/>
              </a:rPr>
              <a:t>встановлення</a:t>
            </a:r>
            <a:r>
              <a:rPr lang="ru-RU" sz="1800" b="1" i="1" u="sng" dirty="0">
                <a:solidFill>
                  <a:schemeClr val="tx1"/>
                </a:solidFill>
                <a:latin typeface="Times New Roman" pitchFamily="18" charset="0"/>
                <a:cs typeface="Times New Roman" pitchFamily="18" charset="0"/>
              </a:rPr>
              <a:t> факту </a:t>
            </a:r>
            <a:r>
              <a:rPr lang="ru-RU" sz="1800" b="1" i="1" u="sng" dirty="0" err="1">
                <a:solidFill>
                  <a:schemeClr val="tx1"/>
                </a:solidFill>
                <a:latin typeface="Times New Roman" pitchFamily="18" charset="0"/>
                <a:cs typeface="Times New Roman" pitchFamily="18" charset="0"/>
              </a:rPr>
              <a:t>знищення</a:t>
            </a:r>
            <a:r>
              <a:rPr lang="ru-RU" sz="1800" b="1" i="1" u="sng" dirty="0">
                <a:solidFill>
                  <a:schemeClr val="tx1"/>
                </a:solidFill>
                <a:latin typeface="Times New Roman" pitchFamily="18" charset="0"/>
                <a:cs typeface="Times New Roman" pitchFamily="18" charset="0"/>
              </a:rPr>
              <a:t> </a:t>
            </a:r>
            <a:r>
              <a:rPr lang="ru-RU" sz="1800" b="1" i="1" u="sng" dirty="0" err="1">
                <a:solidFill>
                  <a:schemeClr val="tx1"/>
                </a:solidFill>
                <a:latin typeface="Times New Roman" pitchFamily="18" charset="0"/>
                <a:cs typeface="Times New Roman" pitchFamily="18" charset="0"/>
              </a:rPr>
              <a:t>єврейського</a:t>
            </a:r>
            <a:r>
              <a:rPr lang="ru-RU" sz="1800" b="1" i="1" u="sng" dirty="0">
                <a:solidFill>
                  <a:schemeClr val="tx1"/>
                </a:solidFill>
                <a:latin typeface="Times New Roman" pitchFamily="18" charset="0"/>
                <a:cs typeface="Times New Roman" pitchFamily="18" charset="0"/>
              </a:rPr>
              <a:t> </a:t>
            </a:r>
            <a:r>
              <a:rPr lang="ru-RU" sz="1800" b="1" i="1" u="sng" dirty="0" err="1">
                <a:solidFill>
                  <a:schemeClr val="tx1"/>
                </a:solidFill>
                <a:latin typeface="Times New Roman" pitchFamily="18" charset="0"/>
                <a:cs typeface="Times New Roman" pitchFamily="18" charset="0"/>
              </a:rPr>
              <a:t>населення</a:t>
            </a:r>
            <a:r>
              <a:rPr lang="ru-RU" sz="1800" b="1" i="1" u="sng" dirty="0">
                <a:solidFill>
                  <a:schemeClr val="tx1"/>
                </a:solidFill>
                <a:latin typeface="Times New Roman" pitchFamily="18" charset="0"/>
                <a:cs typeface="Times New Roman" pitchFamily="18" charset="0"/>
              </a:rPr>
              <a:t> </a:t>
            </a:r>
            <a:r>
              <a:rPr lang="ru-RU" sz="1800" b="1" i="1" u="sng" dirty="0" err="1">
                <a:solidFill>
                  <a:schemeClr val="tx1"/>
                </a:solidFill>
                <a:latin typeface="Times New Roman" pitchFamily="18" charset="0"/>
                <a:cs typeface="Times New Roman" pitchFamily="18" charset="0"/>
              </a:rPr>
              <a:t>Нагартавської</a:t>
            </a:r>
            <a:r>
              <a:rPr lang="ru-RU" sz="1800" b="1" i="1" u="sng" dirty="0">
                <a:solidFill>
                  <a:schemeClr val="tx1"/>
                </a:solidFill>
                <a:latin typeface="Times New Roman" pitchFamily="18" charset="0"/>
                <a:cs typeface="Times New Roman" pitchFamily="18" charset="0"/>
              </a:rPr>
              <a:t> </a:t>
            </a:r>
            <a:r>
              <a:rPr lang="ru-RU" sz="1800" b="1" i="1" u="sng" dirty="0" err="1">
                <a:solidFill>
                  <a:schemeClr val="tx1"/>
                </a:solidFill>
                <a:latin typeface="Times New Roman" pitchFamily="18" charset="0"/>
                <a:cs typeface="Times New Roman" pitchFamily="18" charset="0"/>
              </a:rPr>
              <a:t>сільради</a:t>
            </a:r>
            <a:r>
              <a:rPr lang="ru-RU" sz="1800" b="1" i="1" u="sng" dirty="0">
                <a:solidFill>
                  <a:schemeClr val="tx1"/>
                </a:solidFill>
                <a:latin typeface="Times New Roman" pitchFamily="18" charset="0"/>
                <a:cs typeface="Times New Roman" pitchFamily="18" charset="0"/>
              </a:rPr>
              <a:t> </a:t>
            </a:r>
            <a:r>
              <a:rPr lang="ru-RU" sz="1800" b="1" i="1" u="sng" dirty="0" err="1">
                <a:solidFill>
                  <a:schemeClr val="tx1"/>
                </a:solidFill>
                <a:latin typeface="Times New Roman" pitchFamily="18" charset="0"/>
                <a:cs typeface="Times New Roman" pitchFamily="18" charset="0"/>
              </a:rPr>
              <a:t>Березнегуватського</a:t>
            </a:r>
            <a:r>
              <a:rPr lang="ru-RU" sz="1800" b="1" i="1" u="sng" dirty="0">
                <a:solidFill>
                  <a:schemeClr val="tx1"/>
                </a:solidFill>
                <a:latin typeface="Times New Roman" pitchFamily="18" charset="0"/>
                <a:cs typeface="Times New Roman" pitchFamily="18" charset="0"/>
              </a:rPr>
              <a:t> району </a:t>
            </a:r>
            <a:r>
              <a:rPr lang="ru-RU" sz="1800" b="1" i="1" u="sng" dirty="0" err="1">
                <a:solidFill>
                  <a:schemeClr val="tx1"/>
                </a:solidFill>
                <a:latin typeface="Times New Roman" pitchFamily="18" charset="0"/>
                <a:cs typeface="Times New Roman" pitchFamily="18" charset="0"/>
              </a:rPr>
              <a:t>Миколаївської</a:t>
            </a:r>
            <a:r>
              <a:rPr lang="ru-RU" sz="1800" b="1" i="1" u="sng" dirty="0">
                <a:solidFill>
                  <a:schemeClr val="tx1"/>
                </a:solidFill>
                <a:latin typeface="Times New Roman" pitchFamily="18" charset="0"/>
                <a:cs typeface="Times New Roman" pitchFamily="18" charset="0"/>
              </a:rPr>
              <a:t> </a:t>
            </a:r>
            <a:r>
              <a:rPr lang="ru-RU" sz="1800" b="1" i="1" u="sng" dirty="0" err="1">
                <a:solidFill>
                  <a:schemeClr val="tx1"/>
                </a:solidFill>
                <a:latin typeface="Times New Roman" pitchFamily="18" charset="0"/>
                <a:cs typeface="Times New Roman" pitchFamily="18" charset="0"/>
              </a:rPr>
              <a:t>області</a:t>
            </a:r>
            <a:r>
              <a:rPr lang="ru-RU" sz="1800" b="1" i="1" u="sng" dirty="0">
                <a:solidFill>
                  <a:schemeClr val="tx1"/>
                </a:solidFill>
                <a:latin typeface="Times New Roman" pitchFamily="18" charset="0"/>
                <a:cs typeface="Times New Roman" pitchFamily="18" charset="0"/>
              </a:rPr>
              <a:t> </a:t>
            </a:r>
            <a:r>
              <a:rPr lang="ru-RU" sz="1800" b="1" i="1" u="sng" dirty="0" err="1">
                <a:solidFill>
                  <a:schemeClr val="tx1"/>
                </a:solidFill>
                <a:latin typeface="Times New Roman" pitchFamily="18" charset="0"/>
                <a:cs typeface="Times New Roman" pitchFamily="18" charset="0"/>
              </a:rPr>
              <a:t>від</a:t>
            </a:r>
            <a:r>
              <a:rPr lang="ru-RU" sz="1800" b="1" i="1" u="sng" dirty="0">
                <a:solidFill>
                  <a:schemeClr val="tx1"/>
                </a:solidFill>
                <a:latin typeface="Times New Roman" pitchFamily="18" charset="0"/>
                <a:cs typeface="Times New Roman" pitchFamily="18" charset="0"/>
              </a:rPr>
              <a:t> 6 </a:t>
            </a:r>
            <a:r>
              <a:rPr lang="ru-RU" sz="1800" b="1" i="1" u="sng" dirty="0" err="1">
                <a:solidFill>
                  <a:schemeClr val="tx1"/>
                </a:solidFill>
                <a:latin typeface="Times New Roman" pitchFamily="18" charset="0"/>
                <a:cs typeface="Times New Roman" pitchFamily="18" charset="0"/>
              </a:rPr>
              <a:t>квітня</a:t>
            </a:r>
            <a:r>
              <a:rPr lang="ru-RU" sz="1800" b="1" i="1" u="sng" dirty="0">
                <a:solidFill>
                  <a:schemeClr val="tx1"/>
                </a:solidFill>
                <a:latin typeface="Times New Roman" pitchFamily="18" charset="0"/>
                <a:cs typeface="Times New Roman" pitchFamily="18" charset="0"/>
              </a:rPr>
              <a:t> 1944 р.</a:t>
            </a:r>
            <a:endParaRPr lang="uk-UA" sz="1800" b="1" i="1" u="sng" dirty="0">
              <a:solidFill>
                <a:schemeClr val="tx1"/>
              </a:solidFill>
              <a:latin typeface="Times New Roman" pitchFamily="18" charset="0"/>
              <a:cs typeface="Times New Roman" pitchFamily="18" charset="0"/>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1680" y="1773238"/>
            <a:ext cx="5256584" cy="478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436561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114</TotalTime>
  <Words>441</Words>
  <Application>Microsoft Office PowerPoint</Application>
  <PresentationFormat>Экран (4:3)</PresentationFormat>
  <Paragraphs>25</Paragraphs>
  <Slides>11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11</vt:i4>
      </vt:variant>
    </vt:vector>
  </HeadingPairs>
  <TitlesOfParts>
    <vt:vector size="12" baseType="lpstr">
      <vt:lpstr>Волна</vt:lpstr>
      <vt:lpstr>«ЄВРЕЙСЬКІ ЗЕМЛЕРОБСЬКІ КОЛОНІЇ МИКОЛАЇВЩИНИ: ВІД ЗАСНУВАННЯ ДО ПОДІЙ ГОЛОКОСТУ»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Акт огляду поховань та встановлення факту знищення єврейського населення Нагартавської сільради Березнегуватського району Миколаївської області від 6 квітня 1944 р.</vt:lpstr>
      <vt:lpstr>Презентация PowerPoint</vt:lpstr>
      <vt:lpstr>ВИСНОВКИ</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«ПРАВЕДНИКИ КРАЇН СВІТУ» НА МИКОЛАЇВЩИНІ </dc:title>
  <dc:creator>USER</dc:creator>
  <cp:lastModifiedBy>USER</cp:lastModifiedBy>
  <cp:revision>15</cp:revision>
  <dcterms:created xsi:type="dcterms:W3CDTF">2015-04-08T14:59:28Z</dcterms:created>
  <dcterms:modified xsi:type="dcterms:W3CDTF">2016-04-13T18:38:27Z</dcterms:modified>
</cp:coreProperties>
</file>