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70" r:id="rId9"/>
    <p:sldId id="261" r:id="rId10"/>
    <p:sldId id="264" r:id="rId11"/>
    <p:sldId id="268" r:id="rId12"/>
    <p:sldId id="265" r:id="rId13"/>
    <p:sldId id="266" r:id="rId14"/>
    <p:sldId id="269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1014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0B868-7646-43D1-AA7A-B3CA44B7FDEB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7E1E7-86BF-4288-8FF8-84A9CF91A5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506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7E1E7-86BF-4288-8FF8-84A9CF91A5B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516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-1"/>
            <a:ext cx="8176992" cy="1071547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ВПЛИВ СТРЕСОВИХ ФАКТОРІВ НА ЗРІСТ  МОЛЮСК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 АХАТИН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350" y="4437112"/>
            <a:ext cx="9154350" cy="2420888"/>
          </a:xfrm>
        </p:spPr>
        <p:txBody>
          <a:bodyPr>
            <a:normAutofit fontScale="25000" lnSpcReduction="20000"/>
          </a:bodyPr>
          <a:lstStyle/>
          <a:p>
            <a:pPr lvl="0" algn="l"/>
            <a:r>
              <a:rPr lang="uk-UA" sz="8000" dirty="0">
                <a:solidFill>
                  <a:prstClr val="black">
                    <a:tint val="75000"/>
                  </a:prstClr>
                </a:solidFill>
              </a:rPr>
              <a:t>Виконавці: </a:t>
            </a:r>
          </a:p>
          <a:p>
            <a:pPr lvl="0" algn="l"/>
            <a:r>
              <a:rPr lang="uk-UA" sz="8000" dirty="0">
                <a:solidFill>
                  <a:prstClr val="black">
                    <a:tint val="75000"/>
                  </a:prstClr>
                </a:solidFill>
              </a:rPr>
              <a:t>Біла </a:t>
            </a:r>
            <a:r>
              <a:rPr lang="uk-UA" sz="8000" dirty="0" smtClean="0">
                <a:solidFill>
                  <a:prstClr val="black">
                    <a:tint val="75000"/>
                  </a:prstClr>
                </a:solidFill>
              </a:rPr>
              <a:t>Валерія Вадимівна, </a:t>
            </a:r>
            <a:r>
              <a:rPr lang="uk-UA" sz="8000" dirty="0">
                <a:solidFill>
                  <a:prstClr val="black">
                    <a:tint val="75000"/>
                  </a:prstClr>
                </a:solidFill>
              </a:rPr>
              <a:t>учениця  8класу </a:t>
            </a:r>
            <a:r>
              <a:rPr lang="uk-UA" sz="8000" dirty="0" smtClean="0">
                <a:solidFill>
                  <a:prstClr val="black">
                    <a:tint val="75000"/>
                  </a:prstClr>
                </a:solidFill>
              </a:rPr>
              <a:t>ЗНЗ №</a:t>
            </a:r>
            <a:r>
              <a:rPr lang="uk-UA" sz="8000" dirty="0">
                <a:solidFill>
                  <a:prstClr val="black">
                    <a:tint val="75000"/>
                  </a:prstClr>
                </a:solidFill>
              </a:rPr>
              <a:t>46,вихованка ЦДЮТ</a:t>
            </a:r>
          </a:p>
          <a:p>
            <a:pPr lvl="0" algn="l"/>
            <a:r>
              <a:rPr lang="uk-UA" sz="8000" dirty="0" smtClean="0">
                <a:solidFill>
                  <a:prstClr val="black">
                    <a:tint val="75000"/>
                  </a:prstClr>
                </a:solidFill>
              </a:rPr>
              <a:t>Лукашенко Анастасія Денисівна, </a:t>
            </a:r>
            <a:r>
              <a:rPr lang="uk-UA" sz="8000" dirty="0">
                <a:solidFill>
                  <a:prstClr val="black">
                    <a:tint val="75000"/>
                  </a:prstClr>
                </a:solidFill>
              </a:rPr>
              <a:t>учениця </a:t>
            </a:r>
            <a:r>
              <a:rPr lang="uk-UA" sz="8000" dirty="0" smtClean="0">
                <a:solidFill>
                  <a:prstClr val="black">
                    <a:tint val="75000"/>
                  </a:prstClr>
                </a:solidFill>
              </a:rPr>
              <a:t>5 класу </a:t>
            </a:r>
            <a:r>
              <a:rPr lang="uk-UA" sz="8000" dirty="0" smtClean="0">
                <a:solidFill>
                  <a:prstClr val="black">
                    <a:tint val="75000"/>
                  </a:prstClr>
                </a:solidFill>
              </a:rPr>
              <a:t>ЗНЗ №</a:t>
            </a:r>
            <a:r>
              <a:rPr lang="uk-UA" sz="8000" dirty="0">
                <a:solidFill>
                  <a:prstClr val="black">
                    <a:tint val="75000"/>
                  </a:prstClr>
                </a:solidFill>
              </a:rPr>
              <a:t>27,вихованка ЦДЮТ</a:t>
            </a:r>
          </a:p>
          <a:p>
            <a:pPr lvl="0" algn="l"/>
            <a:r>
              <a:rPr lang="uk-UA" sz="8000" dirty="0" err="1" smtClean="0">
                <a:solidFill>
                  <a:prstClr val="black">
                    <a:tint val="75000"/>
                  </a:prstClr>
                </a:solidFill>
              </a:rPr>
              <a:t>Хвостікова</a:t>
            </a:r>
            <a:r>
              <a:rPr lang="uk-UA" sz="8000" dirty="0" smtClean="0">
                <a:solidFill>
                  <a:prstClr val="black">
                    <a:tint val="75000"/>
                  </a:prstClr>
                </a:solidFill>
              </a:rPr>
              <a:t>  </a:t>
            </a:r>
            <a:r>
              <a:rPr lang="uk-UA" sz="8000" dirty="0">
                <a:solidFill>
                  <a:prstClr val="black">
                    <a:tint val="75000"/>
                  </a:prstClr>
                </a:solidFill>
              </a:rPr>
              <a:t>Анастасія </a:t>
            </a:r>
            <a:r>
              <a:rPr lang="uk-UA" sz="8000" dirty="0" smtClean="0">
                <a:solidFill>
                  <a:prstClr val="black">
                    <a:tint val="75000"/>
                  </a:prstClr>
                </a:solidFill>
              </a:rPr>
              <a:t>Олександрівна, учениця 7 </a:t>
            </a:r>
            <a:r>
              <a:rPr lang="uk-UA" sz="8000" dirty="0">
                <a:solidFill>
                  <a:prstClr val="black">
                    <a:tint val="75000"/>
                  </a:prstClr>
                </a:solidFill>
              </a:rPr>
              <a:t>класу  </a:t>
            </a:r>
            <a:r>
              <a:rPr lang="uk-UA" sz="8000" dirty="0" smtClean="0">
                <a:solidFill>
                  <a:prstClr val="black">
                    <a:tint val="75000"/>
                  </a:prstClr>
                </a:solidFill>
              </a:rPr>
              <a:t>гімназії </a:t>
            </a:r>
            <a:r>
              <a:rPr lang="uk-UA" sz="8000" dirty="0">
                <a:solidFill>
                  <a:prstClr val="black">
                    <a:tint val="75000"/>
                  </a:prstClr>
                </a:solidFill>
              </a:rPr>
              <a:t>№1,вихованка ЦДЮТ</a:t>
            </a:r>
          </a:p>
          <a:p>
            <a:pPr lvl="0" algn="l"/>
            <a:r>
              <a:rPr lang="uk-UA" sz="8000" dirty="0">
                <a:solidFill>
                  <a:prstClr val="black">
                    <a:tint val="75000"/>
                  </a:prstClr>
                </a:solidFill>
              </a:rPr>
              <a:t>Керівник: Козуб Наталія Марківна, методист </a:t>
            </a:r>
            <a:r>
              <a:rPr lang="uk-UA" sz="8000" dirty="0" smtClean="0">
                <a:solidFill>
                  <a:prstClr val="black">
                    <a:tint val="75000"/>
                  </a:prstClr>
                </a:solidFill>
              </a:rPr>
              <a:t>ХЦДЮТ, Бурлака Людмила Іванівна, </a:t>
            </a:r>
            <a:r>
              <a:rPr lang="uk-UA" sz="8000" dirty="0" smtClean="0">
                <a:solidFill>
                  <a:prstClr val="black">
                    <a:tint val="75000"/>
                  </a:prstClr>
                </a:solidFill>
              </a:rPr>
              <a:t>вчитель біології  </a:t>
            </a:r>
            <a:r>
              <a:rPr lang="uk-UA" sz="8000" dirty="0" smtClean="0">
                <a:solidFill>
                  <a:prstClr val="black">
                    <a:tint val="75000"/>
                  </a:prstClr>
                </a:solidFill>
              </a:rPr>
              <a:t>ЗНЗ № 46, </a:t>
            </a:r>
            <a:r>
              <a:rPr lang="uk-UA" sz="8000" dirty="0" err="1" smtClean="0">
                <a:solidFill>
                  <a:prstClr val="black">
                    <a:tint val="75000"/>
                  </a:prstClr>
                </a:solidFill>
              </a:rPr>
              <a:t>Зубко</a:t>
            </a:r>
            <a:r>
              <a:rPr lang="uk-UA" sz="8000" dirty="0" smtClean="0">
                <a:solidFill>
                  <a:prstClr val="black">
                    <a:tint val="75000"/>
                  </a:prstClr>
                </a:solidFill>
              </a:rPr>
              <a:t> Наталія Іванівна, </a:t>
            </a:r>
            <a:r>
              <a:rPr lang="uk-UA" sz="8000" dirty="0" smtClean="0">
                <a:solidFill>
                  <a:prstClr val="black">
                    <a:tint val="75000"/>
                  </a:prstClr>
                </a:solidFill>
              </a:rPr>
              <a:t>вчитель біології  </a:t>
            </a:r>
            <a:r>
              <a:rPr lang="uk-UA" sz="8000" dirty="0" smtClean="0">
                <a:solidFill>
                  <a:prstClr val="black">
                    <a:tint val="75000"/>
                  </a:prstClr>
                </a:solidFill>
              </a:rPr>
              <a:t>ЗНЗ № 27, </a:t>
            </a:r>
            <a:r>
              <a:rPr lang="uk-UA" sz="8000" dirty="0" err="1" smtClean="0">
                <a:solidFill>
                  <a:prstClr val="black">
                    <a:tint val="75000"/>
                  </a:prstClr>
                </a:solidFill>
              </a:rPr>
              <a:t>Запоточна</a:t>
            </a:r>
            <a:r>
              <a:rPr lang="uk-UA" sz="8000" dirty="0" smtClean="0">
                <a:solidFill>
                  <a:prstClr val="black">
                    <a:tint val="75000"/>
                  </a:prstClr>
                </a:solidFill>
              </a:rPr>
              <a:t> Тетяна Вікторівна, </a:t>
            </a:r>
            <a:r>
              <a:rPr lang="uk-UA" sz="8000" dirty="0" smtClean="0">
                <a:solidFill>
                  <a:prstClr val="black">
                    <a:tint val="75000"/>
                  </a:prstClr>
                </a:solidFill>
              </a:rPr>
              <a:t>вчитель біології </a:t>
            </a:r>
            <a:r>
              <a:rPr lang="uk-UA" sz="8000" dirty="0" smtClean="0">
                <a:solidFill>
                  <a:prstClr val="black">
                    <a:tint val="75000"/>
                  </a:prstClr>
                </a:solidFill>
              </a:rPr>
              <a:t>гімназії № 1</a:t>
            </a:r>
            <a:endParaRPr lang="uk-UA" sz="8000" dirty="0">
              <a:solidFill>
                <a:prstClr val="black">
                  <a:tint val="75000"/>
                </a:prstClr>
              </a:solidFill>
            </a:endParaRPr>
          </a:p>
          <a:p>
            <a:endParaRPr lang="uk-UA" sz="8000" dirty="0"/>
          </a:p>
          <a:p>
            <a:endParaRPr lang="uk-UA" sz="2000" dirty="0" smtClean="0"/>
          </a:p>
          <a:p>
            <a:endParaRPr lang="uk-UA" sz="2000" dirty="0"/>
          </a:p>
          <a:p>
            <a:endParaRPr lang="uk-UA" sz="2000" dirty="0" smtClean="0"/>
          </a:p>
          <a:p>
            <a:endParaRPr lang="uk-UA" sz="2000" dirty="0"/>
          </a:p>
          <a:p>
            <a:endParaRPr lang="uk-UA" sz="2000" dirty="0" smtClean="0"/>
          </a:p>
          <a:p>
            <a:endParaRPr lang="uk-UA" sz="2000" dirty="0"/>
          </a:p>
          <a:p>
            <a:endParaRPr lang="uk-UA" sz="2000" dirty="0" smtClean="0"/>
          </a:p>
          <a:p>
            <a:endParaRPr lang="uk-UA" sz="2000" dirty="0"/>
          </a:p>
          <a:p>
            <a:endParaRPr lang="uk-UA" sz="2000" dirty="0" smtClean="0"/>
          </a:p>
          <a:p>
            <a:endParaRPr lang="uk-UA" sz="2000" dirty="0"/>
          </a:p>
          <a:p>
            <a:r>
              <a:rPr lang="uk-UA" sz="2000" dirty="0" smtClean="0"/>
              <a:t>3</a:t>
            </a:r>
          </a:p>
          <a:p>
            <a:endParaRPr lang="uk-UA" sz="2000" dirty="0"/>
          </a:p>
          <a:p>
            <a:r>
              <a:rPr lang="uk-UA" sz="2000" dirty="0" smtClean="0"/>
              <a:t>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27" y="1071546"/>
            <a:ext cx="2428892" cy="32385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5" y="1071546"/>
            <a:ext cx="2500330" cy="3224388"/>
          </a:xfrm>
          <a:prstGeom prst="rect">
            <a:avLst/>
          </a:prstGeom>
        </p:spPr>
      </p:pic>
      <p:pic>
        <p:nvPicPr>
          <p:cNvPr id="7" name="Рисунок 6" descr="20160413_174539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1071546"/>
            <a:ext cx="2445738" cy="350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2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582" y="3071"/>
            <a:ext cx="8229600" cy="1143000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ВЗАЄМОЗВ’ЯЗКИ АХАТИН МІЖ СОБОЮ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8" y="885595"/>
            <a:ext cx="9141652" cy="1967341"/>
          </a:xfrm>
        </p:spPr>
        <p:txBody>
          <a:bodyPr>
            <a:normAutofit fontScale="92500" lnSpcReduction="10000"/>
          </a:bodyPr>
          <a:lstStyle/>
          <a:p>
            <a:r>
              <a:rPr lang="uk-UA" sz="1800" dirty="0" smtClean="0"/>
              <a:t>Коли розмір наших равликів не перебільшував  2 см, ми їх утримували по 3-4 особин на одну півлітрову чи літрову  банку. Після 4 місяців їх бажано було  розселити у різні тераріуми.</a:t>
            </a:r>
          </a:p>
          <a:p>
            <a:r>
              <a:rPr lang="uk-UA" sz="1800" dirty="0" smtClean="0"/>
              <a:t>У тому випадку коли равлики продовжували жити разом ми побачили що, розміри кожного молюска стали відрізнятися, хоча всі вони народилися разом.</a:t>
            </a:r>
          </a:p>
          <a:p>
            <a:r>
              <a:rPr lang="uk-UA" sz="1800" dirty="0"/>
              <a:t>К</a:t>
            </a:r>
            <a:r>
              <a:rPr lang="uk-UA" sz="1800" dirty="0" smtClean="0"/>
              <a:t>оли ми побачили, що розміри  равликів почали відрізнятися один від одного, то ми їх розмістили по одній або дві особини вже на більшій площі.</a:t>
            </a:r>
          </a:p>
          <a:p>
            <a:pPr marL="0" indent="0">
              <a:buNone/>
            </a:pPr>
            <a:r>
              <a:rPr lang="uk-UA" sz="1800" dirty="0" smtClean="0"/>
              <a:t> </a:t>
            </a:r>
            <a:endParaRPr lang="ru-RU" sz="1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492896"/>
            <a:ext cx="2895786" cy="38610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564904"/>
            <a:ext cx="4956043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3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640960" cy="1080120"/>
          </a:xfrm>
        </p:spPr>
        <p:txBody>
          <a:bodyPr>
            <a:normAutofit/>
          </a:bodyPr>
          <a:lstStyle/>
          <a:p>
            <a:r>
              <a:rPr lang="uk-UA" sz="3200" dirty="0" smtClean="0"/>
              <a:t>РІЗНІ ВІДНОСИНИ ДВОХ МОЛЮСКІВ У ТЕРАРІУМІ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492" y="836712"/>
            <a:ext cx="8897731" cy="2304256"/>
          </a:xfrm>
        </p:spPr>
        <p:txBody>
          <a:bodyPr>
            <a:normAutofit fontScale="92500" lnSpcReduction="20000"/>
          </a:bodyPr>
          <a:lstStyle/>
          <a:p>
            <a:r>
              <a:rPr lang="uk-UA" sz="1800" dirty="0" smtClean="0"/>
              <a:t>Вони тримаються незалежно : їм комфортно, досить їжі тощо. Стресу немає.</a:t>
            </a:r>
          </a:p>
          <a:p>
            <a:r>
              <a:rPr lang="uk-UA" sz="1800" dirty="0" smtClean="0"/>
              <a:t>Один равлик сидить на іншому досить довго(він йому не сподобається). Той равлик який  відчуває тиск іншого равлика на собі, перестає рости. У нього стресова поведінка. Краще їх розмістити в різні приміщення.</a:t>
            </a:r>
          </a:p>
          <a:p>
            <a:r>
              <a:rPr lang="uk-UA" sz="1800" dirty="0" smtClean="0"/>
              <a:t>Були випадки, коли три равлика сидячи разом, полюбляли довго </a:t>
            </a:r>
            <a:r>
              <a:rPr lang="uk-UA" sz="1800" dirty="0" err="1" smtClean="0"/>
              <a:t>лазати</a:t>
            </a:r>
            <a:r>
              <a:rPr lang="uk-UA" sz="1800" dirty="0" smtClean="0"/>
              <a:t> друг по дружці, </a:t>
            </a:r>
            <a:r>
              <a:rPr lang="ru-RU" sz="1800" dirty="0"/>
              <a:t>так </a:t>
            </a:r>
            <a:r>
              <a:rPr lang="ru-RU" sz="1800" dirty="0" err="1" smtClean="0"/>
              <a:t>переплітаючись</a:t>
            </a:r>
            <a:r>
              <a:rPr lang="ru-RU" sz="1800" dirty="0"/>
              <a:t>,</a:t>
            </a:r>
            <a:r>
              <a:rPr lang="ru-RU" sz="1800" dirty="0" smtClean="0"/>
              <a:t> </a:t>
            </a:r>
            <a:r>
              <a:rPr lang="ru-RU" sz="1800" dirty="0"/>
              <a:t>що </a:t>
            </a:r>
            <a:r>
              <a:rPr lang="ru-RU" sz="1800" dirty="0" err="1"/>
              <a:t>важко</a:t>
            </a:r>
            <a:r>
              <a:rPr lang="ru-RU" sz="1800" dirty="0"/>
              <a:t> </a:t>
            </a:r>
            <a:r>
              <a:rPr lang="ru-RU" sz="1800" dirty="0" err="1" smtClean="0"/>
              <a:t>було</a:t>
            </a:r>
            <a:r>
              <a:rPr lang="ru-RU" sz="1800" dirty="0" smtClean="0"/>
              <a:t> </a:t>
            </a:r>
            <a:r>
              <a:rPr lang="ru-RU" sz="1800" dirty="0" err="1" smtClean="0"/>
              <a:t>розрізнити</a:t>
            </a:r>
            <a:r>
              <a:rPr lang="ru-RU" sz="1800" dirty="0" smtClean="0"/>
              <a:t> кожного з них</a:t>
            </a:r>
            <a:r>
              <a:rPr lang="uk-UA" sz="1800" dirty="0" smtClean="0"/>
              <a:t> . Розміри черепашок цих равликів були  приблизно однаковими.</a:t>
            </a:r>
          </a:p>
          <a:p>
            <a:r>
              <a:rPr lang="uk-UA" sz="1800" dirty="0" smtClean="0"/>
              <a:t>У окремому випадку, коли черепашка одного молюску була травмована, інші, лазячи по ньому, з’їли  шматочки пошкодженої поверхні</a:t>
            </a:r>
            <a:endParaRPr lang="ru-RU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53" y="3129603"/>
            <a:ext cx="462001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737" y="3140968"/>
            <a:ext cx="3646487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84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2687"/>
            <a:ext cx="8229600" cy="1143000"/>
          </a:xfrm>
        </p:spPr>
        <p:txBody>
          <a:bodyPr>
            <a:normAutofit/>
          </a:bodyPr>
          <a:lstStyle/>
          <a:p>
            <a:r>
              <a:rPr lang="uk-UA" sz="3200" dirty="0" err="1" smtClean="0"/>
              <a:t>Зимівка</a:t>
            </a:r>
            <a:r>
              <a:rPr lang="uk-UA" sz="3200" dirty="0" smtClean="0"/>
              <a:t> як стресовий фактор у </a:t>
            </a:r>
            <a:r>
              <a:rPr lang="uk-UA" sz="3200" dirty="0" err="1"/>
              <a:t>А</a:t>
            </a:r>
            <a:r>
              <a:rPr lang="uk-UA" sz="3200" dirty="0" err="1" smtClean="0"/>
              <a:t>хатин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10692680" cy="4525963"/>
          </a:xfrm>
        </p:spPr>
        <p:txBody>
          <a:bodyPr>
            <a:normAutofit/>
          </a:bodyPr>
          <a:lstStyle/>
          <a:p>
            <a:r>
              <a:rPr lang="uk-UA" sz="1800" dirty="0" smtClean="0"/>
              <a:t>Перехід на інші  продукти харчування  взимку: лишайники та гарбуз.</a:t>
            </a:r>
            <a:endParaRPr lang="uk-UA" sz="1800" dirty="0"/>
          </a:p>
          <a:p>
            <a:r>
              <a:rPr lang="uk-UA" sz="1800" dirty="0" smtClean="0"/>
              <a:t>Сплячка у равликів при зниженні температури</a:t>
            </a:r>
          </a:p>
          <a:p>
            <a:r>
              <a:rPr lang="uk-UA" sz="1800" dirty="0"/>
              <a:t>Були випадки коли равлик закривався у своїй черепашці  і гинув.</a:t>
            </a:r>
            <a:endParaRPr lang="ru-RU" sz="1800" dirty="0"/>
          </a:p>
          <a:p>
            <a:r>
              <a:rPr lang="uk-UA" sz="1800" dirty="0"/>
              <a:t>Вихід із сплячки та створення оптимальних умов існування равликів зимою</a:t>
            </a:r>
            <a:r>
              <a:rPr lang="uk-UA" sz="1800" dirty="0" smtClean="0"/>
              <a:t>.</a:t>
            </a:r>
          </a:p>
          <a:p>
            <a:r>
              <a:rPr lang="uk-UA" sz="1800" dirty="0" smtClean="0"/>
              <a:t>Вихід із сплячки - купання у теплій воді-стресова ситуація.</a:t>
            </a:r>
            <a:endParaRPr lang="uk-UA" sz="1800" dirty="0"/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7215"/>
            <a:ext cx="3528392" cy="2646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780928"/>
            <a:ext cx="3611893" cy="27089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198998"/>
            <a:ext cx="2518006" cy="335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2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Autofit/>
          </a:bodyPr>
          <a:lstStyle/>
          <a:p>
            <a:r>
              <a:rPr lang="uk-UA" sz="3600" dirty="0" smtClean="0"/>
              <a:t>РЕЗУЛЬТАТИ УТРИМАННЯ РАВЛИКІВ ПІД ЧАС ЗИМИ ТА РАННЬОЇ ВЕСНИ</a:t>
            </a:r>
            <a:endParaRPr lang="ru-RU" sz="3600" dirty="0"/>
          </a:p>
        </p:txBody>
      </p:sp>
      <p:pic>
        <p:nvPicPr>
          <p:cNvPr id="6" name="Рисунок 5" descr="20160412_1757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071546"/>
            <a:ext cx="2286003" cy="4064005"/>
          </a:xfrm>
          <a:prstGeom prst="rect">
            <a:avLst/>
          </a:prstGeom>
        </p:spPr>
      </p:pic>
      <p:pic>
        <p:nvPicPr>
          <p:cNvPr id="5" name="Рисунок 4" descr="20160412_1746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1736" y="1500174"/>
            <a:ext cx="3714776" cy="2089561"/>
          </a:xfrm>
          <a:prstGeom prst="rect">
            <a:avLst/>
          </a:prstGeom>
        </p:spPr>
      </p:pic>
      <p:pic>
        <p:nvPicPr>
          <p:cNvPr id="7" name="Рисунок 6" descr="P12700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86446" y="4357694"/>
            <a:ext cx="3071834" cy="2303876"/>
          </a:xfrm>
          <a:prstGeom prst="rect">
            <a:avLst/>
          </a:prstGeom>
        </p:spPr>
      </p:pic>
      <p:pic>
        <p:nvPicPr>
          <p:cNvPr id="8" name="Рисунок 7" descr="P127007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0232" y="3929066"/>
            <a:ext cx="3571900" cy="267892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166855" y="3559734"/>
            <a:ext cx="3119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ВСІ РАВЛИКИ ОДНОКО ВІКУ</a:t>
            </a:r>
            <a:endParaRPr lang="ru-RU" b="1" dirty="0"/>
          </a:p>
        </p:txBody>
      </p:sp>
      <p:pic>
        <p:nvPicPr>
          <p:cNvPr id="1028" name="Picture 4" descr="D:\фото\2015-16 уч.год\ахатины\настя лукашенко\1\IMG_20160412_22055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76737" y="1555372"/>
            <a:ext cx="3165369" cy="219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38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88" y="0"/>
            <a:ext cx="9036496" cy="576064"/>
          </a:xfrm>
        </p:spPr>
        <p:txBody>
          <a:bodyPr>
            <a:normAutofit/>
          </a:bodyPr>
          <a:lstStyle/>
          <a:p>
            <a:pPr algn="l"/>
            <a:r>
              <a:rPr lang="uk-UA" sz="2800" dirty="0" smtClean="0"/>
              <a:t>ОПТИМАЛЬНИЙ РЕЖИМ УТРИМАННЯ РАВЛИКІВ АХАТИН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548681"/>
            <a:ext cx="8856984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Домашні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равлики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воліють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зариватися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 субстрат, тому на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дні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акваріума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повинен бути шар грунту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кращій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варіант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кокосовий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субстрат</a:t>
            </a:r>
          </a:p>
          <a:p>
            <a:pPr>
              <a:buFont typeface="Arial"/>
              <a:buChar char="•"/>
            </a:pP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dirty="0" err="1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окладіть</a:t>
            </a:r>
            <a:r>
              <a:rPr lang="ru-RU" sz="16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корчі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великі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черепки від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горщиків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тварини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вдень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будуть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ховатися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ними;</a:t>
            </a:r>
          </a:p>
          <a:p>
            <a:pPr>
              <a:buFont typeface="Arial"/>
              <a:buChar char="•"/>
            </a:pPr>
            <a:r>
              <a:rPr lang="ru-RU" sz="1600" dirty="0" err="1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Наявність</a:t>
            </a:r>
            <a:r>
              <a:rPr lang="ru-RU" sz="16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рослин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– за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побажанням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господаря, з них самими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невибагливими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папороть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, плющ</a:t>
            </a:r>
            <a:r>
              <a:rPr lang="ru-RU" sz="16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Arial"/>
              <a:buChar char="•"/>
            </a:pP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Равлики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міститися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одній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. Чим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раніше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їх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відкидають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краще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оптимальний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вік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– 2-4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тижні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найпізніше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– 4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місяці</a:t>
            </a:r>
            <a:r>
              <a:rPr lang="ru-RU" sz="16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>
              <a:buFont typeface="Arial"/>
              <a:buChar char="•"/>
            </a:pP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Слідкувати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рівнем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вологості</a:t>
            </a:r>
            <a:r>
              <a:rPr lang="ru-RU" sz="16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температури</a:t>
            </a:r>
            <a:r>
              <a:rPr lang="ru-RU" sz="16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допускати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пересихання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грунту, а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перезволоження</a:t>
            </a:r>
            <a:r>
              <a:rPr lang="ru-RU" sz="16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. Оптимальна температура 25-28С.</a:t>
            </a:r>
          </a:p>
          <a:p>
            <a:pPr>
              <a:buFont typeface="Arial"/>
              <a:buChar char="•"/>
            </a:pP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Регулярно і в достатку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давати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равликам</a:t>
            </a:r>
            <a:r>
              <a:rPr lang="ru-RU" sz="1600" dirty="0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мелену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яєчну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шкаралупу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або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інші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речовини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, що </a:t>
            </a:r>
            <a:r>
              <a:rPr lang="ru-RU" sz="1600" dirty="0" err="1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містять</a:t>
            </a:r>
            <a:r>
              <a:rPr lang="ru-RU" sz="1600" dirty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303030"/>
                </a:solidFill>
                <a:latin typeface="Times New Roman" pitchFamily="18" charset="0"/>
                <a:cs typeface="Times New Roman" pitchFamily="18" charset="0"/>
              </a:rPr>
              <a:t>кальцій</a:t>
            </a:r>
            <a:endParaRPr lang="ru-RU" sz="1600" dirty="0">
              <a:solidFill>
                <a:srgbClr val="30303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/>
              <a:buChar char="•"/>
            </a:pPr>
            <a:r>
              <a:rPr lang="ru-RU" dirty="0"/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Годувати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равликів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слід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свіжою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якісною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їжею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Бажано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урізноманітнити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раціон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5" name="Picture 1" descr="D:\ман=юниор\ман-юниор 2015-16\Ахатины\8e2832068f54ed868fa60cc9c325e7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922709"/>
            <a:ext cx="4104456" cy="248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22708"/>
            <a:ext cx="3384376" cy="2541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P12700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2614" y="3922709"/>
            <a:ext cx="2132220" cy="284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3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r>
              <a:rPr lang="uk-UA" dirty="0" smtClean="0"/>
              <a:t>висновки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034" y="1142984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uk-UA" dirty="0" smtClean="0"/>
              <a:t>Равлики </a:t>
            </a:r>
            <a:r>
              <a:rPr lang="uk-UA" dirty="0" err="1"/>
              <a:t>А</a:t>
            </a:r>
            <a:r>
              <a:rPr lang="uk-UA" dirty="0" err="1" smtClean="0"/>
              <a:t>хатини</a:t>
            </a:r>
            <a:r>
              <a:rPr lang="uk-UA" dirty="0" smtClean="0"/>
              <a:t> відповідають стресовою поведінкою на порушення режиму існування: водного та температурного режиму</a:t>
            </a:r>
          </a:p>
          <a:p>
            <a:r>
              <a:rPr lang="uk-UA" dirty="0" smtClean="0"/>
              <a:t>Зміна улюбленої їжі викликає стресову поведінку </a:t>
            </a:r>
            <a:r>
              <a:rPr lang="uk-UA" dirty="0" err="1" smtClean="0"/>
              <a:t>Ахатин</a:t>
            </a:r>
            <a:endParaRPr lang="uk-UA" dirty="0" smtClean="0"/>
          </a:p>
          <a:p>
            <a:r>
              <a:rPr lang="ru-RU" dirty="0" err="1"/>
              <a:t>З</a:t>
            </a:r>
            <a:r>
              <a:rPr lang="ru-RU" dirty="0" err="1" smtClean="0"/>
              <a:t>ростання</a:t>
            </a:r>
            <a:r>
              <a:rPr lang="ru-RU" dirty="0" smtClean="0"/>
              <a:t> </a:t>
            </a:r>
            <a:r>
              <a:rPr lang="ru-RU" dirty="0" err="1"/>
              <a:t>А</a:t>
            </a:r>
            <a:r>
              <a:rPr lang="ru-RU" dirty="0" err="1" smtClean="0"/>
              <a:t>хатин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/>
              <a:t>розміри</a:t>
            </a:r>
            <a:r>
              <a:rPr lang="ru-RU" dirty="0"/>
              <a:t> їх </a:t>
            </a:r>
            <a:r>
              <a:rPr lang="ru-RU" dirty="0" err="1" smtClean="0"/>
              <a:t>черепашок</a:t>
            </a:r>
            <a:r>
              <a:rPr lang="ru-RU" dirty="0" smtClean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служити</a:t>
            </a:r>
            <a:r>
              <a:rPr lang="ru-RU" dirty="0"/>
              <a:t> </a:t>
            </a:r>
            <a:r>
              <a:rPr lang="ru-RU" dirty="0" err="1"/>
              <a:t>показником</a:t>
            </a:r>
            <a:r>
              <a:rPr lang="ru-RU" dirty="0"/>
              <a:t> </a:t>
            </a:r>
            <a:r>
              <a:rPr lang="ru-RU" dirty="0" err="1" smtClean="0"/>
              <a:t>стресової</a:t>
            </a:r>
            <a:r>
              <a:rPr lang="ru-RU" dirty="0" smtClean="0"/>
              <a:t> </a:t>
            </a:r>
            <a:r>
              <a:rPr lang="ru-RU" dirty="0"/>
              <a:t>поведінки </a:t>
            </a:r>
            <a:r>
              <a:rPr lang="ru-RU" dirty="0" err="1" smtClean="0"/>
              <a:t>молюсків</a:t>
            </a:r>
            <a:endParaRPr lang="ru-RU" dirty="0" smtClean="0"/>
          </a:p>
          <a:p>
            <a:r>
              <a:rPr lang="uk-UA" dirty="0" smtClean="0"/>
              <a:t>Пильно звертаючи увагу на стресову поведінку </a:t>
            </a:r>
            <a:r>
              <a:rPr lang="uk-UA" dirty="0" err="1"/>
              <a:t>А</a:t>
            </a:r>
            <a:r>
              <a:rPr lang="uk-UA" dirty="0" err="1" smtClean="0"/>
              <a:t>хатин</a:t>
            </a:r>
            <a:r>
              <a:rPr lang="uk-UA" dirty="0" smtClean="0"/>
              <a:t> можна  створити найоптимальніші умови їх утримання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104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315416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АКТУАЛЬН</a:t>
            </a:r>
            <a:r>
              <a:rPr lang="uk-UA" sz="3200" dirty="0" smtClean="0"/>
              <a:t>ІСТЬ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96552" y="589955"/>
            <a:ext cx="9540552" cy="132687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uk-UA" sz="1800" dirty="0" smtClean="0"/>
              <a:t>Зріст равликів </a:t>
            </a:r>
            <a:r>
              <a:rPr lang="uk-UA" sz="1800" dirty="0" err="1"/>
              <a:t>А</a:t>
            </a:r>
            <a:r>
              <a:rPr lang="uk-UA" sz="1800" dirty="0" err="1" smtClean="0"/>
              <a:t>хатин</a:t>
            </a:r>
            <a:r>
              <a:rPr lang="uk-UA" sz="1800" dirty="0" smtClean="0"/>
              <a:t> пов'язано з багатьма факторами: умовами середовища                                      (температурний режим, вологість), харчуванням, розміром домівок, чисельністю особин на одній площі. Зміна кожного фактору може бути стресовою ситуацією і тому припинення зросту равликів, а також його зупинка може розглядатися як вплив стресу на організм </a:t>
            </a:r>
            <a:r>
              <a:rPr lang="uk-UA" sz="2000" dirty="0" smtClean="0"/>
              <a:t>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4" y="1857364"/>
            <a:ext cx="2736304" cy="20592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2" y="1857364"/>
            <a:ext cx="2448272" cy="23117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8" y="3916600"/>
            <a:ext cx="4248472" cy="2565598"/>
          </a:xfrm>
          <a:prstGeom prst="rect">
            <a:avLst/>
          </a:prstGeom>
        </p:spPr>
      </p:pic>
      <p:pic>
        <p:nvPicPr>
          <p:cNvPr id="9" name="Рисунок 8" descr="P12700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98151" y="4169098"/>
            <a:ext cx="2928958" cy="2196719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018357"/>
            <a:ext cx="2185549" cy="1770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387" y="4096946"/>
            <a:ext cx="1906583" cy="2538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26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116632"/>
            <a:ext cx="8892480" cy="786518"/>
          </a:xfrm>
        </p:spPr>
        <p:txBody>
          <a:bodyPr>
            <a:noAutofit/>
          </a:bodyPr>
          <a:lstStyle/>
          <a:p>
            <a:pPr algn="l"/>
            <a:r>
              <a:rPr lang="uk-UA" sz="2400" u="sng" dirty="0" smtClean="0"/>
              <a:t>Мета дослідження</a:t>
            </a:r>
            <a:r>
              <a:rPr lang="uk-UA" sz="2400" dirty="0" smtClean="0"/>
              <a:t>: </a:t>
            </a:r>
            <a:br>
              <a:rPr lang="uk-UA" sz="2400" dirty="0" smtClean="0"/>
            </a:br>
            <a:r>
              <a:rPr lang="uk-UA" sz="2400" dirty="0" smtClean="0"/>
              <a:t>виявити вплив стресу на зріст та розмір равликів </a:t>
            </a:r>
            <a:r>
              <a:rPr lang="uk-UA" sz="2400" dirty="0" err="1" smtClean="0"/>
              <a:t>Ахатин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836712"/>
            <a:ext cx="8712968" cy="2931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uk-UA" u="sng" dirty="0">
                <a:solidFill>
                  <a:prstClr val="black"/>
                </a:solidFill>
              </a:rPr>
              <a:t>Об’єкт дослідження</a:t>
            </a:r>
            <a:r>
              <a:rPr lang="uk-UA" dirty="0">
                <a:solidFill>
                  <a:prstClr val="black"/>
                </a:solidFill>
              </a:rPr>
              <a:t>: равлики </a:t>
            </a:r>
            <a:r>
              <a:rPr lang="uk-UA" dirty="0" err="1">
                <a:solidFill>
                  <a:prstClr val="black"/>
                </a:solidFill>
              </a:rPr>
              <a:t>Ахатини</a:t>
            </a:r>
            <a:endParaRPr lang="uk-UA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uk-UA" u="sng" dirty="0">
                <a:solidFill>
                  <a:prstClr val="black"/>
                </a:solidFill>
              </a:rPr>
              <a:t>Предмет дослідження</a:t>
            </a:r>
            <a:r>
              <a:rPr lang="uk-UA" dirty="0">
                <a:solidFill>
                  <a:prstClr val="black"/>
                </a:solidFill>
              </a:rPr>
              <a:t>: виявлення факторів стресу, які впливають на зріст </a:t>
            </a:r>
            <a:r>
              <a:rPr lang="uk-UA" dirty="0" err="1">
                <a:solidFill>
                  <a:prstClr val="black"/>
                </a:solidFill>
              </a:rPr>
              <a:t>Ахатин</a:t>
            </a:r>
            <a:endParaRPr lang="uk-UA" dirty="0">
              <a:solidFill>
                <a:prstClr val="black"/>
              </a:solidFill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u="sng" dirty="0">
                <a:solidFill>
                  <a:srgbClr val="0F243E"/>
                </a:solidFill>
                <a:latin typeface="Times New Roman"/>
                <a:ea typeface="Calibri"/>
                <a:cs typeface="Times New Roman"/>
              </a:rPr>
              <a:t>Завдання: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dirty="0">
                <a:solidFill>
                  <a:srgbClr val="0F243E"/>
                </a:solidFill>
                <a:latin typeface="Times New Roman"/>
                <a:ea typeface="Calibri"/>
                <a:cs typeface="Times New Roman"/>
              </a:rPr>
              <a:t>Проаналізувати літературні джерела з питань утримання молюсків </a:t>
            </a:r>
            <a:r>
              <a:rPr lang="uk-UA" dirty="0" err="1">
                <a:solidFill>
                  <a:srgbClr val="0F243E"/>
                </a:solidFill>
                <a:latin typeface="Times New Roman"/>
                <a:ea typeface="Calibri"/>
                <a:cs typeface="Times New Roman"/>
              </a:rPr>
              <a:t>Ахатин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dirty="0">
                <a:solidFill>
                  <a:srgbClr val="0F243E"/>
                </a:solidFill>
                <a:latin typeface="Times New Roman"/>
                <a:ea typeface="Calibri"/>
                <a:cs typeface="Times New Roman"/>
              </a:rPr>
              <a:t>Виявити стресові фактори на зріст равликів – 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"/>
              <a:tabLst>
                <a:tab pos="3194685" algn="ctr"/>
              </a:tabLst>
            </a:pPr>
            <a:r>
              <a:rPr lang="uk-UA" dirty="0">
                <a:solidFill>
                  <a:srgbClr val="0F243E"/>
                </a:solidFill>
                <a:latin typeface="Times New Roman"/>
                <a:ea typeface="Calibri"/>
                <a:cs typeface="Times New Roman"/>
              </a:rPr>
              <a:t>Раціон харчування як стресовий фактор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"/>
              <a:tabLst>
                <a:tab pos="3194685" algn="ctr"/>
              </a:tabLst>
            </a:pPr>
            <a:r>
              <a:rPr lang="uk-UA" dirty="0">
                <a:solidFill>
                  <a:srgbClr val="0F243E"/>
                </a:solidFill>
                <a:latin typeface="Times New Roman"/>
                <a:ea typeface="Calibri"/>
                <a:cs typeface="Times New Roman"/>
              </a:rPr>
              <a:t>Порушення оптимальних умов  утримання равликів як фактор стресу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"/>
              <a:tabLst>
                <a:tab pos="3194685" algn="ctr"/>
              </a:tabLst>
            </a:pPr>
            <a:r>
              <a:rPr lang="uk-UA" dirty="0">
                <a:solidFill>
                  <a:srgbClr val="0F243E"/>
                </a:solidFill>
                <a:latin typeface="Times New Roman"/>
                <a:ea typeface="Calibri"/>
                <a:cs typeface="Times New Roman"/>
              </a:rPr>
              <a:t>Порушення співвідношення кількості особин равликів та об’єму домівки </a:t>
            </a:r>
            <a:endParaRPr lang="ru-RU" sz="14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3194685" algn="ctr"/>
              </a:tabLst>
            </a:pPr>
            <a:r>
              <a:rPr lang="uk-UA" dirty="0" smtClean="0">
                <a:solidFill>
                  <a:srgbClr val="0F243E"/>
                </a:solidFill>
                <a:latin typeface="Times New Roman"/>
                <a:ea typeface="Calibri"/>
                <a:cs typeface="Times New Roman"/>
              </a:rPr>
              <a:t>3.   Надати </a:t>
            </a:r>
            <a:r>
              <a:rPr lang="uk-UA" dirty="0">
                <a:solidFill>
                  <a:srgbClr val="0F243E"/>
                </a:solidFill>
                <a:latin typeface="Times New Roman"/>
                <a:ea typeface="Calibri"/>
                <a:cs typeface="Times New Roman"/>
              </a:rPr>
              <a:t>рекомендації до оптимальних умов  утримання молюсків </a:t>
            </a:r>
            <a:r>
              <a:rPr lang="uk-UA" dirty="0" err="1">
                <a:solidFill>
                  <a:srgbClr val="0F243E"/>
                </a:solidFill>
                <a:latin typeface="Times New Roman"/>
                <a:ea typeface="Calibri"/>
                <a:cs typeface="Times New Roman"/>
              </a:rPr>
              <a:t>Ахатин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535" y="3768284"/>
            <a:ext cx="3748501" cy="237626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002" y="3760718"/>
            <a:ext cx="1906680" cy="338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0" y="3744322"/>
            <a:ext cx="3262595" cy="244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2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Методи дослідження: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Аналіз літературних джерел</a:t>
            </a:r>
          </a:p>
          <a:p>
            <a:r>
              <a:rPr lang="uk-UA" dirty="0" smtClean="0"/>
              <a:t>Спостереження</a:t>
            </a:r>
          </a:p>
          <a:p>
            <a:r>
              <a:rPr lang="uk-UA" dirty="0" smtClean="0"/>
              <a:t>Експеримент </a:t>
            </a:r>
          </a:p>
          <a:p>
            <a:endParaRPr lang="ru-RU" dirty="0"/>
          </a:p>
        </p:txBody>
      </p:sp>
      <p:pic>
        <p:nvPicPr>
          <p:cNvPr id="5" name="Рисунок 4" descr="4969718.issrv9pnm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52" y="3789040"/>
            <a:ext cx="2928958" cy="2928958"/>
          </a:xfrm>
          <a:prstGeom prst="rect">
            <a:avLst/>
          </a:prstGeom>
        </p:spPr>
      </p:pic>
      <p:pic>
        <p:nvPicPr>
          <p:cNvPr id="6" name="Рисунок 5" descr="detektiv-printsipy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042" y="1268760"/>
            <a:ext cx="2214578" cy="22145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34925"/>
            <a:ext cx="4976123" cy="265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5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3200" dirty="0" smtClean="0"/>
              <a:t>ОРГАНІЗАЦІЯ ДОСЛІДЖЕННЯ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1000108"/>
            <a:ext cx="8229600" cy="4525963"/>
          </a:xfrm>
        </p:spPr>
        <p:txBody>
          <a:bodyPr>
            <a:normAutofit/>
          </a:bodyPr>
          <a:lstStyle/>
          <a:p>
            <a:r>
              <a:rPr lang="uk-UA" sz="2000" dirty="0" smtClean="0"/>
              <a:t>Нам подарували на весні та влітку 22 равлика </a:t>
            </a:r>
            <a:r>
              <a:rPr lang="uk-UA" sz="2000" dirty="0" err="1" smtClean="0"/>
              <a:t>Ахатини</a:t>
            </a:r>
            <a:r>
              <a:rPr lang="uk-UA" sz="2000" dirty="0" smtClean="0"/>
              <a:t> і ми опинилися вкрай складній ситуації: що з ними робити та як їх вирощувати?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000" dirty="0" smtClean="0"/>
              <a:t>Ми читали літературу…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000" dirty="0" smtClean="0"/>
              <a:t>Ми спостерігали за равликами та відмічали, що їм подобається, а що – ні…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000" dirty="0" smtClean="0"/>
              <a:t>Ми виділили стресові фактори та спостерігали їх вплив на ріст равликів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40968"/>
            <a:ext cx="2430270" cy="32403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89040"/>
            <a:ext cx="3264363" cy="24482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814" y="3173504"/>
            <a:ext cx="2764385" cy="276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3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36" y="404664"/>
            <a:ext cx="4775788" cy="2592288"/>
          </a:xfrm>
        </p:spPr>
        <p:txBody>
          <a:bodyPr>
            <a:normAutofit fontScale="90000"/>
          </a:bodyPr>
          <a:lstStyle/>
          <a:p>
            <a:pPr algn="l"/>
            <a:r>
              <a:rPr lang="uk-UA" b="1" dirty="0"/>
              <a:t> </a:t>
            </a:r>
            <a:r>
              <a:rPr lang="uk-UA" b="1" dirty="0" smtClean="0"/>
              <a:t> </a:t>
            </a:r>
            <a:r>
              <a:rPr lang="uk-UA" sz="3100" b="1" dirty="0" smtClean="0"/>
              <a:t>РЕЗУЛЬТАТИ ДОСЛІДЖЕННЯ</a:t>
            </a:r>
            <a:r>
              <a:rPr lang="uk-UA" sz="3100" dirty="0" smtClean="0"/>
              <a:t/>
            </a:r>
            <a:br>
              <a:rPr lang="uk-UA" sz="3100" dirty="0" smtClean="0"/>
            </a:br>
            <a:r>
              <a:rPr lang="uk-UA" sz="2200" b="1" u="sng" dirty="0" smtClean="0"/>
              <a:t>СТРЕСОВІ ФАКТОРИ У РАВЛИКІВ</a:t>
            </a:r>
            <a:r>
              <a:rPr lang="uk-UA" sz="3100" dirty="0" smtClean="0"/>
              <a:t>: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2700" i="1" dirty="0" smtClean="0"/>
              <a:t>Температура</a:t>
            </a:r>
            <a:br>
              <a:rPr lang="ru-RU" sz="2700" i="1" dirty="0" smtClean="0"/>
            </a:br>
            <a:r>
              <a:rPr lang="ru-RU" sz="2700" i="1" dirty="0" err="1" smtClean="0"/>
              <a:t>Вологість</a:t>
            </a:r>
            <a:r>
              <a:rPr lang="ru-RU" sz="2700" i="1" dirty="0" smtClean="0"/>
              <a:t/>
            </a:r>
            <a:br>
              <a:rPr lang="ru-RU" sz="2700" i="1" dirty="0" smtClean="0"/>
            </a:br>
            <a:r>
              <a:rPr lang="ru-RU" sz="2700" i="1" dirty="0" err="1" smtClean="0"/>
              <a:t>Їжа</a:t>
            </a:r>
            <a:r>
              <a:rPr lang="ru-RU" sz="2700" i="1" dirty="0" smtClean="0"/>
              <a:t/>
            </a:r>
            <a:br>
              <a:rPr lang="ru-RU" sz="2700" i="1" dirty="0" smtClean="0"/>
            </a:br>
            <a:r>
              <a:rPr lang="ru-RU" sz="2700" i="1" dirty="0" err="1" smtClean="0"/>
              <a:t>Конкуренція</a:t>
            </a:r>
            <a:endParaRPr lang="ru-RU" sz="27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4" y="142852"/>
            <a:ext cx="4163167" cy="21602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98" y="4286256"/>
            <a:ext cx="3056382" cy="22922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50" y="1857364"/>
            <a:ext cx="3143272" cy="2357454"/>
          </a:xfrm>
          <a:prstGeom prst="rect">
            <a:avLst/>
          </a:prstGeom>
        </p:spPr>
      </p:pic>
      <p:pic>
        <p:nvPicPr>
          <p:cNvPr id="7" name="Рисунок 6" descr="P12700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3429000"/>
            <a:ext cx="2857520" cy="2143140"/>
          </a:xfrm>
          <a:prstGeom prst="rect">
            <a:avLst/>
          </a:prstGeom>
        </p:spPr>
      </p:pic>
      <p:pic>
        <p:nvPicPr>
          <p:cNvPr id="8" name="Рисунок 7" descr="P12700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86446" y="4286256"/>
            <a:ext cx="2952770" cy="2214578"/>
          </a:xfrm>
          <a:prstGeom prst="rect">
            <a:avLst/>
          </a:prstGeom>
        </p:spPr>
      </p:pic>
      <p:pic>
        <p:nvPicPr>
          <p:cNvPr id="9" name="Рисунок 8" descr="P127002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86512" y="2428868"/>
            <a:ext cx="2285984" cy="171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363272" cy="1354162"/>
          </a:xfrm>
        </p:spPr>
        <p:txBody>
          <a:bodyPr>
            <a:normAutofit/>
          </a:bodyPr>
          <a:lstStyle/>
          <a:p>
            <a:pPr algn="l"/>
            <a:r>
              <a:rPr lang="uk-UA" sz="2400" dirty="0" smtClean="0"/>
              <a:t>РАЦІОН ХАРЧУВАННЯ ЯК СТРЕСОВИЙ ФАКТОР ВПЛИВУ НА РІСТ ОРГАНІЗМУ РАВЛИКІВ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034" y="1142984"/>
            <a:ext cx="5800158" cy="6606496"/>
          </a:xfrm>
        </p:spPr>
        <p:txBody>
          <a:bodyPr>
            <a:normAutofit fontScale="55000" lnSpcReduction="20000"/>
          </a:bodyPr>
          <a:lstStyle/>
          <a:p>
            <a:r>
              <a:rPr lang="uk-UA" dirty="0" smtClean="0"/>
              <a:t>Вибір улюбленої їжі – якщо на зиму їм перестали давати огірки, вони зовсім відказалися від їжі. Деякі з них впали у сплячку. Ріст припинився .</a:t>
            </a:r>
          </a:p>
          <a:p>
            <a:r>
              <a:rPr lang="uk-UA" dirty="0" smtClean="0"/>
              <a:t>Якщо равлики обрали для себе улюблену їжу:огірки,моркву,лишайники тощо, то інші види їжі вони не сприймають.</a:t>
            </a:r>
          </a:p>
          <a:p>
            <a:endParaRPr lang="uk-UA" dirty="0" smtClean="0"/>
          </a:p>
          <a:p>
            <a:r>
              <a:rPr lang="uk-UA" dirty="0" smtClean="0"/>
              <a:t>Перехід на </a:t>
            </a:r>
            <a:r>
              <a:rPr lang="uk-UA" dirty="0"/>
              <a:t>і</a:t>
            </a:r>
            <a:r>
              <a:rPr lang="uk-UA" dirty="0" smtClean="0"/>
              <a:t>ншу їжу. Після того, як ми вивели із сплячки равликів за допомогою  купання під теплою водою, нагріли їх приміщення та насичали повітря вологістю, ми їм поклали нову їжу – гарбуз та гілочки з лишайником. Мабуть вони були дужі голодні – вони з задоволенням перейшли на новий вид харчування, були активні. Зріст їх відновився.</a:t>
            </a:r>
          </a:p>
          <a:p>
            <a:endParaRPr lang="uk-UA" dirty="0" smtClean="0"/>
          </a:p>
          <a:p>
            <a:r>
              <a:rPr lang="uk-UA" dirty="0" smtClean="0"/>
              <a:t>Нестача мікроелементів – </a:t>
            </a:r>
            <a:r>
              <a:rPr lang="uk-UA" dirty="0" err="1" smtClean="0"/>
              <a:t>Са</a:t>
            </a:r>
            <a:r>
              <a:rPr lang="uk-UA" dirty="0" smtClean="0"/>
              <a:t>. Черепашка </a:t>
            </a:r>
            <a:r>
              <a:rPr lang="uk-UA" dirty="0" err="1" smtClean="0"/>
              <a:t>ахатин</a:t>
            </a:r>
            <a:r>
              <a:rPr lang="uk-UA" dirty="0" smtClean="0"/>
              <a:t> при  недостачі </a:t>
            </a:r>
            <a:r>
              <a:rPr lang="uk-UA" dirty="0" err="1" smtClean="0"/>
              <a:t>Са</a:t>
            </a:r>
            <a:r>
              <a:rPr lang="uk-UA" dirty="0" smtClean="0"/>
              <a:t> стає м’якою і може ламатися. При пошкодженні черепашок  равлики перестають рухатися поки йде процес її відновлення. Дуже важливо в їжу </a:t>
            </a:r>
            <a:r>
              <a:rPr lang="uk-UA" dirty="0" err="1" smtClean="0"/>
              <a:t>ахатин</a:t>
            </a:r>
            <a:r>
              <a:rPr lang="uk-UA" dirty="0" smtClean="0"/>
              <a:t> було додати шкаралупу яєць,  кредо, сепію та </a:t>
            </a:r>
            <a:r>
              <a:rPr lang="uk-UA" dirty="0"/>
              <a:t>і</a:t>
            </a:r>
            <a:r>
              <a:rPr lang="uk-UA" dirty="0" smtClean="0"/>
              <a:t>нші джерела кальцію.</a:t>
            </a:r>
          </a:p>
          <a:p>
            <a:r>
              <a:rPr lang="uk-UA" dirty="0" smtClean="0"/>
              <a:t>Експеримент з нежирним сиром -  одного разу ми поклали маленьку крихту сиру і побачили, що равлик  апетитно її знищував.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916832"/>
            <a:ext cx="2483768" cy="368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3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816866"/>
          </a:xfrm>
        </p:spPr>
        <p:txBody>
          <a:bodyPr>
            <a:normAutofit fontScale="90000"/>
          </a:bodyPr>
          <a:lstStyle/>
          <a:p>
            <a:r>
              <a:rPr lang="uk-UA" sz="3600" dirty="0" smtClean="0"/>
              <a:t>РІЗНІ ВИДИ РАЦІОНУ ХАРЧУВАННЯ АХАТИН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692695"/>
            <a:ext cx="2519772" cy="18898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720294"/>
            <a:ext cx="2448272" cy="18362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9" y="727714"/>
            <a:ext cx="2473078" cy="18548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60" y="4603776"/>
            <a:ext cx="2664296" cy="1998223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273297"/>
              </p:ext>
            </p:extLst>
          </p:nvPr>
        </p:nvGraphicFramePr>
        <p:xfrm>
          <a:off x="380332" y="2636912"/>
          <a:ext cx="8512149" cy="2037563"/>
        </p:xfrm>
        <a:graphic>
          <a:graphicData uri="http://schemas.openxmlformats.org/drawingml/2006/table">
            <a:tbl>
              <a:tblPr firstRow="1" firstCol="1" bandRow="1"/>
              <a:tblGrid>
                <a:gridCol w="1357177"/>
                <a:gridCol w="2395071"/>
                <a:gridCol w="1890797"/>
                <a:gridCol w="2869104"/>
              </a:tblGrid>
              <a:tr h="224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err="1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Фрукти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Овочі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Крупи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Інші продукти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21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Яблука</a:t>
                      </a:r>
                      <a:r>
                        <a:rPr lang="ru-RU" sz="1400" kern="1200" dirty="0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ru-RU" sz="1400" kern="1200" dirty="0" err="1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груші</a:t>
                      </a:r>
                      <a:r>
                        <a:rPr lang="ru-RU" sz="1400" kern="1200" dirty="0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ru-RU" sz="1400" kern="1200" dirty="0" err="1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абрикоси</a:t>
                      </a:r>
                      <a:r>
                        <a:rPr lang="ru-RU" sz="1400" kern="1200" dirty="0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ru-RU" sz="1400" kern="1200" dirty="0" err="1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банани</a:t>
                      </a:r>
                      <a:r>
                        <a:rPr lang="ru-RU" sz="1400" kern="1200" dirty="0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ru-RU" sz="1400" kern="1200" dirty="0" err="1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полуниця</a:t>
                      </a:r>
                      <a:r>
                        <a:rPr lang="ru-RU" sz="1400" kern="1200" dirty="0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, вишня, </a:t>
                      </a:r>
                      <a:r>
                        <a:rPr lang="ru-RU" sz="1400" kern="1200" dirty="0" err="1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сливи</a:t>
                      </a:r>
                      <a:r>
                        <a:rPr lang="ru-RU" sz="1400" kern="1200" dirty="0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, кавун, </a:t>
                      </a:r>
                      <a:r>
                        <a:rPr lang="ru-RU" sz="1400" kern="1200" dirty="0" err="1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диня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Болгарський</a:t>
                      </a:r>
                      <a:r>
                        <a:rPr lang="ru-RU" sz="1400" kern="1200" dirty="0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перець</a:t>
                      </a:r>
                      <a:r>
                        <a:rPr lang="ru-RU" sz="1400" kern="1200" dirty="0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ru-RU" sz="1400" kern="1200" dirty="0" err="1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відварну</a:t>
                      </a:r>
                      <a:r>
                        <a:rPr lang="ru-RU" sz="1400" kern="1200" dirty="0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картоплю</a:t>
                      </a:r>
                      <a:r>
                        <a:rPr lang="ru-RU" sz="1400" kern="1200" dirty="0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ru-RU" sz="1400" kern="1200" dirty="0" err="1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моркву</a:t>
                      </a:r>
                      <a:r>
                        <a:rPr lang="ru-RU" sz="1400" kern="1200" dirty="0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ru-RU" sz="1400" kern="1200" dirty="0" err="1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помідори</a:t>
                      </a:r>
                      <a:r>
                        <a:rPr lang="ru-RU" sz="1400" kern="1200" dirty="0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, шпинат, </a:t>
                      </a:r>
                      <a:r>
                        <a:rPr lang="ru-RU" sz="1400" kern="1200" dirty="0" err="1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листя</a:t>
                      </a:r>
                      <a:r>
                        <a:rPr lang="ru-RU" sz="1400" kern="1200" dirty="0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 капуста, салат, </a:t>
                      </a:r>
                      <a:r>
                        <a:rPr lang="ru-RU" sz="1400" kern="1200" dirty="0" err="1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гарбуз</a:t>
                      </a:r>
                      <a:r>
                        <a:rPr lang="ru-RU" sz="1400" kern="1200" dirty="0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, кабачки, </a:t>
                      </a:r>
                      <a:r>
                        <a:rPr lang="ru-RU" sz="1400" kern="1200" dirty="0" err="1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огірки</a:t>
                      </a:r>
                      <a:r>
                        <a:rPr lang="ru-RU" sz="1400" kern="1200" dirty="0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ru-RU" sz="1400" kern="1200" dirty="0" err="1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печериці</a:t>
                      </a:r>
                      <a:r>
                        <a:rPr lang="ru-RU" sz="1400" kern="1200" dirty="0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Вівсяні пластівці, квасоля, боби, горох (у свіжому і відвареному вигляді), прісне печиво, хліб.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>
                          <a:solidFill>
                            <a:srgbClr val="30303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Кульбаба, кропива, подорожник, пророслий овес, листя і квіти плодових дерев, кисломолочні продукти (без солі, цукру, спецій), м’ясний фарш, відварене яйце, дитяче харчування, комбікорм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772" y="4422861"/>
            <a:ext cx="1213340" cy="216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37112"/>
            <a:ext cx="358439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24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927" y="17061"/>
            <a:ext cx="8229600" cy="1143000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ВПЛИВ ТЕМПЕРАТУРНОГО ТА ВОДНОГО РЕЖИМУ НА ЗРІСТ АХАТИН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00108"/>
            <a:ext cx="4680520" cy="6029292"/>
          </a:xfrm>
        </p:spPr>
        <p:txBody>
          <a:bodyPr>
            <a:normAutofit fontScale="62500" lnSpcReduction="20000"/>
          </a:bodyPr>
          <a:lstStyle/>
          <a:p>
            <a:r>
              <a:rPr lang="uk-UA" dirty="0" smtClean="0"/>
              <a:t>Оптимальні умови: </a:t>
            </a:r>
            <a:r>
              <a:rPr lang="uk-UA" dirty="0" err="1" smtClean="0"/>
              <a:t>ахатинам</a:t>
            </a:r>
            <a:r>
              <a:rPr lang="uk-UA" dirty="0" smtClean="0"/>
              <a:t> потрібна вологість повітря75-90% . </a:t>
            </a:r>
            <a:r>
              <a:rPr lang="ru-RU" dirty="0" err="1" smtClean="0"/>
              <a:t>Молюск</a:t>
            </a:r>
            <a:r>
              <a:rPr lang="ru-RU" dirty="0" smtClean="0"/>
              <a:t> </a:t>
            </a:r>
            <a:r>
              <a:rPr lang="ru-RU" dirty="0" err="1"/>
              <a:t>активний</a:t>
            </a:r>
            <a:r>
              <a:rPr lang="ru-RU" dirty="0"/>
              <a:t> при </a:t>
            </a:r>
            <a:r>
              <a:rPr lang="ru-RU" dirty="0" err="1"/>
              <a:t>температурі</a:t>
            </a:r>
            <a:r>
              <a:rPr lang="ru-RU" dirty="0"/>
              <a:t> від </a:t>
            </a:r>
            <a:r>
              <a:rPr lang="ru-RU" dirty="0" smtClean="0"/>
              <a:t>24 </a:t>
            </a:r>
            <a:r>
              <a:rPr lang="ru-RU" dirty="0"/>
              <a:t>до </a:t>
            </a:r>
            <a:r>
              <a:rPr lang="ru-RU" dirty="0" smtClean="0"/>
              <a:t>27 </a:t>
            </a:r>
            <a:r>
              <a:rPr lang="ru-RU" dirty="0"/>
              <a:t>° </a:t>
            </a:r>
            <a:r>
              <a:rPr lang="ru-RU" dirty="0" smtClean="0"/>
              <a:t>C. </a:t>
            </a:r>
          </a:p>
          <a:p>
            <a:r>
              <a:rPr lang="uk-UA" dirty="0" smtClean="0"/>
              <a:t>Вологість </a:t>
            </a:r>
            <a:r>
              <a:rPr lang="uk-UA" dirty="0"/>
              <a:t>в тераріумі підтримуємо, зволожуючи </a:t>
            </a:r>
            <a:r>
              <a:rPr lang="uk-UA" dirty="0" err="1"/>
              <a:t>грунт</a:t>
            </a:r>
            <a:r>
              <a:rPr lang="uk-UA" dirty="0"/>
              <a:t> і стінки з обприскувача для квітів 1 раз на добу або рідше, в разі </a:t>
            </a:r>
            <a:r>
              <a:rPr lang="uk-UA" dirty="0" smtClean="0"/>
              <a:t>потреби, якщо </a:t>
            </a:r>
            <a:r>
              <a:rPr lang="uk-UA" dirty="0"/>
              <a:t>доводиться обприскувати частіше разу на добу - значить, тераріум погано тримає вологу. </a:t>
            </a:r>
            <a:endParaRPr lang="ru-RU" dirty="0" smtClean="0"/>
          </a:p>
          <a:p>
            <a:r>
              <a:rPr lang="uk-UA" dirty="0" smtClean="0"/>
              <a:t>Відхилення температурного режиму:</a:t>
            </a:r>
            <a:r>
              <a:rPr lang="ru-RU" dirty="0"/>
              <a:t>при </a:t>
            </a:r>
            <a:r>
              <a:rPr lang="ru-RU" dirty="0" err="1"/>
              <a:t>температурі</a:t>
            </a:r>
            <a:r>
              <a:rPr lang="ru-RU" dirty="0"/>
              <a:t> </a:t>
            </a:r>
            <a:r>
              <a:rPr lang="ru-RU" dirty="0" err="1" smtClean="0"/>
              <a:t>нижче</a:t>
            </a:r>
            <a:r>
              <a:rPr lang="ru-RU" dirty="0" smtClean="0"/>
              <a:t> 15 </a:t>
            </a:r>
            <a:r>
              <a:rPr lang="ru-RU" dirty="0"/>
              <a:t>° C </a:t>
            </a:r>
            <a:r>
              <a:rPr lang="ru-RU" dirty="0" smtClean="0"/>
              <a:t> та </a:t>
            </a:r>
            <a:r>
              <a:rPr lang="ru-RU" dirty="0" err="1" smtClean="0"/>
              <a:t>вище</a:t>
            </a:r>
            <a:r>
              <a:rPr lang="ru-RU" dirty="0"/>
              <a:t> 30</a:t>
            </a:r>
            <a:r>
              <a:rPr lang="en-US" dirty="0"/>
              <a:t>° </a:t>
            </a:r>
            <a:r>
              <a:rPr lang="en-US" dirty="0" smtClean="0"/>
              <a:t>C</a:t>
            </a:r>
            <a:r>
              <a:rPr lang="uk-UA" dirty="0" smtClean="0"/>
              <a:t> занурюються в </a:t>
            </a:r>
            <a:r>
              <a:rPr lang="uk-UA" dirty="0" err="1" smtClean="0"/>
              <a:t>грунт</a:t>
            </a:r>
            <a:r>
              <a:rPr lang="uk-UA" dirty="0" smtClean="0"/>
              <a:t> та  можуть </a:t>
            </a:r>
            <a:r>
              <a:rPr lang="ru-RU" dirty="0" err="1" smtClean="0"/>
              <a:t>впасти</a:t>
            </a:r>
            <a:r>
              <a:rPr lang="ru-RU" dirty="0" smtClean="0"/>
              <a:t> </a:t>
            </a:r>
            <a:r>
              <a:rPr lang="ru-RU" dirty="0"/>
              <a:t>в стан </a:t>
            </a:r>
            <a:r>
              <a:rPr lang="ru-RU" dirty="0" err="1"/>
              <a:t>заціпеніння</a:t>
            </a:r>
            <a:r>
              <a:rPr lang="ru-RU" dirty="0"/>
              <a:t> (</a:t>
            </a:r>
            <a:r>
              <a:rPr lang="ru-RU" dirty="0" err="1"/>
              <a:t>сплячку</a:t>
            </a:r>
            <a:r>
              <a:rPr lang="ru-RU" dirty="0" smtClean="0"/>
              <a:t>). </a:t>
            </a:r>
            <a:endParaRPr lang="uk-UA" dirty="0"/>
          </a:p>
          <a:p>
            <a:r>
              <a:rPr lang="uk-UA" dirty="0" smtClean="0"/>
              <a:t>Порушення водного </a:t>
            </a:r>
            <a:r>
              <a:rPr lang="uk-UA" dirty="0"/>
              <a:t>режиму</a:t>
            </a:r>
            <a:r>
              <a:rPr lang="uk-UA" dirty="0" smtClean="0"/>
              <a:t>: якщо сухе повітря</a:t>
            </a:r>
            <a:r>
              <a:rPr lang="uk-UA" dirty="0"/>
              <a:t>,</a:t>
            </a:r>
            <a:r>
              <a:rPr lang="uk-UA" dirty="0" smtClean="0"/>
              <a:t> </a:t>
            </a:r>
            <a:r>
              <a:rPr lang="uk-UA" dirty="0" err="1" smtClean="0"/>
              <a:t>ахатина</a:t>
            </a:r>
            <a:r>
              <a:rPr lang="uk-UA" dirty="0" smtClean="0"/>
              <a:t> ховається під листя капусти, заривається в </a:t>
            </a:r>
            <a:r>
              <a:rPr lang="uk-UA" dirty="0" err="1" smtClean="0"/>
              <a:t>грунт</a:t>
            </a:r>
            <a:r>
              <a:rPr lang="uk-UA" dirty="0" smtClean="0"/>
              <a:t>, мало рухається, погано їсть.</a:t>
            </a:r>
          </a:p>
          <a:p>
            <a:r>
              <a:rPr lang="uk-UA" dirty="0" smtClean="0"/>
              <a:t>Поведінка </a:t>
            </a:r>
            <a:r>
              <a:rPr lang="uk-UA" dirty="0" err="1" smtClean="0"/>
              <a:t>ахатин</a:t>
            </a:r>
            <a:r>
              <a:rPr lang="uk-UA" dirty="0" smtClean="0"/>
              <a:t> на стресові фактори дуже схожа, її можна назвати стресовою поведінкою</a:t>
            </a:r>
            <a:endParaRPr lang="ru-RU" dirty="0"/>
          </a:p>
        </p:txBody>
      </p:sp>
      <p:pic>
        <p:nvPicPr>
          <p:cNvPr id="4" name="Рисунок 3" descr="P1270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3" y="1000108"/>
            <a:ext cx="3714776" cy="2786082"/>
          </a:xfrm>
          <a:prstGeom prst="rect">
            <a:avLst/>
          </a:prstGeom>
        </p:spPr>
      </p:pic>
      <p:pic>
        <p:nvPicPr>
          <p:cNvPr id="5" name="Рисунок 4" descr="P12700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4000504"/>
            <a:ext cx="3524275" cy="264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4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1117</TotalTime>
  <Words>1144</Words>
  <Application>Microsoft Office PowerPoint</Application>
  <PresentationFormat>Экран (4:3)</PresentationFormat>
  <Paragraphs>97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ВПЛИВ СТРЕСОВИХ ФАКТОРІВ НА ЗРІСТ  МОЛЮСКІВ АХАТИН</vt:lpstr>
      <vt:lpstr>АКТУАЛЬНІСТЬ</vt:lpstr>
      <vt:lpstr>Мета дослідження:  виявити вплив стресу на зріст та розмір равликів Ахатин</vt:lpstr>
      <vt:lpstr>Методи дослідження:</vt:lpstr>
      <vt:lpstr>ОРГАНІЗАЦІЯ ДОСЛІДЖЕННЯ </vt:lpstr>
      <vt:lpstr>  РЕЗУЛЬТАТИ ДОСЛІДЖЕННЯ СТРЕСОВІ ФАКТОРИ У РАВЛИКІВ: Температура Вологість Їжа Конкуренція</vt:lpstr>
      <vt:lpstr>РАЦІОН ХАРЧУВАННЯ ЯК СТРЕСОВИЙ ФАКТОР ВПЛИВУ НА РІСТ ОРГАНІЗМУ РАВЛИКІВ</vt:lpstr>
      <vt:lpstr>РІЗНІ ВИДИ РАЦІОНУ ХАРЧУВАННЯ АХАТИН</vt:lpstr>
      <vt:lpstr>ВПЛИВ ТЕМПЕРАТУРНОГО ТА ВОДНОГО РЕЖИМУ НА ЗРІСТ АХАТИН</vt:lpstr>
      <vt:lpstr>ВЗАЄМОЗВ’ЯЗКИ АХАТИН МІЖ СОБОЮ </vt:lpstr>
      <vt:lpstr>РІЗНІ ВІДНОСИНИ ДВОХ МОЛЮСКІВ У ТЕРАРІУМІ</vt:lpstr>
      <vt:lpstr>Зимівка як стресовий фактор у Ахатин</vt:lpstr>
      <vt:lpstr>РЕЗУЛЬТАТИ УТРИМАННЯ РАВЛИКІВ ПІД ЧАС ЗИМИ ТА РАННЬОЇ ВЕСНИ</vt:lpstr>
      <vt:lpstr>ОПТИМАЛЬНИЙ РЕЖИМ УТРИМАННЯ РАВЛИКІВ АХАТИН</vt:lpstr>
      <vt:lpstr>висновки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Рост ахатини стрессовые факторы</dc:title>
  <dc:creator>Комп</dc:creator>
  <cp:lastModifiedBy>Комп</cp:lastModifiedBy>
  <cp:revision>86</cp:revision>
  <dcterms:created xsi:type="dcterms:W3CDTF">2016-04-11T09:22:20Z</dcterms:created>
  <dcterms:modified xsi:type="dcterms:W3CDTF">2016-04-18T07:56:20Z</dcterms:modified>
</cp:coreProperties>
</file>