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6" r:id="rId7"/>
    <p:sldId id="268" r:id="rId8"/>
    <p:sldId id="258" r:id="rId9"/>
    <p:sldId id="261" r:id="rId10"/>
    <p:sldId id="262" r:id="rId11"/>
    <p:sldId id="267" r:id="rId12"/>
    <p:sldId id="259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844"/>
    <a:srgbClr val="140068"/>
    <a:srgbClr val="EF3539"/>
    <a:srgbClr val="ED2124"/>
    <a:srgbClr val="FB3B3B"/>
    <a:srgbClr val="FFFF00"/>
    <a:srgbClr val="03002A"/>
    <a:srgbClr val="0600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73" d="100"/>
          <a:sy n="73" d="100"/>
        </p:scale>
        <p:origin x="-12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11C0-DB8B-4606-B3B2-AE3C3EE11316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AA45-17DF-4BC2-B5CE-FBCEAB467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077D-15CD-428D-9D13-0D6FF01CEEA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5458-3113-459F-BFF2-A478ECDD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45E1-42AF-4EBA-BE1C-245E5BEB8E6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B3AD7-AB42-417F-B6C5-B9C2DC777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D523-1D7A-4958-BA3C-D6201F6DEEB6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8B63-8530-41AE-A281-FDAE63642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AF91-8751-47FF-B149-B9F575A0E92F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4E03-93A2-400E-BAB4-E4F44A94C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8E1E-8E53-4EE3-B48E-1C6F98DA24E8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EFBDA-1F71-45D5-B81C-F779E410A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73E7-0C00-49A1-9ECB-2C986503A79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107E-0E29-478D-9C61-6B39B29D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0A1A-25C2-4033-B607-22909286220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56FE4-F904-47D3-9B67-03689BAF8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7C22-9E9D-47BA-9063-4343D51384F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9B07-63CB-48DA-A60A-564FBA785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BD7F-69EF-4446-AF22-4F10CA4E1859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A912-58BE-411C-9145-B26FD8D6C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02E0-46C1-403F-A6C1-5B35D8817E7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7D23-B1EF-4618-A370-F731CCF9D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3365B2-08B5-4B79-AEFB-5BDB3F320C92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970A0-CD9C-48D2-9419-44C97EEA7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chigirinrda.org.ua/uploads/2014/1403179121_izobrazhenie-009.jpg" TargetMode="External"/><Relationship Id="rId7" Type="http://schemas.openxmlformats.org/officeDocument/2006/relationships/hyperlink" Target="http://www.chigirinrda.org.ua/uploads/2014/1403179072_izobrazhenie-00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chigirinrda.org.ua/uploads/2014/1403179076_izobrazhenie-025.jpg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опрп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63713" y="2205038"/>
            <a:ext cx="7572375" cy="1470025"/>
          </a:xfrm>
        </p:spPr>
        <p:txBody>
          <a:bodyPr/>
          <a:lstStyle/>
          <a:p>
            <a:pPr eaLnBrk="1" hangingPunct="1"/>
            <a:r>
              <a:rPr lang="uk-UA" sz="5400" smtClean="0">
                <a:solidFill>
                  <a:srgbClr val="EF3539"/>
                </a:solidFill>
                <a:latin typeface="Century Gothic" pitchFamily="34" charset="0"/>
              </a:rPr>
              <a:t>Будянська трагедія</a:t>
            </a:r>
            <a:r>
              <a:rPr lang="uk-UA" sz="5400" smtClean="0">
                <a:solidFill>
                  <a:srgbClr val="D99694"/>
                </a:solidFill>
                <a:latin typeface="Century Gothic" pitchFamily="34" charset="0"/>
              </a:rPr>
              <a:t> </a:t>
            </a:r>
            <a:endParaRPr lang="ru-RU" sz="5400" smtClean="0">
              <a:solidFill>
                <a:srgbClr val="D99694"/>
              </a:solidFill>
              <a:latin typeface="Century Gothic" pitchFamily="34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25" y="4857750"/>
            <a:ext cx="3271838" cy="1709738"/>
          </a:xfrm>
        </p:spPr>
        <p:txBody>
          <a:bodyPr/>
          <a:lstStyle/>
          <a:p>
            <a:pPr eaLnBrk="1" hangingPunct="1"/>
            <a:r>
              <a:rPr lang="uk-UA" sz="1600" smtClean="0">
                <a:solidFill>
                  <a:srgbClr val="EF3539"/>
                </a:solidFill>
                <a:latin typeface="Century Gothic" pitchFamily="34" charset="0"/>
              </a:rPr>
              <a:t>Підготувала:</a:t>
            </a:r>
          </a:p>
          <a:p>
            <a:pPr eaLnBrk="1" hangingPunct="1"/>
            <a:r>
              <a:rPr lang="uk-UA" sz="1600" smtClean="0">
                <a:solidFill>
                  <a:srgbClr val="EF3539"/>
                </a:solidFill>
                <a:latin typeface="Century Gothic" pitchFamily="34" charset="0"/>
              </a:rPr>
              <a:t>учениця 9-А класу </a:t>
            </a:r>
          </a:p>
          <a:p>
            <a:pPr eaLnBrk="1" hangingPunct="1"/>
            <a:r>
              <a:rPr lang="uk-UA" sz="1600" smtClean="0">
                <a:solidFill>
                  <a:srgbClr val="EF3539"/>
                </a:solidFill>
                <a:latin typeface="Century Gothic" pitchFamily="34" charset="0"/>
              </a:rPr>
              <a:t>Чигиринського навчально-виховного комплексу І-ІІІ ступенів № 2 </a:t>
            </a:r>
          </a:p>
          <a:p>
            <a:pPr eaLnBrk="1" hangingPunct="1"/>
            <a:r>
              <a:rPr lang="uk-UA" sz="1600" smtClean="0">
                <a:solidFill>
                  <a:srgbClr val="EF3539"/>
                </a:solidFill>
                <a:latin typeface="Century Gothic" pitchFamily="34" charset="0"/>
              </a:rPr>
              <a:t>Євона Анна Сергіївна</a:t>
            </a:r>
            <a:r>
              <a:rPr lang="uk-UA" sz="1600" smtClean="0">
                <a:solidFill>
                  <a:srgbClr val="ED2124"/>
                </a:solidFill>
                <a:latin typeface="Century Gothic" pitchFamily="34" charset="0"/>
              </a:rPr>
              <a:t> </a:t>
            </a:r>
            <a:endParaRPr lang="ru-RU" sz="1600" smtClean="0">
              <a:solidFill>
                <a:srgbClr val="ED2124"/>
              </a:solidFill>
              <a:latin typeface="Century Gothic" pitchFamily="34" charset="0"/>
            </a:endParaRPr>
          </a:p>
        </p:txBody>
      </p:sp>
      <p:pic>
        <p:nvPicPr>
          <p:cNvPr id="13316" name="Picture 7" descr="the_vampire_diaries_png_by_mpepina-d5q4sn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89138"/>
            <a:ext cx="4968875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8.06.2014 Вшанування 71-річниці Будянської трагедії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68813" cy="365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-285750" y="4071938"/>
            <a:ext cx="2857500" cy="7143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EF3539"/>
                </a:solidFill>
                <a:latin typeface="Century Gothic" pitchFamily="34" charset="0"/>
              </a:rPr>
              <a:t>Вшанування</a:t>
            </a:r>
          </a:p>
        </p:txBody>
      </p:sp>
      <p:sp>
        <p:nvSpPr>
          <p:cNvPr id="22532" name="Прямоугольник 8"/>
          <p:cNvSpPr>
            <a:spLocks noChangeArrowheads="1"/>
          </p:cNvSpPr>
          <p:nvPr/>
        </p:nvSpPr>
        <p:spPr bwMode="auto">
          <a:xfrm>
            <a:off x="900113" y="5157788"/>
            <a:ext cx="2000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EF3539"/>
                </a:solidFill>
                <a:latin typeface="Century Gothic" pitchFamily="34" charset="0"/>
              </a:rPr>
              <a:t>71-річниці</a:t>
            </a:r>
            <a:endParaRPr lang="ru-RU" sz="2800">
              <a:solidFill>
                <a:srgbClr val="EF3539"/>
              </a:solidFill>
              <a:latin typeface="Calibri" pitchFamily="34" charset="0"/>
            </a:endParaRPr>
          </a:p>
        </p:txBody>
      </p:sp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1500188" y="6143625"/>
            <a:ext cx="3827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EF3539"/>
                </a:solidFill>
                <a:latin typeface="Century Gothic" pitchFamily="34" charset="0"/>
              </a:rPr>
              <a:t>Будянської трагедії</a:t>
            </a:r>
            <a:endParaRPr lang="ru-RU" sz="3200">
              <a:solidFill>
                <a:srgbClr val="EF3539"/>
              </a:solidFill>
              <a:latin typeface="Calibri" pitchFamily="34" charset="0"/>
            </a:endParaRPr>
          </a:p>
        </p:txBody>
      </p:sp>
      <p:pic>
        <p:nvPicPr>
          <p:cNvPr id="1026" name="Picture 2" descr="18.06.2014 Вшанування 71-річниці Будянської трагедії">
            <a:hlinkClick r:id="rId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492625" y="0"/>
            <a:ext cx="4651375" cy="35766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18.06.2014 Вшанування 71-річниці Будянської трагедії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75" y="2428875"/>
            <a:ext cx="4500563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ko-KR" sz="2000" smtClean="0">
                <a:solidFill>
                  <a:srgbClr val="F24844"/>
                </a:solidFill>
                <a:latin typeface="Century Gothic" pitchFamily="34" charset="0"/>
              </a:rPr>
              <a:t>Закладання меморіального саду на згадку і пам'ять про жертви фашизму та геноциду українського народу.</a:t>
            </a:r>
            <a:br>
              <a:rPr lang="ru-RU" altLang="ko-KR" sz="2000" smtClean="0">
                <a:solidFill>
                  <a:srgbClr val="F24844"/>
                </a:solidFill>
                <a:latin typeface="Century Gothic" pitchFamily="34" charset="0"/>
              </a:rPr>
            </a:br>
            <a:r>
              <a:rPr lang="ru-RU" altLang="ko-KR" sz="2000" b="1" smtClean="0">
                <a:solidFill>
                  <a:srgbClr val="F24844"/>
                </a:solidFill>
                <a:latin typeface="Century Gothic" pitchFamily="34" charset="0"/>
              </a:rPr>
              <a:t>9 жовтня 2009 року хуторі Буда було закладено "Сад Пам’яті".</a:t>
            </a:r>
            <a:r>
              <a:rPr lang="ru-RU" altLang="ko-KR" sz="4000" smtClean="0"/>
              <a:t> </a:t>
            </a:r>
            <a:endParaRPr lang="ru-RU" sz="4000" smtClean="0"/>
          </a:p>
        </p:txBody>
      </p:sp>
      <p:pic>
        <p:nvPicPr>
          <p:cNvPr id="23555" name="Picture 6" descr="435298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6375" y="765175"/>
            <a:ext cx="60102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dsc08058-560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0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3" y="5214938"/>
            <a:ext cx="6000751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>
                <a:solidFill>
                  <a:srgbClr val="EF3539"/>
                </a:solidFill>
                <a:latin typeface="Century Gothic" pitchFamily="34" charset="0"/>
              </a:rPr>
              <a:t>Хутір Буда в сьогоденні</a:t>
            </a:r>
            <a:r>
              <a:rPr lang="uk-UA" sz="4000" smtClean="0">
                <a:solidFill>
                  <a:srgbClr val="D99694"/>
                </a:solidFill>
                <a:latin typeface="Century Gothic" pitchFamily="34" charset="0"/>
              </a:rPr>
              <a:t> </a:t>
            </a:r>
            <a:endParaRPr lang="ru-RU" sz="4000" smtClean="0">
              <a:solidFill>
                <a:srgbClr val="D99694"/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lh4.ggpht.com/_wevkPzi2d0s/TJhYC8N0PqI/AAAAAAAABMY/rgeQb0fr2HE/chol_jar_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8956"/>
          <a:stretch>
            <a:fillRect/>
          </a:stretch>
        </p:blipFill>
        <p:spPr>
          <a:xfrm>
            <a:off x="1" y="0"/>
            <a:ext cx="6858016" cy="4357694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Прямоугольник 5"/>
          <p:cNvSpPr/>
          <p:nvPr/>
        </p:nvSpPr>
        <p:spPr>
          <a:xfrm>
            <a:off x="6022954" y="2561470"/>
            <a:ext cx="3071833" cy="4247317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uk-UA">
                <a:solidFill>
                  <a:srgbClr val="EF3539"/>
                </a:solidFill>
                <a:latin typeface="Century Gothic" pitchFamily="34" charset="0"/>
              </a:rPr>
              <a:t>Після страшного геноциду на території  хутора Буда</a:t>
            </a:r>
            <a:r>
              <a:rPr lang="uk-UA">
                <a:solidFill>
                  <a:srgbClr val="EF3539"/>
                </a:solidFill>
              </a:rPr>
              <a:t>,</a:t>
            </a:r>
            <a:r>
              <a:rPr lang="uk-UA">
                <a:solidFill>
                  <a:srgbClr val="EF3539"/>
                </a:solidFill>
                <a:latin typeface="Century Gothic" pitchFamily="34" charset="0"/>
              </a:rPr>
              <a:t> </a:t>
            </a:r>
            <a:r>
              <a:rPr lang="uk-UA">
                <a:solidFill>
                  <a:srgbClr val="EF3539"/>
                </a:solidFill>
              </a:rPr>
              <a:t>ц</a:t>
            </a:r>
            <a:r>
              <a:rPr lang="uk-UA">
                <a:solidFill>
                  <a:srgbClr val="EF3539"/>
                </a:solidFill>
                <a:latin typeface="Century Gothic" pitchFamily="34" charset="0"/>
              </a:rPr>
              <a:t>е місце втратило своїх жителів, навіть час не залікував старі рани. Зараз на превеликий  жаль в Будах залишилося декілька сімей та будинків. То ж історія Буди наближається до кінця. Але хто знає, можливо це тільки початок для цієї місцевості.</a:t>
            </a:r>
            <a:endParaRPr lang="ru-RU">
              <a:solidFill>
                <a:srgbClr val="EF353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57188" y="2357438"/>
            <a:ext cx="8229600" cy="1143000"/>
          </a:xfrm>
        </p:spPr>
        <p:txBody>
          <a:bodyPr/>
          <a:lstStyle/>
          <a:p>
            <a:pPr eaLnBrk="1" hangingPunct="1"/>
            <a:r>
              <a:rPr lang="uk-UA" sz="8800" smtClean="0">
                <a:solidFill>
                  <a:srgbClr val="EF3539"/>
                </a:solidFill>
                <a:latin typeface="Century Gothic" pitchFamily="34" charset="0"/>
              </a:rPr>
              <a:t>Дякую за увагу</a:t>
            </a:r>
            <a:r>
              <a:rPr lang="en-US" sz="8800" smtClean="0">
                <a:solidFill>
                  <a:srgbClr val="EF3539"/>
                </a:solidFill>
                <a:latin typeface="Century Gothic" pitchFamily="34" charset="0"/>
              </a:rPr>
              <a:t>!</a:t>
            </a:r>
            <a:endParaRPr lang="ru-RU" sz="8800" smtClean="0">
              <a:solidFill>
                <a:srgbClr val="EF353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214313" y="5143500"/>
            <a:ext cx="8229601" cy="114300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EF3539"/>
                </a:solidFill>
                <a:latin typeface="Century Gothic" pitchFamily="34" charset="0"/>
              </a:rPr>
              <a:t>Розміщення хутора Буда</a:t>
            </a:r>
            <a:r>
              <a:rPr lang="uk-UA" smtClean="0">
                <a:solidFill>
                  <a:srgbClr val="D99694"/>
                </a:solidFill>
                <a:latin typeface="Century Gothic" pitchFamily="34" charset="0"/>
              </a:rPr>
              <a:t> </a:t>
            </a:r>
            <a:endParaRPr lang="ru-RU" smtClean="0">
              <a:solidFill>
                <a:srgbClr val="D99694"/>
              </a:solidFill>
              <a:latin typeface="Century Gothic" pitchFamily="34" charset="0"/>
            </a:endParaRPr>
          </a:p>
        </p:txBody>
      </p:sp>
      <p:pic>
        <p:nvPicPr>
          <p:cNvPr id="2053" name="Picture 5" descr="https://upload.wikimedia.org/wikipedia/uk/2/2e/Chigirincky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099" y="85725"/>
            <a:ext cx="6858016" cy="485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1214414" y="2500306"/>
            <a:ext cx="928694" cy="785818"/>
          </a:xfrm>
          <a:prstGeom prst="ellipse">
            <a:avLst/>
          </a:prstGeom>
          <a:noFill/>
          <a:ln w="730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day.kyiv.ua/sites/default/files/main/articles/21062013/11hutor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928794" y="0"/>
            <a:ext cx="665038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428750" y="5214938"/>
            <a:ext cx="8229600" cy="1143000"/>
          </a:xfrm>
        </p:spPr>
        <p:txBody>
          <a:bodyPr/>
          <a:lstStyle/>
          <a:p>
            <a:pPr eaLnBrk="1" hangingPunct="1"/>
            <a:r>
              <a:rPr lang="uk-UA" sz="4800" smtClean="0">
                <a:solidFill>
                  <a:srgbClr val="EF3539"/>
                </a:solidFill>
                <a:latin typeface="Century Gothic" pitchFamily="34" charset="0"/>
              </a:rPr>
              <a:t>Хутір Буда</a:t>
            </a:r>
            <a:r>
              <a:rPr lang="uk-UA" sz="4800" smtClean="0">
                <a:solidFill>
                  <a:srgbClr val="D99694"/>
                </a:solidFill>
                <a:latin typeface="Century Gothic" pitchFamily="34" charset="0"/>
              </a:rPr>
              <a:t> </a:t>
            </a:r>
            <a:endParaRPr lang="ru-RU" sz="4800" smtClean="0">
              <a:solidFill>
                <a:srgbClr val="D99694"/>
              </a:solidFill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3500462" cy="2654573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uk-UA">
                <a:solidFill>
                  <a:srgbClr val="EF3539"/>
                </a:solidFill>
                <a:latin typeface="Century Gothic" pitchFamily="34" charset="0"/>
              </a:rPr>
              <a:t>Важко уявити, що цей прекрасний і мальовничий хутір Буда через 73 роки буде лише згадкою страшних подій, які відбулися там.  </a:t>
            </a:r>
          </a:p>
          <a:p>
            <a:pPr algn="ctr">
              <a:defRPr/>
            </a:pPr>
            <a:r>
              <a:rPr lang="uk-UA" b="1">
                <a:solidFill>
                  <a:srgbClr val="EF3539"/>
                </a:solidFill>
                <a:latin typeface="Century Gothic" pitchFamily="34" charset="0"/>
              </a:rPr>
              <a:t>18 червня 1943 року </a:t>
            </a:r>
            <a:r>
              <a:rPr lang="uk-UA">
                <a:solidFill>
                  <a:srgbClr val="EF3539"/>
                </a:solidFill>
                <a:latin typeface="Century Gothic" pitchFamily="34" charset="0"/>
              </a:rPr>
              <a:t>на даному місці  </a:t>
            </a:r>
            <a:r>
              <a:rPr lang="ru-RU">
                <a:solidFill>
                  <a:srgbClr val="EF3539"/>
                </a:solidFill>
                <a:latin typeface="Century Gothic" pitchFamily="34" charset="0"/>
              </a:rPr>
              <a:t>було знищено ціле поселення.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https://pp.vk.me/c636918/v636918987/40c4/kFUhW4xNyq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54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uapress.info/content/news/2014/11/46585/big2/80c84d09f9225ae10426b7c6952a49c114155181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5857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s://pp.vk.me/c636918/v636918987/40bd/Yp0djDMYO_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6786563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Содержимое 4"/>
          <p:cNvSpPr>
            <a:spLocks noGrp="1"/>
          </p:cNvSpPr>
          <p:nvPr>
            <p:ph idx="1"/>
          </p:nvPr>
        </p:nvSpPr>
        <p:spPr>
          <a:xfrm>
            <a:off x="0" y="1928813"/>
            <a:ext cx="6000750" cy="2143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4000" b="1" smtClean="0">
                <a:solidFill>
                  <a:srgbClr val="EF3539"/>
                </a:solidFill>
                <a:latin typeface="Century Gothic" pitchFamily="34" charset="0"/>
              </a:rPr>
              <a:t>Розстріл жителів  хутора Буда </a:t>
            </a:r>
            <a:endParaRPr lang="ru-RU" sz="4000" b="1" smtClean="0">
              <a:solidFill>
                <a:srgbClr val="EF353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73167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0" name="Oval 5"/>
          <p:cNvSpPr>
            <a:spLocks noChangeArrowheads="1"/>
          </p:cNvSpPr>
          <p:nvPr/>
        </p:nvSpPr>
        <p:spPr bwMode="auto">
          <a:xfrm>
            <a:off x="2987675" y="1989138"/>
            <a:ext cx="2952750" cy="2735262"/>
          </a:xfrm>
          <a:prstGeom prst="ellipse">
            <a:avLst/>
          </a:prstGeom>
          <a:solidFill>
            <a:srgbClr val="FB3B3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entury Gothic" pitchFamily="34" charset="0"/>
              </a:rPr>
              <a:t>Буда</a:t>
            </a:r>
          </a:p>
        </p:txBody>
      </p:sp>
      <p:sp>
        <p:nvSpPr>
          <p:cNvPr id="17412" name="Line 18"/>
          <p:cNvSpPr>
            <a:spLocks noChangeShapeType="1"/>
          </p:cNvSpPr>
          <p:nvPr/>
        </p:nvSpPr>
        <p:spPr bwMode="auto">
          <a:xfrm flipH="1">
            <a:off x="3492500" y="2349500"/>
            <a:ext cx="1944688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16"/>
          <p:cNvSpPr>
            <a:spLocks noChangeShapeType="1"/>
          </p:cNvSpPr>
          <p:nvPr/>
        </p:nvSpPr>
        <p:spPr bwMode="auto">
          <a:xfrm>
            <a:off x="3563938" y="2276475"/>
            <a:ext cx="1871662" cy="2089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22"/>
          <p:cNvSpPr>
            <a:spLocks noChangeShapeType="1"/>
          </p:cNvSpPr>
          <p:nvPr/>
        </p:nvSpPr>
        <p:spPr bwMode="auto">
          <a:xfrm flipV="1">
            <a:off x="4500563" y="1484313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Rectangle 24"/>
          <p:cNvSpPr>
            <a:spLocks noChangeArrowheads="1"/>
          </p:cNvSpPr>
          <p:nvPr/>
        </p:nvSpPr>
        <p:spPr bwMode="auto">
          <a:xfrm rot="10800000" flipV="1">
            <a:off x="468313" y="188913"/>
            <a:ext cx="7632700" cy="1228725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altLang="ko-KR">
                <a:solidFill>
                  <a:srgbClr val="E2392C"/>
                </a:solidFill>
                <a:latin typeface="Century Gothic" pitchFamily="34" charset="0"/>
              </a:rPr>
              <a:t>Одією з причин </a:t>
            </a:r>
            <a:r>
              <a:rPr lang="ru-RU" altLang="ko-KR">
                <a:solidFill>
                  <a:srgbClr val="E2392C"/>
                </a:solidFill>
                <a:latin typeface="Century Gothic" pitchFamily="34" charset="0"/>
              </a:rPr>
              <a:t>винищення хутора міг стати партизанський рух. Загін ім. Сталіна, очолюваний П. А. Дубовим, був створений 24 червня 1943 р. згідно із Наказом № 1 від 24.06.43 р,. тобто через тиждень після трагедії </a:t>
            </a:r>
          </a:p>
        </p:txBody>
      </p:sp>
      <p:sp>
        <p:nvSpPr>
          <p:cNvPr id="17417" name="Rectangle 25"/>
          <p:cNvSpPr>
            <a:spLocks noChangeArrowheads="1"/>
          </p:cNvSpPr>
          <p:nvPr/>
        </p:nvSpPr>
        <p:spPr bwMode="auto">
          <a:xfrm>
            <a:off x="468313" y="5373688"/>
            <a:ext cx="7272337" cy="1228725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E2392C"/>
                </a:solidFill>
              </a:rPr>
              <a:t>Іншою причиною міг стати також рейд Наумова, але рейд відбувся в березні, а трагедія - в червні. Запізнілий акт помсти? Крім того, викликає підозру той факт, що з усіх сіл і хуторів, через які рейдом пройшло з’єднання Наумова, знищено тільки Буду. </a:t>
            </a:r>
          </a:p>
        </p:txBody>
      </p:sp>
      <p:sp>
        <p:nvSpPr>
          <p:cNvPr id="17418" name="Line 26"/>
          <p:cNvSpPr>
            <a:spLocks noChangeShapeType="1"/>
          </p:cNvSpPr>
          <p:nvPr/>
        </p:nvSpPr>
        <p:spPr bwMode="auto">
          <a:xfrm rot="16200000" flipH="1">
            <a:off x="4319587" y="4976813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Oval 5"/>
          <p:cNvSpPr>
            <a:spLocks noChangeArrowheads="1"/>
          </p:cNvSpPr>
          <p:nvPr/>
        </p:nvSpPr>
        <p:spPr bwMode="auto">
          <a:xfrm>
            <a:off x="3059113" y="1916113"/>
            <a:ext cx="2952750" cy="2735262"/>
          </a:xfrm>
          <a:prstGeom prst="ellipse">
            <a:avLst/>
          </a:prstGeom>
          <a:solidFill>
            <a:srgbClr val="FB3B3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476375" y="2708275"/>
            <a:ext cx="61928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Century Gothic" pitchFamily="34" charset="0"/>
              </a:rPr>
              <a:t>Буда</a:t>
            </a:r>
          </a:p>
        </p:txBody>
      </p:sp>
      <p:sp>
        <p:nvSpPr>
          <p:cNvPr id="18436" name="Line 7"/>
          <p:cNvSpPr>
            <a:spLocks noChangeShapeType="1"/>
          </p:cNvSpPr>
          <p:nvPr/>
        </p:nvSpPr>
        <p:spPr bwMode="auto">
          <a:xfrm flipH="1">
            <a:off x="3563938" y="2276475"/>
            <a:ext cx="1944687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635375" y="2205038"/>
            <a:ext cx="2016125" cy="2016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 rot="16200000" flipH="1">
            <a:off x="4427537" y="4797426"/>
            <a:ext cx="288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 flipV="1">
            <a:off x="4500563" y="1484313"/>
            <a:ext cx="0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179388" y="222250"/>
            <a:ext cx="8137525" cy="1228725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ko-KR">
                <a:solidFill>
                  <a:srgbClr val="F24844"/>
                </a:solidFill>
                <a:latin typeface="Century Gothic" pitchFamily="34" charset="0"/>
              </a:rPr>
              <a:t>Третьою версією є те, що у ніч із 16 на 17 червня 1943 року в урочищі «Табір» десантувалося ядро майбутнього партизанського загону «Москва», що могло привернути увагу німців, але відстань між урочищем і хутором більше десяти кілометрів - до Зам’ятниці ближче </a:t>
            </a: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179388" y="4986338"/>
            <a:ext cx="7632700" cy="1778000"/>
          </a:xfrm>
          <a:prstGeom prst="rect">
            <a:avLst/>
          </a:prstGeom>
          <a:noFill/>
          <a:ln w="38100">
            <a:solidFill>
              <a:srgbClr val="AC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F24844"/>
                </a:solidFill>
                <a:latin typeface="Century Gothic" pitchFamily="34" charset="0"/>
              </a:rPr>
              <a:t>Четверта версія - діяльність відділів УПА. Весною 1943р. починають стихійно організовуватися відділи УПА на Правобережжі. В Холодному Яру починає діяти відділ УПА. Попри те, що ніхто із місцевих жителів не може достеменно підтвердити цей факт, відкидати цю версію не можна.</a:t>
            </a:r>
          </a:p>
          <a:p>
            <a:pPr eaLnBrk="0" hangingPunct="0"/>
            <a:endParaRPr lang="ru-RU">
              <a:solidFill>
                <a:srgbClr val="F24844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solidFill>
                  <a:srgbClr val="F24844"/>
                </a:solidFill>
                <a:latin typeface="Century Gothic" pitchFamily="34" charset="0"/>
              </a:rPr>
              <a:t>Наслідки жахливого геноциду на території хутора Буда </a:t>
            </a:r>
            <a:endParaRPr lang="ru-RU" sz="3200" smtClean="0">
              <a:solidFill>
                <a:srgbClr val="F24844"/>
              </a:solidFill>
              <a:latin typeface="Century Gothic" pitchFamily="34" charset="0"/>
            </a:endParaRPr>
          </a:p>
        </p:txBody>
      </p:sp>
      <p:graphicFrame>
        <p:nvGraphicFramePr>
          <p:cNvPr id="19459" name="Диаграмма 4"/>
          <p:cNvGraphicFramePr>
            <a:graphicFrameLocks/>
          </p:cNvGraphicFramePr>
          <p:nvPr/>
        </p:nvGraphicFramePr>
        <p:xfrm>
          <a:off x="1306513" y="1592263"/>
          <a:ext cx="6197600" cy="4165600"/>
        </p:xfrm>
        <a:graphic>
          <a:graphicData uri="http://schemas.openxmlformats.org/presentationml/2006/ole">
            <p:oleObj spid="_x0000_s19459" r:id="rId4" imgW="6200169" imgH="41700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budjansk_lis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20" y="0"/>
            <a:ext cx="6572263" cy="4929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285750" y="5214938"/>
            <a:ext cx="7429500" cy="142875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EF3539"/>
                </a:solidFill>
                <a:latin typeface="Century Gothic" pitchFamily="34" charset="0"/>
              </a:rPr>
              <a:t>Свідок трагедії, колишня жителька хутора Оляна Швед</a:t>
            </a:r>
            <a:r>
              <a:rPr lang="ru-RU" sz="3200" smtClean="0">
                <a:solidFill>
                  <a:srgbClr val="EF3539"/>
                </a:solidFill>
              </a:rPr>
              <a:t/>
            </a:r>
            <a:br>
              <a:rPr lang="ru-RU" sz="3200" smtClean="0">
                <a:solidFill>
                  <a:srgbClr val="EF3539"/>
                </a:solidFill>
              </a:rPr>
            </a:br>
            <a:endParaRPr lang="ru-RU" sz="3200" smtClean="0">
              <a:solidFill>
                <a:srgbClr val="EF35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cuments and Settings\1\Рабочий стол\deep-blue-backg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-142875" y="5429250"/>
            <a:ext cx="8229600" cy="1143000"/>
          </a:xfrm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EF3539"/>
                </a:solidFill>
                <a:latin typeface="Century Gothic" pitchFamily="34" charset="0"/>
              </a:rPr>
              <a:t>Пам`ятник та братська могила закатованим фашистами жителям Буди</a:t>
            </a:r>
          </a:p>
        </p:txBody>
      </p:sp>
      <p:pic>
        <p:nvPicPr>
          <p:cNvPr id="21507" name="Picture 4" descr="http://www.chigirinrda.org.ua/uploads/posts/2015-06/1434976157_img_14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-428625"/>
            <a:ext cx="5500687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26147" y="244476"/>
            <a:ext cx="3000396" cy="2800766"/>
          </a:xfrm>
          <a:prstGeom prst="rect">
            <a:avLst/>
          </a:prstGeom>
          <a:solidFill>
            <a:schemeClr val="tx2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EF3539"/>
                </a:solidFill>
                <a:latin typeface="Century Gothic" pitchFamily="34" charset="0"/>
              </a:rPr>
              <a:t>У братській могилі на Буді спочивають 86 жертв гітлерівських карателів. Окрім 79-ти місцевих жителів там поховано ще чотирьох військовополоненних. А 14 років по тому до могили перенесли і прах трьох молодих людей, вбитих гранатою в погребі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349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맑은 고딕</vt:lpstr>
      <vt:lpstr>Тема Office</vt:lpstr>
      <vt:lpstr>Диаграмма Microsoft Excel</vt:lpstr>
      <vt:lpstr>Будянська трагедія </vt:lpstr>
      <vt:lpstr>Розміщення хутора Буда </vt:lpstr>
      <vt:lpstr>Хутір Буда </vt:lpstr>
      <vt:lpstr>Слайд 4</vt:lpstr>
      <vt:lpstr>Буда</vt:lpstr>
      <vt:lpstr>Слайд 6</vt:lpstr>
      <vt:lpstr>Наслідки жахливого геноциду на території хутора Буда </vt:lpstr>
      <vt:lpstr>Свідок трагедії, колишня жителька хутора Оляна Швед </vt:lpstr>
      <vt:lpstr>Пам`ятник та братська могила закатованим фашистами жителям Буди</vt:lpstr>
      <vt:lpstr>Вшанування</vt:lpstr>
      <vt:lpstr>Закладання меморіального саду на згадку і пам'ять про жертви фашизму та геноциду українського народу. 9 жовтня 2009 року хуторі Буда було закладено "Сад Пам’яті". </vt:lpstr>
      <vt:lpstr>Хутір Буда в сьогоденні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Будянська трагедія </dc:title>
  <dc:creator>1</dc:creator>
  <cp:lastModifiedBy>ADMIN</cp:lastModifiedBy>
  <cp:revision>76</cp:revision>
  <dcterms:created xsi:type="dcterms:W3CDTF">2016-04-13T12:23:24Z</dcterms:created>
  <dcterms:modified xsi:type="dcterms:W3CDTF">2016-04-21T21:40:35Z</dcterms:modified>
</cp:coreProperties>
</file>