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9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3F7BF-1828-4C11-A3D9-22789537A0F4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D3168-4087-41A5-B899-D0E04E8B2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52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D3168-4087-41A5-B899-D0E04E8B25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05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B091-A043-4037-ABA0-C7D2B2C15470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90EA-F9A9-4EA4-A6DC-922AF400D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0365-FD36-4D41-ADEF-BD32669143CD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3F69-5CFC-40F6-90FB-76A8975CF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B141-357D-4CE8-8A82-4D2585DFDFDE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6AC8-02C6-4164-913B-E91842370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CDC9-B62D-423C-BE42-D07E5FD15301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D594-F19F-4B5C-BD3F-865A04B76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818B-750D-4444-B959-E2DADC8D8019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D08F-5EC2-4575-B4F6-044ECCCA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88B0-9347-4514-B985-0AE2DA731DF8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AB93-54F8-4C64-83F5-D6972886F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46D-1B04-4F4C-9D14-5077BE73ED6C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0B8E-5441-498A-BF83-E8F97B772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189F-CA9B-43BF-9178-4DD348A4E432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16A4-14E0-4CD5-9057-0961EE8D0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6674-2875-483D-9007-B9F5A7156087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BD32-7F76-4B79-87BE-086B4EAE2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58601-2E84-426C-8130-D652E8A388C6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403E-00BC-40A7-BEF6-4E18A4DC0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EDB1-DD62-42EB-98CE-C3769B33EBDD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2785-6AF2-4E2A-8446-DC6F09CB7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4487A-FC8E-4CE5-8874-B0A2C2AD288D}" type="datetimeFigureOut">
              <a:rPr lang="ru-RU"/>
              <a:pPr>
                <a:defRPr/>
              </a:pPr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15AA67-B300-404C-976F-505F42A90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06" TargetMode="External"/><Relationship Id="rId2" Type="http://schemas.openxmlformats.org/officeDocument/2006/relationships/hyperlink" Target="https://uk.wikipedia.org/wiki/28_%D0%BB%D0%B8%D1%81%D1%82%D0%BE%D0%BF%D0%B0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7%D0%B0%D0%BA%D0%BE%D0%BD_%D0%A3%D0%BA%D1%80%D0%B0%D1%97%D0%BD%D0%B8_%C2%AB%D0%9F%D1%80%D0%BE_%D0%93%D0%BE%D0%BB%D0%BE%D0%B4%D0%BE%D0%BC%D0%BE%D1%80_1932%E2%80%931933_%D1%80%D0%BE%D0%BA%D1%96%D0%B2_%D0%B2_%D0%A3%D0%BA%D1%80%D0%B0%D1%97%D0%BD%D1%96%C2%BB" TargetMode="External"/><Relationship Id="rId4" Type="http://schemas.openxmlformats.org/officeDocument/2006/relationships/hyperlink" Target="https://uk.wikipedia.org/wiki/%D0%92%D0%B5%D1%80%D1%85%D0%BE%D0%B2%D0%BD%D0%B0_%D0%A0%D0%B0%D0%B4%D0%B0_%D0%A3%D0%BA%D1%80%D0%B0%D1%97%D0%BD%D0%B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рина\Pictures\текстура\B_4872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9420" t="35540" r="18997" b="13556"/>
          <a:stretch/>
        </p:blipFill>
        <p:spPr bwMode="auto">
          <a:xfrm>
            <a:off x="827584" y="764704"/>
            <a:ext cx="7632848" cy="54279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3314" name="Заголовок 4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960440"/>
          </a:xfrm>
        </p:spPr>
        <p:txBody>
          <a:bodyPr/>
          <a:lstStyle/>
          <a:p>
            <a:r>
              <a:rPr lang="uk-UA" sz="3200" dirty="0" smtClean="0"/>
              <a:t>«МАН Історик – Юніор Дослідник.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dirty="0" smtClean="0"/>
              <a:t>Геноцид як феномен ХХ сторіччя»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2800" dirty="0" smtClean="0"/>
              <a:t>Тема роботи:</a:t>
            </a:r>
            <a:r>
              <a:rPr lang="uk-UA" sz="3200" dirty="0" smtClean="0"/>
              <a:t> «</a:t>
            </a:r>
            <a:r>
              <a:rPr lang="ru-RU" sz="3200" b="1" dirty="0" smtClean="0"/>
              <a:t>Геноцид </a:t>
            </a:r>
            <a:r>
              <a:rPr lang="ru-RU" sz="3200" b="1" dirty="0" err="1" smtClean="0"/>
              <a:t>проти</a:t>
            </a:r>
            <a:r>
              <a:rPr lang="ru-RU" sz="3200" b="1" dirty="0" smtClean="0"/>
              <a:t> </a:t>
            </a:r>
            <a:r>
              <a:rPr lang="uk-UA" sz="3200" b="1" dirty="0" smtClean="0"/>
              <a:t>українського народу. Голодомор на </a:t>
            </a:r>
            <a:r>
              <a:rPr lang="uk-UA" sz="3200" b="1" dirty="0" err="1" smtClean="0"/>
              <a:t>Сватівщині</a:t>
            </a:r>
            <a:r>
              <a:rPr lang="uk-UA" sz="3200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3316" name="Picture 2" descr="C:\Users\Марина\Pictures\анимация\анимация\школьная тематика\b004a13b9d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537368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Марина\Pictures\текстура\B_4872.jpg"/>
          <p:cNvPicPr>
            <a:picLocks noChangeAspect="1" noChangeArrowheads="1"/>
          </p:cNvPicPr>
          <p:nvPr/>
        </p:nvPicPr>
        <p:blipFill>
          <a:blip r:embed="rId2" cstate="print"/>
          <a:srcRect l="13556" t="9419" r="35539" b="18997"/>
          <a:stretch>
            <a:fillRect/>
          </a:stretch>
        </p:blipFill>
        <p:spPr bwMode="auto">
          <a:xfrm>
            <a:off x="4787900" y="1844675"/>
            <a:ext cx="3887788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C:\Users\Марина\Pictures\текстура\B_4872.jpg"/>
          <p:cNvPicPr>
            <a:picLocks noChangeAspect="1" noChangeArrowheads="1"/>
          </p:cNvPicPr>
          <p:nvPr/>
        </p:nvPicPr>
        <p:blipFill>
          <a:blip r:embed="rId2" cstate="print"/>
          <a:srcRect l="13556" t="9419" r="35539" b="18997"/>
          <a:stretch>
            <a:fillRect/>
          </a:stretch>
        </p:blipFill>
        <p:spPr bwMode="auto">
          <a:xfrm>
            <a:off x="468313" y="1812925"/>
            <a:ext cx="403225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6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490066"/>
          </a:xfrm>
        </p:spPr>
        <p:txBody>
          <a:bodyPr/>
          <a:lstStyle/>
          <a:p>
            <a:r>
              <a:rPr lang="uk-UA" dirty="0" smtClean="0"/>
              <a:t>Свідчення очевидців</a:t>
            </a:r>
            <a:endParaRPr lang="ru-RU" dirty="0" smtClean="0"/>
          </a:p>
        </p:txBody>
      </p:sp>
      <p:sp>
        <p:nvSpPr>
          <p:cNvPr id="14340" name="Объект 16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3020" cy="5256584"/>
          </a:xfrm>
        </p:spPr>
        <p:txBody>
          <a:bodyPr/>
          <a:lstStyle/>
          <a:p>
            <a:pPr>
              <a:buNone/>
            </a:pPr>
            <a:r>
              <a:rPr lang="ru-RU" sz="2400" u="sng" dirty="0" err="1" smtClean="0"/>
              <a:t>Гонча</a:t>
            </a:r>
            <a:r>
              <a:rPr lang="uk-UA" sz="2400" u="sng" dirty="0" err="1" smtClean="0"/>
              <a:t>рівська</a:t>
            </a:r>
            <a:r>
              <a:rPr lang="uk-UA" sz="2400" u="sng" dirty="0" smtClean="0"/>
              <a:t> сільська рада</a:t>
            </a:r>
          </a:p>
          <a:p>
            <a:pPr algn="just">
              <a:buNone/>
            </a:pPr>
            <a:r>
              <a:rPr lang="uk-UA" sz="2000" u="sng" dirty="0" smtClean="0"/>
              <a:t>Пономаренко Василь Омелянович </a:t>
            </a:r>
            <a:r>
              <a:rPr lang="uk-UA" sz="1400" dirty="0" err="1" smtClean="0"/>
              <a:t>“Чорний”</a:t>
            </a:r>
            <a:r>
              <a:rPr lang="uk-UA" sz="1400" dirty="0" smtClean="0"/>
              <a:t> 1933 рік забрав з моєї родини 5 чоловік. Від голоду померли тато, 2 брати і 2 сестри. Вижили лише я і мама. Мамі в той час було 32 роки, а мені лише 4. Зимою було важче, а коли настало літо, то стало трохи ліпше. Мама ходила на роботу. Колгосп організував триразове харчування для ти, хто працював у полі. Ввечері мама завжди приносила мені суп та шматочок хліба. Я чекав її з нетерпінням, пухнучи з голоду. Але ж вона приносила мені свою вечерю…. Коли я їй пропонував поїсти разом зі мною, вона говорила, що не голодна. До кінця літа в нашому селі було відкрито притулок для дітей, батьки яких загинули від голоду. Мене також прийняли в цей притулок. Годували нас тричі на день. На сніданок і вечір був суп, а в обід – суп і шматочок хліба. Ночувати я ходив додому. Інколи в мене забирали хліб старші діти, але я не ображався, адже знав, як це бути </a:t>
            </a:r>
            <a:r>
              <a:rPr lang="uk-UA" sz="1400" dirty="0" err="1" smtClean="0"/>
              <a:t>голодним”</a:t>
            </a:r>
            <a:r>
              <a:rPr lang="uk-UA" sz="1400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4341" name="Объект 17"/>
          <p:cNvSpPr>
            <a:spLocks noGrp="1"/>
          </p:cNvSpPr>
          <p:nvPr>
            <p:ph sz="half" idx="2"/>
          </p:nvPr>
        </p:nvSpPr>
        <p:spPr>
          <a:xfrm>
            <a:off x="4787900" y="1124744"/>
            <a:ext cx="3887788" cy="5004595"/>
          </a:xfrm>
        </p:spPr>
        <p:txBody>
          <a:bodyPr/>
          <a:lstStyle/>
          <a:p>
            <a:pPr>
              <a:buNone/>
            </a:pPr>
            <a:r>
              <a:rPr lang="uk-UA" sz="2000" u="sng" dirty="0" err="1" smtClean="0"/>
              <a:t>Коломичанська</a:t>
            </a:r>
            <a:r>
              <a:rPr lang="uk-UA" sz="2000" u="sng" dirty="0" smtClean="0"/>
              <a:t> Сільська рада</a:t>
            </a:r>
          </a:p>
          <a:p>
            <a:pPr>
              <a:buNone/>
            </a:pPr>
            <a:r>
              <a:rPr lang="uk-UA" sz="2000" u="sng" dirty="0" err="1" smtClean="0"/>
              <a:t>Островерхова</a:t>
            </a:r>
            <a:r>
              <a:rPr lang="uk-UA" sz="2000" u="sng" dirty="0" smtClean="0"/>
              <a:t> Лідія </a:t>
            </a:r>
            <a:r>
              <a:rPr lang="uk-UA" sz="2000" u="sng" dirty="0" err="1" smtClean="0"/>
              <a:t>Никтфорівна</a:t>
            </a:r>
            <a:endParaRPr lang="uk-UA" sz="2000" dirty="0" smtClean="0"/>
          </a:p>
          <a:p>
            <a:pPr algn="just">
              <a:buNone/>
            </a:pPr>
            <a:r>
              <a:rPr lang="uk-UA" sz="1200" dirty="0" smtClean="0"/>
              <a:t>         </a:t>
            </a:r>
            <a:r>
              <a:rPr lang="uk-UA" sz="1200" u="sng" dirty="0" err="1" smtClean="0"/>
              <a:t>“</a:t>
            </a:r>
            <a:r>
              <a:rPr lang="uk-UA" sz="1200" dirty="0" err="1" smtClean="0"/>
              <a:t>Крім</a:t>
            </a:r>
            <a:r>
              <a:rPr lang="uk-UA" sz="1200" dirty="0" smtClean="0"/>
              <a:t> мене, у батьків було 8 дітей. Я – найстарша. Наша родина до колгоспу не вступила. У батьків були і коні, і вівці, і корова, і птиця. Батько тяжко працював на своїй землі, щоб прогодувати 9 – </a:t>
            </a:r>
            <a:r>
              <a:rPr lang="uk-UA" sz="1200" dirty="0" err="1" smtClean="0"/>
              <a:t>ро</a:t>
            </a:r>
            <a:r>
              <a:rPr lang="uk-UA" sz="1200" dirty="0" smtClean="0"/>
              <a:t> дітей. Був хліб, і було що до хліба. У людей не просили, ще іншим допомагали. А восени 1932 р. , коли батьки були у полі, прийшли комсомольці і забрали всю худобу, птицю та вигребли все зерно й овочі. Залишилася родина узимку з порожніми сараями та засіками. Я гарно вишивала. От вишию рушник, а батько його виміняє на харчі. Хоч трішки, але все ж таки їли. Та скоро закінчилися і полотно, і нитки. Виміняли з хати все, що можна було. Ото і настав голод. У колгоспі стала взимку дохнути худоба. Її вивозили за село на скотомогильник. Вночі батько, як і інші односельці, піде, настругає мертвої дохлятини, мати </a:t>
            </a:r>
            <a:r>
              <a:rPr lang="uk-UA" sz="1200" dirty="0" err="1" smtClean="0"/>
              <a:t>наваре</a:t>
            </a:r>
            <a:r>
              <a:rPr lang="uk-UA" sz="1200" dirty="0" smtClean="0"/>
              <a:t> та й їмо. Ось дізналися у колгоспі про це і поставили сторожів охороняти дохлу худобу, щоб люди не брали. Їли кору з берести, жолуді, пташок, намагалися товкти качани з кукурудзи і пекти з них коржі. Пекли на олії із свиріпи,  а вона така гірка… Та все одно за зиму 1932 – 1933рр. Померли батько і 5 – </a:t>
            </a:r>
            <a:r>
              <a:rPr lang="uk-UA" sz="1200" dirty="0" err="1" smtClean="0"/>
              <a:t>ро</a:t>
            </a:r>
            <a:r>
              <a:rPr lang="uk-UA" sz="1200" dirty="0" smtClean="0"/>
              <a:t> </a:t>
            </a:r>
            <a:r>
              <a:rPr lang="uk-UA" sz="1200" dirty="0" err="1" smtClean="0"/>
              <a:t>дітей”</a:t>
            </a:r>
            <a:r>
              <a:rPr lang="uk-UA" sz="1200" dirty="0" smtClean="0"/>
              <a:t>.</a:t>
            </a:r>
            <a:endParaRPr lang="ru-RU" sz="12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7541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Марина\Pictures\текстура\B_4872.jpg"/>
          <p:cNvPicPr>
            <a:picLocks noChangeAspect="1" noChangeArrowheads="1"/>
          </p:cNvPicPr>
          <p:nvPr/>
        </p:nvPicPr>
        <p:blipFill>
          <a:blip r:embed="rId2" cstate="print"/>
          <a:srcRect l="13556" t="9419" r="35539" b="18997"/>
          <a:stretch>
            <a:fillRect/>
          </a:stretch>
        </p:blipFill>
        <p:spPr bwMode="auto">
          <a:xfrm>
            <a:off x="4787900" y="1844675"/>
            <a:ext cx="3887788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C:\Users\Марина\Pictures\текстура\B_4872.jpg"/>
          <p:cNvPicPr>
            <a:picLocks noChangeAspect="1" noChangeArrowheads="1"/>
          </p:cNvPicPr>
          <p:nvPr/>
        </p:nvPicPr>
        <p:blipFill>
          <a:blip r:embed="rId2" cstate="print"/>
          <a:srcRect l="13556" t="9419" r="35539" b="18997"/>
          <a:stretch>
            <a:fillRect/>
          </a:stretch>
        </p:blipFill>
        <p:spPr bwMode="auto">
          <a:xfrm>
            <a:off x="468313" y="1812925"/>
            <a:ext cx="403225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6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24736" cy="706090"/>
          </a:xfrm>
        </p:spPr>
        <p:txBody>
          <a:bodyPr/>
          <a:lstStyle/>
          <a:p>
            <a:r>
              <a:rPr lang="uk-UA" dirty="0" smtClean="0"/>
              <a:t>Свідчення очевидців</a:t>
            </a:r>
            <a:endParaRPr lang="ru-RU" dirty="0" smtClean="0"/>
          </a:p>
        </p:txBody>
      </p:sp>
      <p:sp>
        <p:nvSpPr>
          <p:cNvPr id="14340" name="Объект 16"/>
          <p:cNvSpPr>
            <a:spLocks noGrp="1"/>
          </p:cNvSpPr>
          <p:nvPr>
            <p:ph sz="half" idx="1"/>
          </p:nvPr>
        </p:nvSpPr>
        <p:spPr>
          <a:xfrm>
            <a:off x="514350" y="1052736"/>
            <a:ext cx="3986213" cy="5076602"/>
          </a:xfrm>
        </p:spPr>
        <p:txBody>
          <a:bodyPr/>
          <a:lstStyle/>
          <a:p>
            <a:pPr>
              <a:buNone/>
            </a:pPr>
            <a:r>
              <a:rPr lang="ru-RU" sz="2400" u="sng" dirty="0" err="1" smtClean="0"/>
              <a:t>Сватівчанка</a:t>
            </a:r>
            <a:endParaRPr lang="ru-RU" sz="2400" u="sng" dirty="0" smtClean="0"/>
          </a:p>
          <a:p>
            <a:pPr>
              <a:buNone/>
            </a:pPr>
            <a:r>
              <a:rPr lang="ru-RU" sz="2400" u="sng" dirty="0" smtClean="0"/>
              <a:t> Панченко (</a:t>
            </a:r>
            <a:r>
              <a:rPr lang="ru-RU" sz="2400" u="sng" dirty="0" err="1" smtClean="0"/>
              <a:t>Наконечна</a:t>
            </a:r>
            <a:r>
              <a:rPr lang="ru-RU" sz="2400" dirty="0" smtClean="0"/>
              <a:t>)</a:t>
            </a:r>
          </a:p>
          <a:p>
            <a:pPr>
              <a:buNone/>
            </a:pPr>
            <a:r>
              <a:rPr lang="ru-RU" sz="1400" b="1" dirty="0" smtClean="0"/>
              <a:t>(</a:t>
            </a:r>
            <a:r>
              <a:rPr lang="ru-RU" sz="1400" b="1" dirty="0" err="1" smtClean="0"/>
              <a:t>вул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ім.Дзержинського</a:t>
            </a:r>
            <a:r>
              <a:rPr lang="ru-RU" sz="1400" b="1" dirty="0" smtClean="0"/>
              <a:t>, 45) </a:t>
            </a:r>
            <a:r>
              <a:rPr lang="ru-RU" sz="1400" b="1" dirty="0" err="1" smtClean="0"/>
              <a:t>згадує</a:t>
            </a:r>
            <a:r>
              <a:rPr lang="ru-RU" sz="1400" b="1" dirty="0" smtClean="0"/>
              <a:t>:</a:t>
            </a:r>
            <a:r>
              <a:rPr lang="ru-RU" sz="1400" dirty="0" smtClean="0"/>
              <a:t> </a:t>
            </a:r>
          </a:p>
          <a:p>
            <a:pPr algn="just">
              <a:buNone/>
            </a:pPr>
            <a:r>
              <a:rPr lang="ru-RU" sz="1200" b="1" dirty="0" smtClean="0"/>
              <a:t>«Нам, </a:t>
            </a:r>
            <a:r>
              <a:rPr lang="ru-RU" sz="1200" b="1" dirty="0" err="1" smtClean="0"/>
              <a:t>комсомольцям</a:t>
            </a:r>
            <a:r>
              <a:rPr lang="ru-RU" sz="1200" b="1" dirty="0" smtClean="0"/>
              <a:t>, райком комсомолу </a:t>
            </a:r>
            <a:r>
              <a:rPr lang="ru-RU" sz="1200" b="1" dirty="0" err="1" smtClean="0"/>
              <a:t>доручив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голодних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безпризорних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дітей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збирати</a:t>
            </a:r>
            <a:r>
              <a:rPr lang="ru-RU" sz="1200" b="1" dirty="0" smtClean="0"/>
              <a:t> по </a:t>
            </a:r>
            <a:r>
              <a:rPr lang="ru-RU" sz="1200" b="1" dirty="0" err="1" smtClean="0"/>
              <a:t>вулицях</a:t>
            </a:r>
            <a:r>
              <a:rPr lang="ru-RU" sz="1200" b="1" dirty="0" smtClean="0"/>
              <a:t> села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вокзалі</a:t>
            </a:r>
            <a:r>
              <a:rPr lang="ru-RU" sz="1200" b="1" dirty="0" smtClean="0"/>
              <a:t>. В Сватове часто привозили </a:t>
            </a:r>
            <a:r>
              <a:rPr lang="ru-RU" sz="1200" b="1" dirty="0" err="1" smtClean="0"/>
              <a:t>дітей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сіл</a:t>
            </a:r>
            <a:r>
              <a:rPr lang="ru-RU" sz="1200" b="1" dirty="0" smtClean="0"/>
              <a:t> (де </a:t>
            </a:r>
            <a:r>
              <a:rPr lang="ru-RU" sz="1200" b="1" dirty="0" err="1" smtClean="0"/>
              <a:t>дуже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голодували</a:t>
            </a:r>
            <a:r>
              <a:rPr lang="ru-RU" sz="1200" b="1" dirty="0" smtClean="0"/>
              <a:t> люди)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великих </a:t>
            </a:r>
            <a:r>
              <a:rPr lang="ru-RU" sz="1200" b="1" dirty="0" err="1" smtClean="0"/>
              <a:t>міст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сподіваючись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дітей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підберуть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відправлять</a:t>
            </a:r>
            <a:r>
              <a:rPr lang="ru-RU" sz="1200" b="1" dirty="0" smtClean="0"/>
              <a:t> до </a:t>
            </a:r>
            <a:r>
              <a:rPr lang="ru-RU" sz="1200" b="1" dirty="0" err="1" smtClean="0"/>
              <a:t>дитячого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будинку</a:t>
            </a:r>
            <a:r>
              <a:rPr lang="ru-RU" sz="1200" b="1" dirty="0" smtClean="0"/>
              <a:t>.</a:t>
            </a:r>
            <a:r>
              <a:rPr lang="ru-RU" sz="1200" dirty="0" smtClean="0"/>
              <a:t> </a:t>
            </a:r>
            <a:r>
              <a:rPr lang="ru-RU" sz="1200" b="1" dirty="0" smtClean="0"/>
              <a:t>В </a:t>
            </a:r>
            <a:r>
              <a:rPr lang="ru-RU" sz="1200" b="1" dirty="0" err="1" smtClean="0"/>
              <a:t>ці</a:t>
            </a:r>
            <a:r>
              <a:rPr lang="ru-RU" sz="1200" b="1" dirty="0" smtClean="0"/>
              <a:t> роки в Сватове </a:t>
            </a:r>
            <a:r>
              <a:rPr lang="ru-RU" sz="1200" b="1" dirty="0" err="1" smtClean="0"/>
              <a:t>було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відкрито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п’ять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дитбудинків</a:t>
            </a:r>
            <a:r>
              <a:rPr lang="ru-RU" sz="1200" b="1" dirty="0" smtClean="0"/>
              <a:t>: один по </a:t>
            </a:r>
            <a:r>
              <a:rPr lang="ru-RU" sz="1200" b="1" dirty="0" err="1" smtClean="0"/>
              <a:t>провулку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Заводському</a:t>
            </a:r>
            <a:r>
              <a:rPr lang="ru-RU" sz="1200" b="1" dirty="0" smtClean="0"/>
              <a:t> (де </a:t>
            </a:r>
            <a:r>
              <a:rPr lang="ru-RU" sz="1200" b="1" dirty="0" err="1" smtClean="0"/>
              <a:t>був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дитсадок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ім.Леніна</a:t>
            </a:r>
            <a:r>
              <a:rPr lang="ru-RU" sz="1200" b="1" dirty="0" smtClean="0"/>
              <a:t>), </a:t>
            </a:r>
            <a:r>
              <a:rPr lang="ru-RU" sz="1200" b="1" dirty="0" err="1" smtClean="0"/>
              <a:t>другий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площі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Шевченка</a:t>
            </a:r>
            <a:r>
              <a:rPr lang="ru-RU" sz="1200" b="1" dirty="0" smtClean="0"/>
              <a:t>, №8, </a:t>
            </a:r>
            <a:r>
              <a:rPr lang="ru-RU" sz="1200" b="1" dirty="0" err="1" smtClean="0"/>
              <a:t>третій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четвертий</a:t>
            </a:r>
            <a:r>
              <a:rPr lang="ru-RU" sz="1200" b="1" dirty="0" smtClean="0"/>
              <a:t> на пл. </a:t>
            </a:r>
            <a:r>
              <a:rPr lang="ru-RU" sz="1200" b="1" dirty="0" err="1" smtClean="0"/>
              <a:t>Волі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хаті-читальні</a:t>
            </a:r>
            <a:r>
              <a:rPr lang="ru-RU" sz="1200" b="1" dirty="0" smtClean="0"/>
              <a:t> (</a:t>
            </a:r>
            <a:r>
              <a:rPr lang="ru-RU" sz="1200" b="1" dirty="0" err="1" smtClean="0"/>
              <a:t>біля</a:t>
            </a:r>
            <a:r>
              <a:rPr lang="ru-RU" sz="1200" b="1" dirty="0" smtClean="0"/>
              <a:t> церкви)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будинку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розкуркуленого</a:t>
            </a:r>
            <a:r>
              <a:rPr lang="ru-RU" sz="1200" b="1" dirty="0" smtClean="0"/>
              <a:t> Ярового, </a:t>
            </a:r>
            <a:r>
              <a:rPr lang="ru-RU" sz="1200" b="1" dirty="0" err="1" smtClean="0"/>
              <a:t>п’ятий</a:t>
            </a:r>
            <a:r>
              <a:rPr lang="ru-RU" sz="1200" b="1" dirty="0" smtClean="0"/>
              <a:t> по </a:t>
            </a:r>
            <a:r>
              <a:rPr lang="ru-RU" sz="1200" b="1" dirty="0" err="1" smtClean="0"/>
              <a:t>пров.Кузнечному</a:t>
            </a:r>
            <a:r>
              <a:rPr lang="ru-RU" sz="1200" b="1" dirty="0" smtClean="0"/>
              <a:t>.</a:t>
            </a:r>
            <a:r>
              <a:rPr lang="ru-RU" sz="1200" dirty="0" smtClean="0"/>
              <a:t> </a:t>
            </a:r>
            <a:r>
              <a:rPr lang="ru-RU" sz="1200" b="1" dirty="0" smtClean="0"/>
              <a:t>Ми </a:t>
            </a:r>
            <a:r>
              <a:rPr lang="ru-RU" sz="1200" b="1" dirty="0" err="1" smtClean="0"/>
              <a:t>щоденно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знаходили</a:t>
            </a:r>
            <a:r>
              <a:rPr lang="ru-RU" sz="1200" b="1" dirty="0" smtClean="0"/>
              <a:t> по 2-3 </a:t>
            </a:r>
            <a:r>
              <a:rPr lang="ru-RU" sz="1200" b="1" dirty="0" err="1" smtClean="0"/>
              <a:t>дитини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дуже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кволих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відправляли</a:t>
            </a:r>
            <a:r>
              <a:rPr lang="ru-RU" sz="1200" b="1" dirty="0" smtClean="0"/>
              <a:t> до </a:t>
            </a:r>
            <a:r>
              <a:rPr lang="ru-RU" sz="1200" b="1" dirty="0" err="1" smtClean="0"/>
              <a:t>лікарні</a:t>
            </a:r>
            <a:r>
              <a:rPr lang="ru-RU" sz="1200" b="1" dirty="0" smtClean="0"/>
              <a:t>, а </a:t>
            </a:r>
            <a:r>
              <a:rPr lang="ru-RU" sz="1200" b="1" dirty="0" err="1" smtClean="0"/>
              <a:t>більш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міцних</a:t>
            </a:r>
            <a:r>
              <a:rPr lang="ru-RU" sz="1200" b="1" dirty="0" smtClean="0"/>
              <a:t> до </a:t>
            </a:r>
            <a:r>
              <a:rPr lang="ru-RU" sz="1200" b="1" dirty="0" err="1" smtClean="0"/>
              <a:t>дитбудинку</a:t>
            </a:r>
            <a:r>
              <a:rPr lang="ru-RU" sz="1200" b="1" dirty="0" smtClean="0"/>
              <a:t>. Нам </a:t>
            </a:r>
            <a:r>
              <a:rPr lang="ru-RU" sz="1200" b="1" dirty="0" err="1" smtClean="0"/>
              <a:t>була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виділена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підвода</a:t>
            </a:r>
            <a:r>
              <a:rPr lang="ru-RU" sz="1200" b="1" dirty="0" smtClean="0"/>
              <a:t>, на </a:t>
            </a:r>
            <a:r>
              <a:rPr lang="ru-RU" sz="1200" b="1" dirty="0" err="1" smtClean="0"/>
              <a:t>ній</a:t>
            </a:r>
            <a:r>
              <a:rPr lang="ru-RU" sz="1200" b="1" dirty="0" smtClean="0"/>
              <a:t> ми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возили </a:t>
            </a:r>
            <a:r>
              <a:rPr lang="ru-RU" sz="1200" b="1" dirty="0" err="1" smtClean="0"/>
              <a:t>дітей</a:t>
            </a:r>
            <a:r>
              <a:rPr lang="ru-RU" sz="1200" b="1" dirty="0" smtClean="0"/>
              <a:t>.</a:t>
            </a:r>
            <a:r>
              <a:rPr lang="ru-RU" sz="1200" dirty="0" smtClean="0"/>
              <a:t> </a:t>
            </a:r>
            <a:r>
              <a:rPr lang="ru-RU" sz="1200" b="1" dirty="0" smtClean="0"/>
              <a:t>Я до </a:t>
            </a:r>
            <a:r>
              <a:rPr lang="ru-RU" sz="1200" b="1" dirty="0" err="1" smtClean="0"/>
              <a:t>цього</a:t>
            </a:r>
            <a:r>
              <a:rPr lang="ru-RU" sz="1200" b="1" dirty="0" smtClean="0"/>
              <a:t> часу </a:t>
            </a:r>
            <a:r>
              <a:rPr lang="ru-RU" sz="1200" b="1" dirty="0" err="1" smtClean="0"/>
              <a:t>пам’ятаю</a:t>
            </a:r>
            <a:r>
              <a:rPr lang="ru-RU" sz="1200" b="1" dirty="0" smtClean="0"/>
              <a:t> одного </a:t>
            </a:r>
            <a:r>
              <a:rPr lang="ru-RU" sz="1200" b="1" dirty="0" err="1" smtClean="0"/>
              <a:t>чоловіка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с.Гайдуківка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який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сидів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вокзалі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дуже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виснажений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обезсилений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Він</a:t>
            </a:r>
            <a:r>
              <a:rPr lang="ru-RU" sz="1200" b="1" dirty="0" smtClean="0"/>
              <a:t> плакав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прохав</a:t>
            </a:r>
            <a:r>
              <a:rPr lang="ru-RU" sz="1200" b="1" dirty="0" smtClean="0"/>
              <a:t> нас </a:t>
            </a:r>
            <a:r>
              <a:rPr lang="ru-RU" sz="1200" b="1" dirty="0" err="1" smtClean="0"/>
              <a:t>взяти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його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чотирьохрічну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доньку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щоб</a:t>
            </a:r>
            <a:r>
              <a:rPr lang="ru-RU" sz="1200" b="1" dirty="0" smtClean="0"/>
              <a:t> вона </a:t>
            </a:r>
            <a:r>
              <a:rPr lang="ru-RU" sz="1200" b="1" dirty="0" err="1" smtClean="0"/>
              <a:t>вижила</a:t>
            </a:r>
            <a:r>
              <a:rPr lang="ru-RU" sz="1200" b="1" dirty="0" smtClean="0"/>
              <a:t>. Ми </a:t>
            </a:r>
            <a:r>
              <a:rPr lang="ru-RU" sz="1200" b="1" dirty="0" err="1" smtClean="0"/>
              <a:t>відвезли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дівчинку</a:t>
            </a:r>
            <a:r>
              <a:rPr lang="ru-RU" sz="1200" b="1" dirty="0" smtClean="0"/>
              <a:t> до </a:t>
            </a:r>
            <a:r>
              <a:rPr lang="ru-RU" sz="1200" b="1" dirty="0" err="1" smtClean="0"/>
              <a:t>дитбудинку</a:t>
            </a:r>
            <a:r>
              <a:rPr lang="ru-RU" sz="1200" b="1" dirty="0" smtClean="0"/>
              <a:t>, а </a:t>
            </a:r>
            <a:r>
              <a:rPr lang="ru-RU" sz="1200" b="1" dirty="0" err="1" smtClean="0"/>
              <a:t>її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батько</a:t>
            </a:r>
            <a:r>
              <a:rPr lang="ru-RU" sz="1200" b="1" dirty="0" smtClean="0"/>
              <a:t> помер».</a:t>
            </a:r>
            <a:r>
              <a:rPr lang="ru-RU" sz="1200" dirty="0" smtClean="0"/>
              <a:t> </a:t>
            </a:r>
          </a:p>
        </p:txBody>
      </p:sp>
      <p:sp>
        <p:nvSpPr>
          <p:cNvPr id="14341" name="Объект 17"/>
          <p:cNvSpPr>
            <a:spLocks noGrp="1"/>
          </p:cNvSpPr>
          <p:nvPr>
            <p:ph sz="half" idx="2"/>
          </p:nvPr>
        </p:nvSpPr>
        <p:spPr>
          <a:xfrm>
            <a:off x="4787900" y="1052737"/>
            <a:ext cx="3887788" cy="5076602"/>
          </a:xfrm>
        </p:spPr>
        <p:txBody>
          <a:bodyPr/>
          <a:lstStyle/>
          <a:p>
            <a:pPr algn="just">
              <a:buNone/>
            </a:pPr>
            <a:r>
              <a:rPr lang="ru-RU" sz="2000" u="sng" dirty="0" err="1" smtClean="0"/>
              <a:t>Сватівчанка</a:t>
            </a:r>
            <a:r>
              <a:rPr lang="ru-RU" sz="2000" u="sng" dirty="0" smtClean="0"/>
              <a:t> </a:t>
            </a:r>
          </a:p>
          <a:p>
            <a:pPr algn="just">
              <a:buNone/>
            </a:pPr>
            <a:r>
              <a:rPr lang="ru-RU" sz="2000" u="sng" dirty="0" err="1" smtClean="0"/>
              <a:t>Плотнікова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Надія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Логвіновна</a:t>
            </a:r>
            <a:r>
              <a:rPr lang="ru-RU" sz="2000" u="sng" dirty="0" smtClean="0"/>
              <a:t> </a:t>
            </a:r>
          </a:p>
          <a:p>
            <a:pPr algn="just">
              <a:buNone/>
            </a:pPr>
            <a:r>
              <a:rPr lang="ru-RU" sz="1600" b="1" dirty="0" smtClean="0"/>
              <a:t>(</a:t>
            </a:r>
            <a:r>
              <a:rPr lang="ru-RU" sz="1600" b="1" dirty="0" err="1" smtClean="0"/>
              <a:t>вул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Набережна</a:t>
            </a:r>
            <a:r>
              <a:rPr lang="ru-RU" sz="1600" b="1" dirty="0" smtClean="0"/>
              <a:t>, 18) </a:t>
            </a:r>
            <a:r>
              <a:rPr lang="ru-RU" sz="1600" b="1" dirty="0" err="1" smtClean="0"/>
              <a:t>додає</a:t>
            </a:r>
            <a:r>
              <a:rPr lang="ru-RU" sz="1600" b="1" dirty="0" smtClean="0"/>
              <a:t>:</a:t>
            </a:r>
            <a:r>
              <a:rPr lang="ru-RU" sz="1600" dirty="0" smtClean="0"/>
              <a:t> </a:t>
            </a:r>
          </a:p>
          <a:p>
            <a:pPr algn="just">
              <a:buNone/>
            </a:pPr>
            <a:r>
              <a:rPr lang="ru-RU" sz="1200" b="1" dirty="0" smtClean="0"/>
              <a:t>«</a:t>
            </a:r>
            <a:r>
              <a:rPr lang="ru-RU" sz="1200" b="1" dirty="0" err="1" smtClean="0"/>
              <a:t>Померлих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дітей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дитбудинку</a:t>
            </a:r>
            <a:r>
              <a:rPr lang="ru-RU" sz="1200" b="1" dirty="0" smtClean="0"/>
              <a:t> ховали у </a:t>
            </a:r>
            <a:r>
              <a:rPr lang="ru-RU" sz="1200" b="1" dirty="0" err="1" smtClean="0"/>
              <a:t>спільних</a:t>
            </a:r>
            <a:r>
              <a:rPr lang="ru-RU" sz="1200" b="1" dirty="0" smtClean="0"/>
              <a:t> могилах без труни, клали один </a:t>
            </a:r>
            <a:r>
              <a:rPr lang="ru-RU" sz="1200" b="1" dirty="0" err="1" smtClean="0"/>
              <a:t>біля</a:t>
            </a:r>
            <a:r>
              <a:rPr lang="ru-RU" sz="1200" b="1" dirty="0" smtClean="0"/>
              <a:t> одного, </a:t>
            </a:r>
            <a:r>
              <a:rPr lang="ru-RU" sz="1200" b="1" dirty="0" err="1" smtClean="0"/>
              <a:t>покривали</a:t>
            </a:r>
            <a:r>
              <a:rPr lang="ru-RU" sz="1200" b="1" dirty="0" smtClean="0"/>
              <a:t> соломою, </a:t>
            </a:r>
            <a:r>
              <a:rPr lang="ru-RU" sz="1200" b="1" dirty="0" err="1" smtClean="0"/>
              <a:t>сіном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або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ліжником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засипали</a:t>
            </a:r>
            <a:r>
              <a:rPr lang="ru-RU" sz="1200" b="1" dirty="0" smtClean="0"/>
              <a:t> землею.</a:t>
            </a:r>
            <a:r>
              <a:rPr lang="ru-RU" sz="1200" dirty="0" smtClean="0"/>
              <a:t> </a:t>
            </a:r>
            <a:r>
              <a:rPr lang="ru-RU" sz="1200" b="1" dirty="0" err="1" smtClean="0"/>
              <a:t>Іноді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померлі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дитбудинку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діти</a:t>
            </a:r>
            <a:r>
              <a:rPr lang="ru-RU" sz="1200" b="1" dirty="0" smtClean="0"/>
              <a:t> лежали по </a:t>
            </a:r>
            <a:r>
              <a:rPr lang="ru-RU" sz="1200" b="1" dirty="0" err="1" smtClean="0"/>
              <a:t>декілька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днів</a:t>
            </a:r>
            <a:r>
              <a:rPr lang="ru-RU" sz="1200" b="1" dirty="0" smtClean="0"/>
              <a:t> у </a:t>
            </a:r>
            <a:r>
              <a:rPr lang="ru-RU" sz="1200" b="1" dirty="0" err="1" smtClean="0"/>
              <a:t>підвалі</a:t>
            </a:r>
            <a:r>
              <a:rPr lang="ru-RU" sz="1200" b="1" dirty="0" smtClean="0"/>
              <a:t>, доки </a:t>
            </a:r>
            <a:r>
              <a:rPr lang="ru-RU" sz="1200" b="1" dirty="0" err="1" smtClean="0"/>
              <a:t>їх</a:t>
            </a:r>
            <a:r>
              <a:rPr lang="ru-RU" sz="1200" b="1" dirty="0" smtClean="0"/>
              <a:t> не </a:t>
            </a:r>
            <a:r>
              <a:rPr lang="ru-RU" sz="1200" b="1" dirty="0" err="1" smtClean="0"/>
              <a:t>заберуть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поховають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спільній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могилі</a:t>
            </a:r>
            <a:r>
              <a:rPr lang="ru-RU" sz="1200" b="1" dirty="0" smtClean="0"/>
              <a:t>».Для </a:t>
            </a:r>
            <a:r>
              <a:rPr lang="ru-RU" sz="1200" b="1" dirty="0" err="1" smtClean="0"/>
              <a:t>голодуючих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колгоспників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організовувалися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пункти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громадського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харчування</a:t>
            </a:r>
            <a:r>
              <a:rPr lang="ru-RU" sz="1200" b="1" dirty="0" smtClean="0"/>
              <a:t>.</a:t>
            </a:r>
            <a:r>
              <a:rPr lang="ru-RU" sz="1200" dirty="0" smtClean="0"/>
              <a:t> </a:t>
            </a:r>
            <a:r>
              <a:rPr lang="ru-RU" sz="1200" b="1" dirty="0" smtClean="0"/>
              <a:t>14 </a:t>
            </a:r>
            <a:r>
              <a:rPr lang="ru-RU" sz="1200" b="1" dirty="0" err="1" smtClean="0"/>
              <a:t>червня</a:t>
            </a:r>
            <a:r>
              <a:rPr lang="ru-RU" sz="1200" b="1" dirty="0" smtClean="0"/>
              <a:t> 1933 року в </a:t>
            </a:r>
            <a:r>
              <a:rPr lang="ru-RU" sz="1200" b="1" dirty="0" err="1" smtClean="0"/>
              <a:t>Сватівському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районі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організовано</a:t>
            </a:r>
            <a:r>
              <a:rPr lang="ru-RU" sz="1200" b="1" dirty="0" smtClean="0"/>
              <a:t> 42 </a:t>
            </a:r>
            <a:r>
              <a:rPr lang="ru-RU" sz="1200" b="1" dirty="0" err="1" smtClean="0"/>
              <a:t>польових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пункти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громадського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харчування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якими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охоплено</a:t>
            </a:r>
            <a:r>
              <a:rPr lang="ru-RU" sz="1200" b="1" dirty="0" smtClean="0"/>
              <a:t> 4120 </a:t>
            </a:r>
            <a:r>
              <a:rPr lang="ru-RU" sz="1200" b="1" dirty="0" err="1" smtClean="0"/>
              <a:t>чоловік.Пункти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посудом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були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забезпечені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але</a:t>
            </a:r>
            <a:r>
              <a:rPr lang="ru-RU" sz="1200" b="1" dirty="0" smtClean="0"/>
              <a:t> продуктами не </a:t>
            </a:r>
            <a:r>
              <a:rPr lang="ru-RU" sz="1200" b="1" dirty="0" err="1" smtClean="0"/>
              <a:t>повністю</a:t>
            </a:r>
            <a:r>
              <a:rPr lang="ru-RU" sz="1200" dirty="0" smtClean="0"/>
              <a:t> .</a:t>
            </a:r>
            <a:r>
              <a:rPr lang="ru-RU" sz="1200" b="1" dirty="0" smtClean="0"/>
              <a:t>18 </a:t>
            </a:r>
            <a:r>
              <a:rPr lang="ru-RU" sz="1200" b="1" dirty="0" err="1" smtClean="0"/>
              <a:t>Це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виглядало</a:t>
            </a:r>
            <a:r>
              <a:rPr lang="ru-RU" sz="1200" b="1" dirty="0" smtClean="0"/>
              <a:t> великим благом </a:t>
            </a:r>
            <a:r>
              <a:rPr lang="ru-RU" sz="1200" b="1" dirty="0" err="1" smtClean="0"/>
              <a:t>тільки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папері</a:t>
            </a:r>
            <a:r>
              <a:rPr lang="ru-RU" sz="1200" b="1" dirty="0" smtClean="0"/>
              <a:t>, а на </a:t>
            </a:r>
            <a:r>
              <a:rPr lang="ru-RU" sz="1200" b="1" dirty="0" err="1" smtClean="0"/>
              <a:t>ділі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це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зовсім</a:t>
            </a:r>
            <a:r>
              <a:rPr lang="ru-RU" sz="1200" b="1" dirty="0" smtClean="0"/>
              <a:t> не так.</a:t>
            </a:r>
            <a:r>
              <a:rPr lang="ru-RU" sz="1200" dirty="0" smtClean="0"/>
              <a:t> </a:t>
            </a:r>
            <a:r>
              <a:rPr lang="ru-RU" sz="1200" b="1" dirty="0" smtClean="0"/>
              <a:t>По-перше, </a:t>
            </a:r>
            <a:r>
              <a:rPr lang="ru-RU" sz="1200" b="1" dirty="0" err="1" smtClean="0"/>
              <a:t>ці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польові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пункти</a:t>
            </a:r>
            <a:r>
              <a:rPr lang="ru-RU" sz="1200" b="1" dirty="0" smtClean="0"/>
              <a:t> почали </a:t>
            </a:r>
            <a:r>
              <a:rPr lang="ru-RU" sz="1200" b="1" dirty="0" err="1" smtClean="0"/>
              <a:t>організовувати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під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кінець</a:t>
            </a:r>
            <a:r>
              <a:rPr lang="ru-RU" sz="1200" b="1" dirty="0" smtClean="0"/>
              <a:t> Голодомору, коли </a:t>
            </a:r>
            <a:r>
              <a:rPr lang="ru-RU" sz="1200" b="1" dirty="0" err="1" smtClean="0"/>
              <a:t>голодування</a:t>
            </a:r>
            <a:r>
              <a:rPr lang="ru-RU" sz="1200" b="1" dirty="0" smtClean="0"/>
              <a:t> селян </a:t>
            </a:r>
            <a:r>
              <a:rPr lang="ru-RU" sz="1200" b="1" dirty="0" err="1" smtClean="0"/>
              <a:t>набуло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найстрашнішої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сили</a:t>
            </a:r>
            <a:r>
              <a:rPr lang="ru-RU" sz="1200" b="1" dirty="0" smtClean="0"/>
              <a:t> по </a:t>
            </a:r>
            <a:r>
              <a:rPr lang="ru-RU" sz="1200" b="1" dirty="0" err="1" smtClean="0"/>
              <a:t>всій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території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України</a:t>
            </a:r>
            <a:r>
              <a:rPr lang="ru-RU" sz="1200" b="1" dirty="0" smtClean="0"/>
              <a:t>.</a:t>
            </a:r>
            <a:r>
              <a:rPr lang="ru-RU" sz="1200" dirty="0" smtClean="0"/>
              <a:t> </a:t>
            </a:r>
            <a:r>
              <a:rPr lang="ru-RU" sz="1200" b="1" dirty="0" err="1" smtClean="0"/>
              <a:t>Багатьом</a:t>
            </a:r>
            <a:r>
              <a:rPr lang="ru-RU" sz="1200" b="1" dirty="0" smtClean="0"/>
              <a:t> селянам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селянським</a:t>
            </a:r>
            <a:r>
              <a:rPr lang="ru-RU" sz="1200" b="1" dirty="0" smtClean="0"/>
              <a:t> родинам </a:t>
            </a:r>
            <a:r>
              <a:rPr lang="ru-RU" sz="1200" b="1" dirty="0" err="1" smtClean="0"/>
              <a:t>ця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допомога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вже</a:t>
            </a:r>
            <a:r>
              <a:rPr lang="ru-RU" sz="1200" b="1" dirty="0" smtClean="0"/>
              <a:t> не могла </a:t>
            </a:r>
            <a:r>
              <a:rPr lang="ru-RU" sz="1200" b="1" dirty="0" err="1" smtClean="0"/>
              <a:t>допомогти</a:t>
            </a:r>
            <a:r>
              <a:rPr lang="ru-RU" sz="1200" b="1" dirty="0" smtClean="0"/>
              <a:t>.</a:t>
            </a:r>
            <a:r>
              <a:rPr lang="ru-RU" sz="1200" dirty="0" smtClean="0"/>
              <a:t> </a:t>
            </a:r>
            <a:r>
              <a:rPr lang="ru-RU" sz="1200" b="1" dirty="0" err="1" smtClean="0"/>
              <a:t>По-друге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ще</a:t>
            </a:r>
            <a:r>
              <a:rPr lang="ru-RU" sz="1200" b="1" dirty="0" smtClean="0"/>
              <a:t> 22 </a:t>
            </a:r>
            <a:r>
              <a:rPr lang="ru-RU" sz="1200" b="1" dirty="0" err="1" smtClean="0"/>
              <a:t>серпня</a:t>
            </a:r>
            <a:r>
              <a:rPr lang="ru-RU" sz="1200" b="1" dirty="0" smtClean="0"/>
              <a:t> 1932 р. «</a:t>
            </a:r>
            <a:r>
              <a:rPr lang="ru-RU" sz="1200" b="1" dirty="0" err="1" smtClean="0"/>
              <a:t>Укрколгоспцентр</a:t>
            </a:r>
            <a:r>
              <a:rPr lang="ru-RU" sz="1200" b="1" dirty="0" smtClean="0"/>
              <a:t>» заборонив </a:t>
            </a:r>
            <a:r>
              <a:rPr lang="ru-RU" sz="1200" b="1" dirty="0" err="1" smtClean="0"/>
              <a:t>колгоспам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видавати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хліб</a:t>
            </a:r>
            <a:r>
              <a:rPr lang="ru-RU" sz="1200" b="1" dirty="0" smtClean="0"/>
              <a:t> для </a:t>
            </a:r>
            <a:r>
              <a:rPr lang="ru-RU" sz="1200" b="1" dirty="0" err="1" smtClean="0"/>
              <a:t>громадського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харчування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колгоспників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крім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трактористів</a:t>
            </a:r>
            <a:r>
              <a:rPr lang="ru-RU" sz="1200" b="1" dirty="0" smtClean="0"/>
              <a:t>. І </a:t>
            </a:r>
            <a:r>
              <a:rPr lang="ru-RU" sz="1200" b="1" dirty="0" err="1" smtClean="0"/>
              <a:t>запропонував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колгоспникам</a:t>
            </a:r>
            <a:r>
              <a:rPr lang="ru-RU" sz="1200" b="1" dirty="0" smtClean="0"/>
              <a:t> при </a:t>
            </a:r>
            <a:r>
              <a:rPr lang="ru-RU" sz="1200" b="1" dirty="0" err="1" smtClean="0"/>
              <a:t>отримуванні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гарячої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їжі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роботі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приносити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свій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хліб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pPr algn="just">
              <a:buNone/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Голодомору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000" dirty="0" smtClean="0"/>
              <a:t>Висока смертність</a:t>
            </a:r>
          </a:p>
          <a:p>
            <a:pPr algn="just">
              <a:buNone/>
            </a:pPr>
            <a:r>
              <a:rPr lang="uk-UA" dirty="0" smtClean="0"/>
              <a:t>   </a:t>
            </a:r>
            <a:r>
              <a:rPr lang="uk-UA" sz="1600" dirty="0" smtClean="0"/>
              <a:t>  </a:t>
            </a:r>
            <a:r>
              <a:rPr lang="uk-UA" sz="1200" dirty="0" smtClean="0"/>
              <a:t>Втрати серед українського населення за дослідженнями С.В. </a:t>
            </a:r>
            <a:r>
              <a:rPr lang="uk-UA" sz="1200" dirty="0" err="1" smtClean="0"/>
              <a:t>Кульчицького</a:t>
            </a:r>
            <a:r>
              <a:rPr lang="uk-UA" sz="1200" dirty="0" smtClean="0"/>
              <a:t> становлять з поправкою на неточність – до 5 млн. чол. Західний спеціаліст українського походження В.Гришко: </a:t>
            </a:r>
            <a:r>
              <a:rPr lang="uk-UA" sz="1200" dirty="0" err="1" smtClean="0"/>
              <a:t>“За</a:t>
            </a:r>
            <a:r>
              <a:rPr lang="uk-UA" sz="1200" dirty="0" smtClean="0"/>
              <a:t> найбільш обережними оцінками, заснованими на аналізі радянської статистики, жертви голоду в УРСР становить – 7,5 млн. чол., з яких 4, 8 млн. вмерли від голоду в 1932 – 1933 рр. , а решта становить втрату природного </a:t>
            </a:r>
            <a:r>
              <a:rPr lang="uk-UA" sz="1200" dirty="0" err="1" smtClean="0"/>
              <a:t>приросту”</a:t>
            </a:r>
            <a:r>
              <a:rPr lang="uk-UA" sz="1200" dirty="0" smtClean="0"/>
              <a:t>. На парламентських слуханнях, присвячених 70 – річчю Голодомору на Україні, спікер парламенту Володимир Литвин заявив, що під час Голодомору На Україні загинуло 3 – 10 </a:t>
            </a:r>
            <a:r>
              <a:rPr lang="uk-UA" sz="1200" dirty="0" err="1" smtClean="0"/>
              <a:t>млн.чол</a:t>
            </a:r>
            <a:r>
              <a:rPr lang="uk-UA" sz="1200" dirty="0" smtClean="0"/>
              <a:t>.., але вірогідніше, близько 7 млн.</a:t>
            </a:r>
          </a:p>
          <a:p>
            <a:pPr algn="just"/>
            <a:r>
              <a:rPr lang="uk-UA" sz="2000" dirty="0" smtClean="0"/>
              <a:t>Значні негативні економічні, політичні, морально – етичні, та соціально – психологічні наслідки.</a:t>
            </a:r>
            <a:endParaRPr lang="ru-RU" sz="2000" dirty="0"/>
          </a:p>
        </p:txBody>
      </p:sp>
      <p:pic>
        <p:nvPicPr>
          <p:cNvPr id="1026" name="Picture 2" descr="G:\голодомор\744667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555761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голодомор\golod_a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45024"/>
            <a:ext cx="3168352" cy="2308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490066"/>
          </a:xfrm>
        </p:spPr>
        <p:txBody>
          <a:bodyPr/>
          <a:lstStyle/>
          <a:p>
            <a:r>
              <a:rPr lang="uk-UA" sz="3600" dirty="0" smtClean="0"/>
              <a:t>Геноцид проти українського народу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pPr algn="just">
              <a:buNone/>
            </a:pPr>
            <a:r>
              <a:rPr lang="uk-UA" sz="1200" dirty="0" smtClean="0"/>
              <a:t>     </a:t>
            </a:r>
            <a:r>
              <a:rPr lang="uk-UA" sz="1200" dirty="0" smtClean="0"/>
              <a:t>         </a:t>
            </a:r>
            <a:r>
              <a:rPr lang="uk-UA" sz="1200" dirty="0" smtClean="0"/>
              <a:t>Протягом </a:t>
            </a:r>
            <a:r>
              <a:rPr lang="uk-UA" sz="1200" dirty="0" smtClean="0"/>
              <a:t>багатьох десятиріч трагедія Голодомору заперечувалась владою СРСР.  Уперше про Голодомор 1932-1933 рр. в Україні було згадано 25 грудня 1987 р.  28 листопада 2006 року Верховна Рада України ухвалила Закон «Про Голодомор 1932-1933 років в Україні», в якому зазначено, що  Голодомор 1932-1933 років Україні є геноцидом Українського </a:t>
            </a:r>
            <a:r>
              <a:rPr lang="uk-UA" sz="1200" dirty="0" smtClean="0"/>
              <a:t>народу. </a:t>
            </a:r>
            <a:r>
              <a:rPr lang="uk-UA" sz="1200" dirty="0" err="1" smtClean="0"/>
              <a:t>Сватівською</a:t>
            </a:r>
            <a:r>
              <a:rPr lang="uk-UA" sz="1200" dirty="0" smtClean="0"/>
              <a:t> </a:t>
            </a:r>
            <a:r>
              <a:rPr lang="uk-UA" sz="1200" dirty="0" smtClean="0"/>
              <a:t>районною державною адміністрацією в травні 2008 року проаналізовано 11 архівних книг реєстрації смертей за 1932 -1933рр. по 18 сільським радам, які входять до складу </a:t>
            </a:r>
            <a:r>
              <a:rPr lang="uk-UA" sz="1200" dirty="0" err="1" smtClean="0"/>
              <a:t>Сватівського</a:t>
            </a:r>
            <a:r>
              <a:rPr lang="uk-UA" sz="1200" dirty="0" smtClean="0"/>
              <a:t> району. Було зафіксовано смерть 501 людини – це цифра, яка не викликає сумнівів, що вона зумовлена голодом.  Якщо до цієї цифри додати перелік смертей до яких зафіксовані діагнози, то ця цифра зросте до 2717 чол. У своїх спогадах очевидець Голодомору Паляничко О.І. (м. Сватове) повідомила, що її добрий знайомий попав у 1933р. На практику до </a:t>
            </a:r>
            <a:r>
              <a:rPr lang="uk-UA" sz="1200" dirty="0" err="1" smtClean="0"/>
              <a:t>Сватівської</a:t>
            </a:r>
            <a:r>
              <a:rPr lang="uk-UA" sz="1200" dirty="0" smtClean="0"/>
              <a:t> </a:t>
            </a:r>
            <a:r>
              <a:rPr lang="uk-UA" sz="1200" dirty="0" err="1" smtClean="0"/>
              <a:t>райлікарні</a:t>
            </a:r>
            <a:r>
              <a:rPr lang="uk-UA" sz="1200" dirty="0" smtClean="0"/>
              <a:t>. Завідуючий лікарнею наказав йому при видачі медичних довідок про смерті, писати, що смерть наступила від гострої сердечної недостатності. І такі випадки, на жаль, спостерігалися в кожному медичному закладі.</a:t>
            </a:r>
            <a:endParaRPr lang="ru-RU" sz="1200" dirty="0"/>
          </a:p>
        </p:txBody>
      </p:sp>
      <p:pic>
        <p:nvPicPr>
          <p:cNvPr id="2050" name="Picture 2" descr="C:\Users\хозяин\Desktop\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126" y="908720"/>
            <a:ext cx="4003337" cy="543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978896" cy="5937523"/>
          </a:xfrm>
        </p:spPr>
        <p:txBody>
          <a:bodyPr/>
          <a:lstStyle/>
          <a:p>
            <a:pPr algn="just">
              <a:buNone/>
            </a:pPr>
            <a:r>
              <a:rPr lang="uk-UA" sz="1600" dirty="0" smtClean="0"/>
              <a:t>        </a:t>
            </a:r>
            <a:r>
              <a:rPr lang="uk-UA" sz="1600" dirty="0" smtClean="0"/>
              <a:t>      Багато </a:t>
            </a:r>
            <a:r>
              <a:rPr lang="uk-UA" sz="1600" dirty="0" smtClean="0"/>
              <a:t>дослідників вважають, що голод був для Сталіна засобом послаблення українського націоналізму, бо він стверджував, що </a:t>
            </a:r>
            <a:r>
              <a:rPr lang="uk-UA" sz="1600" dirty="0" err="1" smtClean="0"/>
              <a:t>“Селянське</a:t>
            </a:r>
            <a:r>
              <a:rPr lang="uk-UA" sz="1600" dirty="0" smtClean="0"/>
              <a:t> питання було основою, </a:t>
            </a:r>
            <a:r>
              <a:rPr lang="uk-UA" sz="1600" dirty="0" err="1" smtClean="0"/>
              <a:t>квітесенцією</a:t>
            </a:r>
            <a:r>
              <a:rPr lang="uk-UA" sz="1600" dirty="0" smtClean="0"/>
              <a:t> національного питання… По суті національне питання є селянським </a:t>
            </a:r>
            <a:r>
              <a:rPr lang="uk-UA" sz="1600" dirty="0" err="1" smtClean="0"/>
              <a:t>питанням”</a:t>
            </a:r>
            <a:r>
              <a:rPr lang="uk-UA" sz="1600" dirty="0" smtClean="0"/>
              <a:t>. У 1930р. Провідна українська комуністична газета долі розвинула це ототожнення, заявивши: </a:t>
            </a:r>
            <a:r>
              <a:rPr lang="uk-UA" sz="1600" dirty="0" err="1" smtClean="0"/>
              <a:t>“Спеціальне</a:t>
            </a:r>
            <a:r>
              <a:rPr lang="uk-UA" sz="1600" dirty="0" smtClean="0"/>
              <a:t> завдання колективізації на Україні полягає у тому, щоб…  знищити соціальну база українського націоналізму – індивідуальне селянське </a:t>
            </a:r>
            <a:r>
              <a:rPr lang="uk-UA" sz="1600" dirty="0" err="1" smtClean="0"/>
              <a:t>господарство”</a:t>
            </a:r>
            <a:r>
              <a:rPr lang="uk-UA" sz="1600" dirty="0" smtClean="0"/>
              <a:t>. </a:t>
            </a:r>
          </a:p>
          <a:p>
            <a:pPr algn="just">
              <a:buNone/>
            </a:pPr>
            <a:r>
              <a:rPr lang="uk-UA" sz="1600" dirty="0" smtClean="0"/>
              <a:t>    </a:t>
            </a:r>
            <a:r>
              <a:rPr lang="uk-UA" sz="1600" dirty="0" smtClean="0"/>
              <a:t>          </a:t>
            </a:r>
            <a:r>
              <a:rPr lang="uk-UA" sz="1600" dirty="0" err="1" smtClean="0"/>
              <a:t>“Тому</a:t>
            </a:r>
            <a:r>
              <a:rPr lang="uk-UA" sz="1600" dirty="0" smtClean="0"/>
              <a:t> можна дійти висновку, що у кращому випадку Сталін вважав смерть мільйонів людей необхідною ціною індустріалізацією. В гіршому ж він свідомо дозволяв голодові змітати  всякий опір у цій особливо неспокійній частині його </a:t>
            </a:r>
            <a:r>
              <a:rPr lang="uk-UA" sz="1600" dirty="0" err="1" smtClean="0"/>
              <a:t>імперії”</a:t>
            </a:r>
            <a:r>
              <a:rPr lang="uk-UA" sz="1600" dirty="0" smtClean="0"/>
              <a:t>. </a:t>
            </a:r>
          </a:p>
          <a:p>
            <a:pPr algn="just">
              <a:buNone/>
            </a:pPr>
            <a:r>
              <a:rPr lang="uk-UA" sz="1600" dirty="0" smtClean="0"/>
              <a:t>       Таким чином, більшість вітчизняних і зарубіжних дослідників і політиків вважають, що корені трагедії криються не тільки в </a:t>
            </a:r>
            <a:r>
              <a:rPr lang="uk-UA" sz="1600" dirty="0" err="1" smtClean="0"/>
              <a:t>антиселянській</a:t>
            </a:r>
            <a:r>
              <a:rPr lang="uk-UA" sz="1600" dirty="0" smtClean="0"/>
              <a:t>, а й антиукраїнській спрямованості сталінської політики. І на думку зарубіжного радянолога Р.</a:t>
            </a:r>
            <a:r>
              <a:rPr lang="uk-UA" sz="1600" dirty="0" err="1" smtClean="0"/>
              <a:t>Конквеста</a:t>
            </a:r>
            <a:r>
              <a:rPr lang="uk-UA" sz="1600" dirty="0" smtClean="0"/>
              <a:t> </a:t>
            </a:r>
            <a:r>
              <a:rPr lang="uk-UA" sz="1600" dirty="0" err="1" smtClean="0"/>
              <a:t>“Українських</a:t>
            </a:r>
            <a:r>
              <a:rPr lang="uk-UA" sz="1600" dirty="0" smtClean="0"/>
              <a:t> селян нищили не тому що були селянами, а тому, що були українськими </a:t>
            </a:r>
            <a:r>
              <a:rPr lang="uk-UA" sz="1600" dirty="0" err="1" smtClean="0"/>
              <a:t>селянами”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Users\хозяин\Desktop\golodomor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310" y="620688"/>
            <a:ext cx="3559123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  Президент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Віктор</a:t>
            </a:r>
            <a:r>
              <a:rPr lang="ru-RU" sz="1800" dirty="0" smtClean="0"/>
              <a:t> Ющенко </a:t>
            </a:r>
            <a:r>
              <a:rPr lang="ru-RU" sz="1800" dirty="0" err="1" smtClean="0"/>
              <a:t>своїм</a:t>
            </a:r>
            <a:r>
              <a:rPr lang="ru-RU" sz="1800" dirty="0" smtClean="0"/>
              <a:t> указом </a:t>
            </a:r>
            <a:r>
              <a:rPr lang="ru-RU" sz="1800" dirty="0" err="1" smtClean="0"/>
              <a:t>встановив</a:t>
            </a:r>
            <a:r>
              <a:rPr lang="ru-RU" sz="1800" dirty="0" smtClean="0"/>
              <a:t> </a:t>
            </a:r>
            <a:r>
              <a:rPr lang="ru-RU" sz="1800" dirty="0" err="1" smtClean="0"/>
              <a:t>останню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суботу</a:t>
            </a:r>
            <a:r>
              <a:rPr lang="ru-RU" sz="1800" dirty="0" smtClean="0"/>
              <a:t> листопада </a:t>
            </a:r>
            <a:r>
              <a:rPr lang="ru-RU" sz="1800" dirty="0" err="1" smtClean="0"/>
              <a:t>вважати</a:t>
            </a:r>
            <a:r>
              <a:rPr lang="ru-RU" sz="1800" dirty="0" smtClean="0"/>
              <a:t> «Днем </a:t>
            </a:r>
            <a:r>
              <a:rPr lang="ru-RU" sz="1800" dirty="0" err="1" smtClean="0"/>
              <a:t>пам</a:t>
            </a:r>
            <a:r>
              <a:rPr lang="en-US" sz="1800" dirty="0" smtClean="0"/>
              <a:t>`</a:t>
            </a:r>
            <a:r>
              <a:rPr lang="uk-UA" sz="1800" dirty="0" smtClean="0"/>
              <a:t>яті жертв Голодоморів і політичних </a:t>
            </a:r>
            <a:r>
              <a:rPr lang="uk-UA" sz="1800" dirty="0" err="1" smtClean="0"/>
              <a:t>репресій”</a:t>
            </a:r>
            <a:r>
              <a:rPr lang="uk-UA" sz="1800" dirty="0" smtClean="0"/>
              <a:t>, </a:t>
            </a:r>
          </a:p>
          <a:p>
            <a:pPr>
              <a:buNone/>
            </a:pPr>
            <a:r>
              <a:rPr lang="uk-UA" sz="1800" dirty="0" smtClean="0"/>
              <a:t>       вшановувати </a:t>
            </a:r>
            <a:r>
              <a:rPr lang="uk-UA" sz="1800" dirty="0" err="1" smtClean="0"/>
              <a:t>пам</a:t>
            </a:r>
            <a:r>
              <a:rPr lang="en-US" sz="1800" dirty="0" smtClean="0"/>
              <a:t>`</a:t>
            </a:r>
            <a:r>
              <a:rPr lang="uk-UA" sz="1800" dirty="0" smtClean="0"/>
              <a:t>ять загиблих хвилиною мовчання.     </a:t>
            </a:r>
            <a:endParaRPr lang="ru-RU" sz="1800" dirty="0"/>
          </a:p>
        </p:txBody>
      </p:sp>
      <p:pic>
        <p:nvPicPr>
          <p:cNvPr id="2050" name="Picture 2" descr="G:\голодомор\16778_html_77b89e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096344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polovink-shkola.ucoz.ua/4/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29608"/>
            <a:ext cx="3689690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vvorotaschool.ucoz.ua/_nw/1/92487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56250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sz="2800" dirty="0" smtClean="0"/>
              <a:t>         </a:t>
            </a:r>
            <a:r>
              <a:rPr lang="uk-UA" sz="1600" dirty="0" smtClean="0"/>
              <a:t>Важливіше за все донести правду про цю страшну національну катастрофу до свідомості всіх громадян нашої країни і їх нащадків, як і світової громадськості, і на основі достовірних архівних матеріалів остаточно розібратися в дійсних причинах і наслідках цього голодомору і зробити все можливе, щоб ніколи і нашій країні не були створені такі умови, які могли б спричинити таке страшне лихо з мільйонами жертв. Разом з тим, треба назавжди зберегти </a:t>
            </a:r>
            <a:r>
              <a:rPr lang="uk-UA" sz="1600" dirty="0" err="1" smtClean="0"/>
              <a:t>пам</a:t>
            </a:r>
            <a:r>
              <a:rPr lang="en-US" sz="1600" dirty="0" smtClean="0"/>
              <a:t>`</a:t>
            </a:r>
            <a:r>
              <a:rPr lang="uk-UA" sz="1600" dirty="0" smtClean="0"/>
              <a:t>ять про наших батьків, дідів і прадідів, родичів і знайомих, всіх тих, хто пройшов через страшну катівню репресій і Голодомору. Адже мільйони українських громадян, які безвинно загинули голодною смертю у 1932 – 1933 рр. , і повинні безслідно розчинитися у просторі і часі. Ми повинні </a:t>
            </a:r>
            <a:r>
              <a:rPr lang="uk-UA" sz="1600" dirty="0" err="1" smtClean="0"/>
              <a:t>пам</a:t>
            </a:r>
            <a:r>
              <a:rPr lang="en-US" sz="1600" dirty="0" smtClean="0"/>
              <a:t>`</a:t>
            </a:r>
            <a:r>
              <a:rPr lang="uk-UA" sz="1600" dirty="0" err="1" smtClean="0"/>
              <a:t>ятати</a:t>
            </a:r>
            <a:r>
              <a:rPr lang="uk-UA" sz="1600" dirty="0" smtClean="0"/>
              <a:t> всіх і не прощати злочину.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2997969" cy="6192688"/>
          </a:xfrm>
        </p:spPr>
        <p:txBody>
          <a:bodyPr/>
          <a:lstStyle/>
          <a:p>
            <a:r>
              <a:rPr lang="ru-RU" sz="1100" b="1" dirty="0" smtClean="0"/>
              <a:t>… На </a:t>
            </a:r>
            <a:r>
              <a:rPr lang="ru-RU" sz="1100" b="1" dirty="0" err="1" smtClean="0"/>
              <a:t>міському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кладовищі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err="1" smtClean="0"/>
              <a:t>Височіє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хрест</a:t>
            </a:r>
            <a:r>
              <a:rPr lang="ru-RU" sz="1100" b="1" dirty="0" smtClean="0"/>
              <a:t>.</a:t>
            </a:r>
            <a:br>
              <a:rPr lang="ru-RU" sz="1100" b="1" dirty="0" smtClean="0"/>
            </a:br>
            <a:r>
              <a:rPr lang="ru-RU" sz="1100" b="1" dirty="0" err="1" smtClean="0"/>
              <a:t>Всіх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він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пам’ятників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вище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err="1" smtClean="0"/>
              <a:t>Звівся</a:t>
            </a:r>
            <a:r>
              <a:rPr lang="ru-RU" sz="1100" b="1" dirty="0" smtClean="0"/>
              <a:t> до небес.</a:t>
            </a:r>
            <a:br>
              <a:rPr lang="ru-RU" sz="1100" b="1" dirty="0" smtClean="0"/>
            </a:br>
            <a:r>
              <a:rPr lang="ru-RU" sz="1100" b="1" dirty="0" err="1" smtClean="0"/>
              <a:t>Розказати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хоче</a:t>
            </a:r>
            <a:r>
              <a:rPr lang="ru-RU" sz="1100" b="1" dirty="0" smtClean="0"/>
              <a:t> небу</a:t>
            </a:r>
            <a:br>
              <a:rPr lang="ru-RU" sz="1100" b="1" dirty="0" smtClean="0"/>
            </a:br>
            <a:r>
              <a:rPr lang="ru-RU" sz="1100" b="1" dirty="0" smtClean="0"/>
              <a:t>Про </a:t>
            </a:r>
            <a:r>
              <a:rPr lang="ru-RU" sz="1100" b="1" dirty="0" err="1" smtClean="0"/>
              <a:t>страшні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часи</a:t>
            </a:r>
            <a:r>
              <a:rPr lang="ru-RU" sz="1100" b="1" dirty="0" smtClean="0"/>
              <a:t>.</a:t>
            </a:r>
            <a:br>
              <a:rPr lang="ru-RU" sz="1100" b="1" dirty="0" smtClean="0"/>
            </a:br>
            <a:r>
              <a:rPr lang="ru-RU" sz="1100" b="1" dirty="0" err="1" smtClean="0"/>
              <a:t>Всім</a:t>
            </a:r>
            <a:r>
              <a:rPr lang="ru-RU" sz="1100" b="1" dirty="0" smtClean="0"/>
              <a:t> живим </a:t>
            </a:r>
            <a:r>
              <a:rPr lang="ru-RU" sz="1100" b="1" dirty="0" err="1" smtClean="0"/>
              <a:t>почути</a:t>
            </a:r>
            <a:r>
              <a:rPr lang="ru-RU" sz="1100" b="1" dirty="0" smtClean="0"/>
              <a:t> треба</a:t>
            </a:r>
            <a:br>
              <a:rPr lang="ru-RU" sz="1100" b="1" dirty="0" smtClean="0"/>
            </a:br>
            <a:r>
              <a:rPr lang="ru-RU" sz="1100" b="1" dirty="0" err="1" smtClean="0"/>
              <a:t>Мертвих</a:t>
            </a:r>
            <a:r>
              <a:rPr lang="ru-RU" sz="1100" b="1" dirty="0" smtClean="0"/>
              <a:t> голоси…</a:t>
            </a:r>
            <a:br>
              <a:rPr lang="ru-RU" sz="1100" b="1" dirty="0" smtClean="0"/>
            </a:br>
            <a:r>
              <a:rPr lang="ru-RU" sz="1100" b="1" dirty="0" smtClean="0"/>
              <a:t>…На </a:t>
            </a:r>
            <a:r>
              <a:rPr lang="ru-RU" sz="1100" b="1" dirty="0" err="1" smtClean="0"/>
              <a:t>селі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жахливий</a:t>
            </a:r>
            <a:r>
              <a:rPr lang="ru-RU" sz="1100" b="1" dirty="0" smtClean="0"/>
              <a:t> голод,</a:t>
            </a:r>
            <a:br>
              <a:rPr lang="ru-RU" sz="1100" b="1" dirty="0" smtClean="0"/>
            </a:br>
            <a:r>
              <a:rPr lang="ru-RU" sz="1100" b="1" dirty="0" err="1" smtClean="0"/>
              <a:t>Голосіння</a:t>
            </a:r>
            <a:r>
              <a:rPr lang="ru-RU" sz="1100" b="1" dirty="0" smtClean="0"/>
              <a:t> хор,</a:t>
            </a:r>
            <a:br>
              <a:rPr lang="ru-RU" sz="1100" b="1" dirty="0" smtClean="0"/>
            </a:br>
            <a:r>
              <a:rPr lang="ru-RU" sz="1100" b="1" dirty="0" smtClean="0"/>
              <a:t>В хатах бродить </a:t>
            </a:r>
            <a:r>
              <a:rPr lang="ru-RU" sz="1100" b="1" dirty="0" err="1" smtClean="0"/>
              <a:t>лютий</a:t>
            </a:r>
            <a:r>
              <a:rPr lang="ru-RU" sz="1100" b="1" dirty="0" smtClean="0"/>
              <a:t> голод,</a:t>
            </a:r>
            <a:br>
              <a:rPr lang="ru-RU" sz="1100" b="1" dirty="0" smtClean="0"/>
            </a:br>
            <a:r>
              <a:rPr lang="ru-RU" sz="1100" b="1" dirty="0" smtClean="0"/>
              <a:t>Плач, хвороба, мор.</a:t>
            </a:r>
            <a:br>
              <a:rPr lang="ru-RU" sz="1100" b="1" dirty="0" smtClean="0"/>
            </a:br>
            <a:r>
              <a:rPr lang="ru-RU" sz="1100" b="1" dirty="0" err="1" smtClean="0"/>
              <a:t>Діти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зграйкою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стулились</a:t>
            </a:r>
            <a:r>
              <a:rPr lang="ru-RU" sz="1100" b="1" dirty="0" smtClean="0"/>
              <a:t> –</a:t>
            </a:r>
            <a:br>
              <a:rPr lang="ru-RU" sz="1100" b="1" dirty="0" smtClean="0"/>
            </a:br>
            <a:r>
              <a:rPr lang="ru-RU" sz="1100" b="1" dirty="0" err="1" smtClean="0"/>
              <a:t>Мати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помира</a:t>
            </a:r>
            <a:r>
              <a:rPr lang="ru-RU" sz="1100" b="1" dirty="0" smtClean="0"/>
              <a:t>.</a:t>
            </a:r>
            <a:br>
              <a:rPr lang="ru-RU" sz="1100" b="1" dirty="0" smtClean="0"/>
            </a:br>
            <a:r>
              <a:rPr lang="ru-RU" sz="1100" b="1" dirty="0" smtClean="0"/>
              <a:t>Горя </a:t>
            </a:r>
            <a:r>
              <a:rPr lang="ru-RU" sz="1100" b="1" dirty="0" err="1" smtClean="0"/>
              <a:t>досита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наїлась</a:t>
            </a:r>
            <a:r>
              <a:rPr lang="ru-RU" sz="1100" b="1" dirty="0" smtClean="0"/>
              <a:t>,</a:t>
            </a:r>
            <a:br>
              <a:rPr lang="ru-RU" sz="1100" b="1" dirty="0" smtClean="0"/>
            </a:br>
            <a:r>
              <a:rPr lang="ru-RU" sz="1100" b="1" dirty="0" smtClean="0"/>
              <a:t>А </a:t>
            </a:r>
            <a:r>
              <a:rPr lang="ru-RU" sz="1100" b="1" dirty="0" err="1" smtClean="0"/>
              <a:t>ще</a:t>
            </a:r>
            <a:r>
              <a:rPr lang="ru-RU" sz="1100" b="1" dirty="0" smtClean="0"/>
              <a:t> ж не стара.</a:t>
            </a:r>
            <a:br>
              <a:rPr lang="ru-RU" sz="1100" b="1" dirty="0" smtClean="0"/>
            </a:br>
            <a:r>
              <a:rPr lang="ru-RU" sz="1100" b="1" dirty="0" smtClean="0"/>
              <a:t>«</a:t>
            </a:r>
            <a:r>
              <a:rPr lang="ru-RU" sz="1100" b="1" dirty="0" err="1" smtClean="0"/>
              <a:t>Що</a:t>
            </a:r>
            <a:r>
              <a:rPr lang="ru-RU" sz="1100" b="1" dirty="0" smtClean="0"/>
              <a:t> ж </a:t>
            </a:r>
            <a:r>
              <a:rPr lang="ru-RU" sz="1100" b="1" dirty="0" err="1" smtClean="0"/>
              <a:t>робитимемо</a:t>
            </a:r>
            <a:r>
              <a:rPr lang="ru-RU" sz="1100" b="1" dirty="0" smtClean="0"/>
              <a:t>, </a:t>
            </a:r>
            <a:r>
              <a:rPr lang="ru-RU" sz="1100" b="1" dirty="0" err="1" smtClean="0"/>
              <a:t>мамо</a:t>
            </a:r>
            <a:r>
              <a:rPr lang="ru-RU" sz="1100" b="1" dirty="0" smtClean="0"/>
              <a:t> ?</a:t>
            </a:r>
            <a:br>
              <a:rPr lang="ru-RU" sz="1100" b="1" dirty="0" smtClean="0"/>
            </a:br>
            <a:r>
              <a:rPr lang="ru-RU" sz="1100" b="1" dirty="0" smtClean="0"/>
              <a:t>Нас не покидай !</a:t>
            </a:r>
            <a:br>
              <a:rPr lang="ru-RU" sz="1100" b="1" dirty="0" smtClean="0"/>
            </a:br>
            <a:r>
              <a:rPr lang="ru-RU" sz="1100" b="1" dirty="0" err="1" smtClean="0"/>
              <a:t>Що</a:t>
            </a:r>
            <a:r>
              <a:rPr lang="ru-RU" sz="1100" b="1" dirty="0" smtClean="0"/>
              <a:t> ж буде </a:t>
            </a:r>
            <a:r>
              <a:rPr lang="ru-RU" sz="1100" b="1" dirty="0" err="1" smtClean="0"/>
              <a:t>тепер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з</a:t>
            </a:r>
            <a:r>
              <a:rPr lang="ru-RU" sz="1100" b="1" dirty="0" smtClean="0"/>
              <a:t> нами ?</a:t>
            </a:r>
            <a:br>
              <a:rPr lang="ru-RU" sz="1100" b="1" dirty="0" smtClean="0"/>
            </a:br>
            <a:r>
              <a:rPr lang="ru-RU" sz="1100" b="1" dirty="0" smtClean="0"/>
              <a:t>«Не </a:t>
            </a:r>
            <a:r>
              <a:rPr lang="ru-RU" sz="1100" b="1" dirty="0" err="1" smtClean="0"/>
              <a:t>вмирай</a:t>
            </a:r>
            <a:r>
              <a:rPr lang="ru-RU" sz="1100" b="1" dirty="0" smtClean="0"/>
              <a:t>! Вставай!»Та </a:t>
            </a:r>
            <a:r>
              <a:rPr lang="ru-RU" sz="1100" b="1" dirty="0" err="1" smtClean="0"/>
              <a:t>шепоче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їм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матуся</a:t>
            </a:r>
            <a:r>
              <a:rPr lang="ru-RU" sz="1100" b="1" dirty="0" smtClean="0"/>
              <a:t>:</a:t>
            </a:r>
            <a:br>
              <a:rPr lang="ru-RU" sz="1100" b="1" dirty="0" smtClean="0"/>
            </a:br>
            <a:r>
              <a:rPr lang="ru-RU" sz="1100" b="1" dirty="0" smtClean="0"/>
              <a:t>«Все для вас </a:t>
            </a:r>
            <a:r>
              <a:rPr lang="ru-RU" sz="1100" b="1" dirty="0" err="1" smtClean="0"/>
              <a:t>віддам</a:t>
            </a:r>
            <a:r>
              <a:rPr lang="ru-RU" sz="1100" b="1" dirty="0" smtClean="0"/>
              <a:t>,</a:t>
            </a:r>
            <a:br>
              <a:rPr lang="ru-RU" sz="1100" b="1" dirty="0" smtClean="0"/>
            </a:br>
            <a:r>
              <a:rPr lang="ru-RU" sz="1100" b="1" dirty="0" smtClean="0"/>
              <a:t>В </a:t>
            </a:r>
            <a:r>
              <a:rPr lang="ru-RU" sz="1100" b="1" dirty="0" err="1" smtClean="0"/>
              <a:t>небі</a:t>
            </a:r>
            <a:r>
              <a:rPr lang="ru-RU" sz="1100" b="1" dirty="0" smtClean="0"/>
              <a:t>, </a:t>
            </a:r>
            <a:r>
              <a:rPr lang="ru-RU" sz="1100" b="1" dirty="0" err="1" smtClean="0"/>
              <a:t>дітоньки</a:t>
            </a:r>
            <a:r>
              <a:rPr lang="ru-RU" sz="1100" b="1" dirty="0" smtClean="0"/>
              <a:t>, </a:t>
            </a:r>
            <a:r>
              <a:rPr lang="ru-RU" sz="1100" b="1" dirty="0" err="1" smtClean="0"/>
              <a:t>діждуся</a:t>
            </a:r>
            <a:r>
              <a:rPr lang="ru-RU" sz="1100" b="1" dirty="0" smtClean="0"/>
              <a:t>,</a:t>
            </a:r>
            <a:br>
              <a:rPr lang="ru-RU" sz="1100" b="1" dirty="0" smtClean="0"/>
            </a:br>
            <a:r>
              <a:rPr lang="ru-RU" sz="1100" b="1" dirty="0" err="1" smtClean="0"/>
              <a:t>Стріну</a:t>
            </a:r>
            <a:r>
              <a:rPr lang="ru-RU" sz="1100" b="1" dirty="0" smtClean="0"/>
              <a:t> вас я там !»</a:t>
            </a:r>
            <a:br>
              <a:rPr lang="ru-RU" sz="1100" b="1" dirty="0" smtClean="0"/>
            </a:br>
            <a:r>
              <a:rPr lang="ru-RU" sz="1100" b="1" dirty="0" err="1" smtClean="0"/>
              <a:t>Діти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матір</a:t>
            </a:r>
            <a:r>
              <a:rPr lang="ru-RU" sz="1100" b="1" dirty="0" smtClean="0"/>
              <a:t> не ховали - </a:t>
            </a:r>
            <a:br>
              <a:rPr lang="ru-RU" sz="1100" b="1" dirty="0" smtClean="0"/>
            </a:br>
            <a:r>
              <a:rPr lang="ru-RU" sz="1100" b="1" dirty="0" err="1" smtClean="0"/>
              <a:t>Сили</a:t>
            </a:r>
            <a:r>
              <a:rPr lang="ru-RU" sz="1100" b="1" dirty="0" smtClean="0"/>
              <a:t> не </a:t>
            </a:r>
            <a:r>
              <a:rPr lang="ru-RU" sz="1100" b="1" dirty="0" err="1" smtClean="0"/>
              <a:t>було</a:t>
            </a:r>
            <a:r>
              <a:rPr lang="ru-RU" sz="1100" b="1" dirty="0" smtClean="0"/>
              <a:t>.</a:t>
            </a:r>
            <a:br>
              <a:rPr lang="ru-RU" sz="1100" b="1" dirty="0" smtClean="0"/>
            </a:br>
            <a:r>
              <a:rPr lang="ru-RU" sz="1100" b="1" dirty="0" err="1" smtClean="0"/>
              <a:t>Мовчки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смертоньки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чекали</a:t>
            </a:r>
            <a:r>
              <a:rPr lang="ru-RU" sz="1100" b="1" dirty="0" smtClean="0"/>
              <a:t> -</a:t>
            </a:r>
            <a:br>
              <a:rPr lang="ru-RU" sz="1100" b="1" dirty="0" smtClean="0"/>
            </a:br>
            <a:r>
              <a:rPr lang="ru-RU" sz="1100" b="1" dirty="0" err="1" smtClean="0"/>
              <a:t>Вимерло</a:t>
            </a:r>
            <a:r>
              <a:rPr lang="ru-RU" sz="1100" b="1" dirty="0" smtClean="0"/>
              <a:t> село…</a:t>
            </a:r>
            <a:br>
              <a:rPr lang="ru-RU" sz="1100" b="1" dirty="0" smtClean="0"/>
            </a:br>
            <a:r>
              <a:rPr lang="ru-RU" sz="1100" b="1" dirty="0" smtClean="0"/>
              <a:t>То </a:t>
            </a:r>
            <a:r>
              <a:rPr lang="ru-RU" sz="1100" b="1" dirty="0" err="1" smtClean="0"/>
              <a:t>сичі</a:t>
            </a:r>
            <a:r>
              <a:rPr lang="ru-RU" sz="1100" b="1" dirty="0" smtClean="0"/>
              <a:t> тут </a:t>
            </a:r>
            <a:r>
              <a:rPr lang="ru-RU" sz="1100" b="1" dirty="0" err="1" smtClean="0"/>
              <a:t>скрізь</a:t>
            </a:r>
            <a:r>
              <a:rPr lang="ru-RU" sz="1100" b="1" dirty="0" smtClean="0"/>
              <a:t> тужили,</a:t>
            </a:r>
            <a:br>
              <a:rPr lang="ru-RU" sz="1100" b="1" dirty="0" smtClean="0"/>
            </a:br>
            <a:r>
              <a:rPr lang="ru-RU" sz="1100" b="1" dirty="0" err="1" smtClean="0"/>
              <a:t>Вже</a:t>
            </a:r>
            <a:r>
              <a:rPr lang="ru-RU" sz="1100" b="1" dirty="0" smtClean="0"/>
              <a:t> не </a:t>
            </a:r>
            <a:r>
              <a:rPr lang="ru-RU" sz="1100" b="1" dirty="0" err="1" smtClean="0"/>
              <a:t>чутно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й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їх</a:t>
            </a:r>
            <a:r>
              <a:rPr lang="ru-RU" sz="1100" b="1" dirty="0" smtClean="0"/>
              <a:t>.</a:t>
            </a:r>
            <a:br>
              <a:rPr lang="ru-RU" sz="1100" b="1" dirty="0" smtClean="0"/>
            </a:br>
            <a:r>
              <a:rPr lang="ru-RU" sz="1100" b="1" dirty="0" err="1" smtClean="0"/>
              <a:t>Мабуть</a:t>
            </a:r>
            <a:r>
              <a:rPr lang="ru-RU" sz="1100" b="1" dirty="0" smtClean="0"/>
              <a:t>, </a:t>
            </a:r>
            <a:r>
              <a:rPr lang="ru-RU" sz="1100" b="1" dirty="0" err="1" smtClean="0"/>
              <a:t>мати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вже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зустріла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err="1" smtClean="0"/>
              <a:t>Діточок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своїх</a:t>
            </a:r>
            <a:r>
              <a:rPr lang="ru-RU" sz="1100" b="1" dirty="0" smtClean="0"/>
              <a:t>…</a:t>
            </a:r>
            <a:br>
              <a:rPr lang="ru-RU" sz="1100" b="1" dirty="0" smtClean="0"/>
            </a:br>
            <a:r>
              <a:rPr lang="ru-RU" sz="1100" b="1" dirty="0" smtClean="0"/>
              <a:t>… На </a:t>
            </a:r>
            <a:r>
              <a:rPr lang="ru-RU" sz="1100" b="1" dirty="0" err="1" smtClean="0"/>
              <a:t>міському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кладовищі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err="1" smtClean="0"/>
              <a:t>Височіє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хрест</a:t>
            </a:r>
            <a:r>
              <a:rPr lang="ru-RU" sz="1100" b="1" dirty="0" smtClean="0"/>
              <a:t>.</a:t>
            </a:r>
            <a:br>
              <a:rPr lang="ru-RU" sz="1100" b="1" dirty="0" smtClean="0"/>
            </a:br>
            <a:r>
              <a:rPr lang="ru-RU" sz="1100" b="1" dirty="0" err="1" smtClean="0"/>
              <a:t>Височіє</a:t>
            </a:r>
            <a:r>
              <a:rPr lang="ru-RU" sz="1100" b="1" dirty="0" smtClean="0"/>
              <a:t> наша </a:t>
            </a:r>
            <a:r>
              <a:rPr lang="ru-RU" sz="1100" b="1" dirty="0" err="1" smtClean="0"/>
              <a:t>пам’ять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>До </a:t>
            </a:r>
            <a:r>
              <a:rPr lang="ru-RU" sz="1100" b="1" dirty="0" err="1" smtClean="0"/>
              <a:t>святих</a:t>
            </a:r>
            <a:r>
              <a:rPr lang="ru-RU" sz="1100" b="1" dirty="0" smtClean="0"/>
              <a:t> небес.</a:t>
            </a:r>
          </a:p>
          <a:p>
            <a:r>
              <a:rPr lang="uk-UA" sz="1100" b="1" dirty="0" smtClean="0"/>
              <a:t>                                </a:t>
            </a:r>
            <a:r>
              <a:rPr lang="uk-UA" sz="1100" b="1" dirty="0" err="1" smtClean="0"/>
              <a:t>Піляшенко</a:t>
            </a:r>
            <a:r>
              <a:rPr lang="uk-UA" sz="1100" b="1" dirty="0" smtClean="0"/>
              <a:t> Інна</a:t>
            </a:r>
            <a:endParaRPr lang="ru-RU" sz="1100" dirty="0"/>
          </a:p>
        </p:txBody>
      </p:sp>
      <p:pic>
        <p:nvPicPr>
          <p:cNvPr id="30722" name="Picture 2" descr="C:\Users\хозяин\Desktop\1_golodo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437112"/>
            <a:ext cx="4545621" cy="2062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sz="2400" dirty="0" smtClean="0"/>
              <a:t>Газета </a:t>
            </a:r>
            <a:r>
              <a:rPr lang="uk-UA" sz="2400" dirty="0" err="1" smtClean="0"/>
              <a:t>“Освіта”.Спецвипуск</a:t>
            </a:r>
            <a:r>
              <a:rPr lang="uk-UA" sz="2400" dirty="0" smtClean="0"/>
              <a:t> – підручник №1, №2.- Київ, 1993.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Орест Субтельний. </a:t>
            </a:r>
            <a:r>
              <a:rPr lang="uk-UA" sz="2400" dirty="0" err="1" smtClean="0"/>
              <a:t>Україна.Історія.Київ</a:t>
            </a:r>
            <a:r>
              <a:rPr lang="uk-UA" sz="2400" dirty="0" smtClean="0"/>
              <a:t>.: </a:t>
            </a:r>
            <a:r>
              <a:rPr lang="uk-UA" sz="2400" dirty="0" err="1" smtClean="0"/>
              <a:t>“Либідь”</a:t>
            </a:r>
            <a:r>
              <a:rPr lang="uk-UA" sz="2400" dirty="0" smtClean="0"/>
              <a:t>, 1993.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Журнал </a:t>
            </a:r>
            <a:r>
              <a:rPr lang="uk-UA" sz="2400" dirty="0" err="1" smtClean="0"/>
              <a:t>Бахмутський</a:t>
            </a:r>
            <a:r>
              <a:rPr lang="uk-UA" sz="2400" dirty="0" smtClean="0"/>
              <a:t> шлях. 2003. №1 – 2, арк.92.</a:t>
            </a:r>
          </a:p>
          <a:p>
            <a:pPr marL="514350" indent="-514350">
              <a:buAutoNum type="arabicPeriod"/>
            </a:pPr>
            <a:r>
              <a:rPr lang="uk-UA" sz="2400" dirty="0" err="1" smtClean="0"/>
              <a:t>Кульчицький</a:t>
            </a:r>
            <a:r>
              <a:rPr lang="uk-UA" sz="2400" dirty="0" smtClean="0"/>
              <a:t> С.В. Трагічна статистика голоду.3б. </a:t>
            </a:r>
            <a:r>
              <a:rPr lang="uk-UA" sz="2400" dirty="0" err="1" smtClean="0"/>
              <a:t>“Голод</a:t>
            </a:r>
            <a:r>
              <a:rPr lang="uk-UA" sz="2400" dirty="0" smtClean="0"/>
              <a:t> 1932 – 1933 років на </a:t>
            </a:r>
            <a:r>
              <a:rPr lang="uk-UA" sz="2400" dirty="0" err="1" smtClean="0"/>
              <a:t>Україні”</a:t>
            </a:r>
            <a:r>
              <a:rPr lang="uk-UA" sz="2400" dirty="0" smtClean="0"/>
              <a:t>…, арк. 77 – 78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Газета </a:t>
            </a:r>
            <a:r>
              <a:rPr lang="uk-UA" sz="2400" dirty="0" err="1" smtClean="0"/>
              <a:t>“народна”</a:t>
            </a:r>
            <a:r>
              <a:rPr lang="uk-UA" sz="2400" dirty="0" smtClean="0"/>
              <a:t> №20 від 26 листопада 2005р.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Леонід </a:t>
            </a:r>
            <a:r>
              <a:rPr lang="uk-UA" sz="2400" dirty="0" err="1" smtClean="0"/>
              <a:t>Королько</a:t>
            </a:r>
            <a:r>
              <a:rPr lang="uk-UA" sz="2400" dirty="0" smtClean="0"/>
              <a:t>. Голодомор:Причини і наслідки. Сватове, 2007.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Марина\Pictures\текстура\B_4872.jpg"/>
          <p:cNvPicPr>
            <a:picLocks noChangeAspect="1" noChangeArrowheads="1"/>
          </p:cNvPicPr>
          <p:nvPr/>
        </p:nvPicPr>
        <p:blipFill>
          <a:blip r:embed="rId2" cstate="print"/>
          <a:srcRect l="13556" t="9419" r="35539" b="18997"/>
          <a:stretch>
            <a:fillRect/>
          </a:stretch>
        </p:blipFill>
        <p:spPr bwMode="auto">
          <a:xfrm>
            <a:off x="4787900" y="1844675"/>
            <a:ext cx="3887788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C:\Users\Марина\Pictures\текстура\B_4872.jpg"/>
          <p:cNvPicPr>
            <a:picLocks noChangeAspect="1" noChangeArrowheads="1"/>
          </p:cNvPicPr>
          <p:nvPr/>
        </p:nvPicPr>
        <p:blipFill>
          <a:blip r:embed="rId2" cstate="print"/>
          <a:srcRect l="13556" t="9419" r="35539" b="18997"/>
          <a:stretch>
            <a:fillRect/>
          </a:stretch>
        </p:blipFill>
        <p:spPr bwMode="auto">
          <a:xfrm>
            <a:off x="468313" y="1812925"/>
            <a:ext cx="403225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Воробйов Дмитро</a:t>
            </a:r>
            <a:endParaRPr lang="ru-RU" dirty="0" smtClean="0"/>
          </a:p>
        </p:txBody>
      </p:sp>
      <p:sp>
        <p:nvSpPr>
          <p:cNvPr id="14341" name="Объект 17"/>
          <p:cNvSpPr>
            <a:spLocks noGrp="1"/>
          </p:cNvSpPr>
          <p:nvPr>
            <p:ph sz="half" idx="2"/>
          </p:nvPr>
        </p:nvSpPr>
        <p:spPr>
          <a:xfrm>
            <a:off x="4787900" y="1844675"/>
            <a:ext cx="3887788" cy="42846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Учень 10 класу </a:t>
            </a:r>
            <a:r>
              <a:rPr lang="uk-UA" dirty="0" err="1" smtClean="0"/>
              <a:t>КЗ</a:t>
            </a:r>
            <a:r>
              <a:rPr lang="uk-UA" dirty="0" smtClean="0"/>
              <a:t> «НВК </a:t>
            </a:r>
            <a:r>
              <a:rPr lang="uk-UA" dirty="0" err="1" smtClean="0"/>
              <a:t>Сватівська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      ЗОШ І ст. – гімназія»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</a:t>
            </a:r>
            <a:r>
              <a:rPr lang="uk-UA" sz="2000" dirty="0" smtClean="0"/>
              <a:t>Науковий керівник:</a:t>
            </a:r>
            <a:r>
              <a:rPr lang="uk-UA" sz="2000" dirty="0" err="1" smtClean="0"/>
              <a:t>Канівець</a:t>
            </a:r>
            <a:r>
              <a:rPr lang="uk-UA" sz="2000" dirty="0" smtClean="0"/>
              <a:t> Інна Олегівна, вчитель історії 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«НВК </a:t>
            </a:r>
            <a:r>
              <a:rPr lang="uk-UA" sz="2000" dirty="0" err="1" smtClean="0"/>
              <a:t>Сватівська</a:t>
            </a:r>
            <a:r>
              <a:rPr lang="uk-UA" sz="2000" dirty="0" smtClean="0"/>
              <a:t> </a:t>
            </a:r>
          </a:p>
          <a:p>
            <a:pPr>
              <a:buNone/>
            </a:pPr>
            <a:r>
              <a:rPr lang="uk-UA" sz="2000" dirty="0" smtClean="0"/>
              <a:t>       ЗОШ І ст. – гімназія».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Содержимое 4" descr="Скан_2016032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3" y="1772816"/>
            <a:ext cx="3312368" cy="4325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Мета, актуальність теми.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Геноцид як феномен ХХ ст.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Голодомор випадковість чи злочин?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Причини Голодомору.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Спогади очевидців.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Наслідки Голодомору.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Геноцид проти українського народу.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dirty="0" smtClean="0"/>
              <a:t>Література.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u="sng" dirty="0" smtClean="0"/>
              <a:t>Об</a:t>
            </a:r>
            <a:r>
              <a:rPr lang="en-US" sz="2400" u="sng" dirty="0" smtClean="0"/>
              <a:t>`</a:t>
            </a:r>
            <a:r>
              <a:rPr lang="uk-UA" sz="2400" u="sng" dirty="0" err="1" smtClean="0"/>
              <a:t>єкт</a:t>
            </a:r>
            <a:r>
              <a:rPr lang="uk-UA" sz="2400" u="sng" dirty="0" smtClean="0"/>
              <a:t> </a:t>
            </a:r>
            <a:r>
              <a:rPr lang="uk-UA" sz="2400" u="sng" dirty="0" err="1" smtClean="0"/>
              <a:t>досліждення</a:t>
            </a:r>
            <a:r>
              <a:rPr lang="uk-UA" sz="2400" dirty="0" smtClean="0"/>
              <a:t>: </a:t>
            </a:r>
            <a:r>
              <a:rPr lang="uk-UA" sz="1600" b="0" dirty="0" smtClean="0"/>
              <a:t>Голодомор на </a:t>
            </a:r>
            <a:r>
              <a:rPr lang="uk-UA" sz="1600" b="0" dirty="0" err="1" smtClean="0"/>
              <a:t>Сватівщині</a:t>
            </a:r>
            <a:r>
              <a:rPr lang="uk-UA" sz="1600" b="0" dirty="0" smtClean="0"/>
              <a:t> в 1932 – 1933рр.</a:t>
            </a:r>
            <a:endParaRPr lang="ru-RU" sz="16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 smtClean="0"/>
              <a:t>Актуальність</a:t>
            </a:r>
            <a:r>
              <a:rPr lang="uk-UA" dirty="0" smtClean="0"/>
              <a:t>:</a:t>
            </a:r>
            <a:r>
              <a:rPr lang="ru-RU" dirty="0"/>
              <a:t> </a:t>
            </a:r>
            <a:r>
              <a:rPr lang="ru-RU" sz="1600" dirty="0" err="1" smtClean="0"/>
              <a:t>Найжахливішим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злочином</a:t>
            </a:r>
            <a:r>
              <a:rPr lang="ru-RU" sz="1600" dirty="0" smtClean="0"/>
              <a:t> </a:t>
            </a:r>
            <a:r>
              <a:rPr lang="ru-RU" sz="1600" dirty="0" err="1" smtClean="0"/>
              <a:t>тоталітарної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народу став </a:t>
            </a:r>
            <a:r>
              <a:rPr lang="ru-RU" sz="1600" dirty="0" err="1" smtClean="0"/>
              <a:t>штучний</a:t>
            </a:r>
            <a:r>
              <a:rPr lang="ru-RU" sz="1600" dirty="0" smtClean="0"/>
              <a:t> голод 1032 – 1933 р. </a:t>
            </a:r>
            <a:r>
              <a:rPr lang="ru-RU" sz="1600" dirty="0" err="1" smtClean="0"/>
              <a:t>визнаний</a:t>
            </a:r>
            <a:r>
              <a:rPr lang="ru-RU" sz="1600" dirty="0" smtClean="0"/>
              <a:t> геноцидом. </a:t>
            </a:r>
            <a:r>
              <a:rPr lang="ru-RU" sz="1600" dirty="0" err="1" smtClean="0"/>
              <a:t>Наслідки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дають</a:t>
            </a:r>
            <a:r>
              <a:rPr lang="ru-RU" sz="1600" dirty="0" smtClean="0"/>
              <a:t> право </a:t>
            </a:r>
            <a:r>
              <a:rPr lang="ru-RU" sz="1600" dirty="0" err="1" smtClean="0"/>
              <a:t>історикам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віднести</a:t>
            </a:r>
            <a:r>
              <a:rPr lang="ru-RU" sz="1600" dirty="0" smtClean="0"/>
              <a:t> Голодомор до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подій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. Голодомор 1932 – 1933 </a:t>
            </a:r>
            <a:r>
              <a:rPr lang="ru-RU" sz="1600" dirty="0" err="1" smtClean="0"/>
              <a:t>р.р</a:t>
            </a:r>
            <a:r>
              <a:rPr lang="ru-RU" sz="1600" dirty="0" smtClean="0"/>
              <a:t>. 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минувшина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живе</a:t>
            </a:r>
            <a:r>
              <a:rPr lang="ru-RU" sz="1600" dirty="0" smtClean="0"/>
              <a:t> в </a:t>
            </a:r>
            <a:r>
              <a:rPr lang="ru-RU" sz="1600" dirty="0" err="1" smtClean="0"/>
              <a:t>пам</a:t>
            </a:r>
            <a:r>
              <a:rPr lang="en-US" sz="1600" dirty="0" smtClean="0"/>
              <a:t>`</a:t>
            </a:r>
            <a:r>
              <a:rPr lang="uk-UA" sz="1600" dirty="0" smtClean="0"/>
              <a:t>яті очевідців, жагучим болем відбугується у їхніх душах, у серцях нинішніх поколінь українців.</a:t>
            </a:r>
            <a:r>
              <a:rPr lang="ru-RU" sz="1600" dirty="0"/>
              <a:t> </a:t>
            </a:r>
            <a:r>
              <a:rPr lang="ru-RU" sz="1600" dirty="0" smtClean="0"/>
              <a:t>Лише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Україною</a:t>
            </a:r>
            <a:r>
              <a:rPr lang="ru-RU" sz="1600" dirty="0"/>
              <a:t> </a:t>
            </a:r>
            <a:r>
              <a:rPr lang="ru-RU" sz="1600" dirty="0" err="1"/>
              <a:t>незалежності</a:t>
            </a:r>
            <a:r>
              <a:rPr lang="ru-RU" sz="1600" dirty="0"/>
              <a:t> </a:t>
            </a:r>
            <a:r>
              <a:rPr lang="ru-RU" sz="1600" dirty="0" err="1"/>
              <a:t>вчені</a:t>
            </a:r>
            <a:r>
              <a:rPr lang="ru-RU" sz="1600" dirty="0"/>
              <a:t> </a:t>
            </a:r>
            <a:r>
              <a:rPr lang="ru-RU" sz="1600" dirty="0" err="1"/>
              <a:t>отримали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неупереджено</a:t>
            </a:r>
            <a:r>
              <a:rPr lang="ru-RU" sz="1600" dirty="0"/>
              <a:t> </a:t>
            </a:r>
            <a:r>
              <a:rPr lang="ru-RU" sz="1600" dirty="0" err="1"/>
              <a:t>досліджувати</a:t>
            </a:r>
            <a:r>
              <a:rPr lang="ru-RU" sz="1600" dirty="0"/>
              <a:t> </a:t>
            </a:r>
            <a:r>
              <a:rPr lang="ru-RU" sz="1600" dirty="0" err="1"/>
              <a:t>явища</a:t>
            </a:r>
            <a:r>
              <a:rPr lang="ru-RU" sz="1600" dirty="0"/>
              <a:t> </a:t>
            </a:r>
            <a:r>
              <a:rPr lang="ru-RU" sz="1600" dirty="0" smtClean="0"/>
              <a:t>Голодомору</a:t>
            </a:r>
            <a:r>
              <a:rPr lang="ru-RU" sz="1600" dirty="0"/>
              <a:t>. Але для </a:t>
            </a:r>
            <a:r>
              <a:rPr lang="ru-RU" sz="1600" dirty="0" err="1"/>
              <a:t>повного</a:t>
            </a:r>
            <a:r>
              <a:rPr lang="ru-RU" sz="1600" dirty="0"/>
              <a:t> </a:t>
            </a:r>
            <a:r>
              <a:rPr lang="ru-RU" sz="1600" dirty="0" err="1"/>
              <a:t>висвітлення</a:t>
            </a:r>
            <a:r>
              <a:rPr lang="ru-RU" sz="1600" dirty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 в </a:t>
            </a:r>
            <a:r>
              <a:rPr lang="ru-RU" sz="1600" dirty="0" err="1"/>
              <a:t>історичних</a:t>
            </a:r>
            <a:r>
              <a:rPr lang="ru-RU" sz="1600" dirty="0"/>
              <a:t> </a:t>
            </a:r>
            <a:r>
              <a:rPr lang="ru-RU" sz="1600" dirty="0" err="1"/>
              <a:t>джерелах</a:t>
            </a:r>
            <a:r>
              <a:rPr lang="ru-RU" sz="1600" dirty="0"/>
              <a:t> </a:t>
            </a:r>
            <a:r>
              <a:rPr lang="ru-RU" sz="1600" dirty="0" err="1"/>
              <a:t>потрібна</a:t>
            </a:r>
            <a:r>
              <a:rPr lang="ru-RU" sz="1600" dirty="0"/>
              <a:t> не одна </a:t>
            </a:r>
            <a:r>
              <a:rPr lang="ru-RU" sz="1600" dirty="0" err="1"/>
              <a:t>тисяча</a:t>
            </a:r>
            <a:r>
              <a:rPr lang="ru-RU" sz="1600" dirty="0"/>
              <a:t> </a:t>
            </a:r>
            <a:r>
              <a:rPr lang="ru-RU" sz="1600" dirty="0" err="1"/>
              <a:t>документальних</a:t>
            </a:r>
            <a:r>
              <a:rPr lang="ru-RU" sz="1600" dirty="0"/>
              <a:t> </a:t>
            </a:r>
            <a:r>
              <a:rPr lang="ru-RU" sz="1600" dirty="0" err="1"/>
              <a:t>свідчень</a:t>
            </a:r>
            <a:r>
              <a:rPr lang="ru-RU" sz="1600" dirty="0"/>
              <a:t>. Без них не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правдивої</a:t>
            </a:r>
            <a:r>
              <a:rPr lang="ru-RU" sz="1600" dirty="0"/>
              <a:t> </a:t>
            </a:r>
            <a:r>
              <a:rPr lang="ru-RU" sz="1600" dirty="0" err="1"/>
              <a:t>розповіді</a:t>
            </a:r>
            <a:r>
              <a:rPr lang="ru-RU" sz="1600" dirty="0"/>
              <a:t> і про </a:t>
            </a:r>
            <a:r>
              <a:rPr lang="ru-RU" sz="1600" dirty="0" err="1"/>
              <a:t>винуватців</a:t>
            </a:r>
            <a:r>
              <a:rPr lang="ru-RU" sz="1600" dirty="0"/>
              <a:t> </a:t>
            </a:r>
            <a:r>
              <a:rPr lang="ru-RU" sz="1600" dirty="0" err="1"/>
              <a:t>трагедії</a:t>
            </a:r>
            <a:r>
              <a:rPr lang="ru-RU" sz="1600" dirty="0"/>
              <a:t> на </a:t>
            </a:r>
            <a:r>
              <a:rPr lang="ru-RU" sz="1600" dirty="0" err="1"/>
              <a:t>місцях</a:t>
            </a:r>
            <a:r>
              <a:rPr lang="ru-RU" sz="1600" dirty="0"/>
              <a:t>, і про </a:t>
            </a:r>
            <a:r>
              <a:rPr lang="ru-RU" sz="1600" dirty="0" err="1"/>
              <a:t>масштаби</a:t>
            </a:r>
            <a:r>
              <a:rPr lang="ru-RU" sz="1600" dirty="0"/>
              <a:t> і </a:t>
            </a:r>
            <a:r>
              <a:rPr lang="ru-RU" sz="1600" dirty="0" err="1"/>
              <a:t>наслідки</a:t>
            </a:r>
            <a:r>
              <a:rPr lang="ru-RU" sz="1600" dirty="0"/>
              <a:t> голоду та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</a:t>
            </a:r>
            <a:r>
              <a:rPr lang="ru-RU" sz="1600" dirty="0" err="1"/>
              <a:t>політичне</a:t>
            </a:r>
            <a:r>
              <a:rPr lang="ru-RU" sz="1600" dirty="0"/>
              <a:t>, </a:t>
            </a:r>
            <a:r>
              <a:rPr lang="ru-RU" sz="1600" dirty="0" err="1"/>
              <a:t>господарське</a:t>
            </a:r>
            <a:r>
              <a:rPr lang="ru-RU" sz="1600" dirty="0"/>
              <a:t>, </a:t>
            </a:r>
            <a:r>
              <a:rPr lang="ru-RU" sz="1600" dirty="0" err="1"/>
              <a:t>демографічне</a:t>
            </a:r>
            <a:r>
              <a:rPr lang="ru-RU" sz="1600" dirty="0"/>
              <a:t> та духовно-</a:t>
            </a:r>
            <a:r>
              <a:rPr lang="ru-RU" sz="1600" dirty="0" err="1"/>
              <a:t>релігійне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народу. Особливо </a:t>
            </a:r>
            <a:r>
              <a:rPr lang="ru-RU" sz="1600" dirty="0" err="1"/>
              <a:t>важливо</a:t>
            </a:r>
            <a:r>
              <a:rPr lang="ru-RU" sz="1600" dirty="0"/>
              <a:t> </a:t>
            </a:r>
            <a:r>
              <a:rPr lang="ru-RU" sz="1600" dirty="0" err="1"/>
              <a:t>показати</a:t>
            </a:r>
            <a:r>
              <a:rPr lang="ru-RU" sz="1600" dirty="0"/>
              <a:t> </a:t>
            </a:r>
            <a:r>
              <a:rPr lang="ru-RU" sz="1600" dirty="0" err="1"/>
              <a:t>регіональні</a:t>
            </a:r>
            <a:r>
              <a:rPr lang="ru-RU" sz="1600" dirty="0"/>
              <a:t> </a:t>
            </a:r>
            <a:r>
              <a:rPr lang="ru-RU" sz="1600" dirty="0" err="1"/>
              <a:t>особливості</a:t>
            </a:r>
            <a:r>
              <a:rPr lang="ru-RU" sz="1600" dirty="0"/>
              <a:t> </a:t>
            </a:r>
            <a:r>
              <a:rPr lang="ru-RU" sz="1600" dirty="0" smtClean="0"/>
              <a:t>Голодомору</a:t>
            </a:r>
            <a:r>
              <a:rPr lang="ru-RU" sz="1600" dirty="0"/>
              <a:t>, </a:t>
            </a:r>
            <a:r>
              <a:rPr lang="ru-RU" sz="1600" dirty="0" err="1"/>
              <a:t>вплив</a:t>
            </a:r>
            <a:r>
              <a:rPr lang="ru-RU" sz="1600" dirty="0"/>
              <a:t> на людей </a:t>
            </a:r>
            <a:r>
              <a:rPr lang="ru-RU" sz="1600" dirty="0" err="1"/>
              <a:t>місцевих</a:t>
            </a:r>
            <a:r>
              <a:rPr lang="ru-RU" sz="1600" dirty="0"/>
              <a:t> </a:t>
            </a:r>
            <a:r>
              <a:rPr lang="ru-RU" sz="1600" dirty="0" err="1"/>
              <a:t>обставин</a:t>
            </a:r>
            <a:r>
              <a:rPr lang="ru-RU" sz="1600" dirty="0"/>
              <a:t>.</a:t>
            </a:r>
            <a:endParaRPr lang="uk-UA" sz="1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голодомор\m7f112b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89046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Мета </a:t>
            </a:r>
            <a:r>
              <a:rPr lang="ru-RU" u="sng" dirty="0" err="1" smtClean="0"/>
              <a:t>дослідження</a:t>
            </a:r>
            <a:r>
              <a:rPr lang="ru-RU" u="sng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052736"/>
            <a:ext cx="5111750" cy="40637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600" dirty="0" smtClean="0"/>
              <a:t>На основі дослідження документів, матеріалів, свідчень очевидців розкрити загальну картину причин, суті та наслідків Голодомору 1932 – 1933 рр. в Україні, зокрема на Сватівщині. 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sz="2000" b="1" u="sng" dirty="0" smtClean="0"/>
              <a:t>Предметом дослідження </a:t>
            </a:r>
            <a:r>
              <a:rPr lang="uk-UA" sz="1600" dirty="0" smtClean="0"/>
              <a:t>є вивчення масштабів Голодомору  проти українського народу  на території Сватівського району Луганської області.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980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r>
              <a:rPr lang="uk-UA" dirty="0" smtClean="0"/>
              <a:t>Геноцид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r>
              <a:rPr lang="uk-UA" sz="1600" dirty="0" smtClean="0"/>
              <a:t>Геноцид – це цілеспрямовані дії з метою знищення повністю або частково окремих груп населення чи цілих народів за національними, етнічними, расовими або релігійними мотивами.</a:t>
            </a:r>
          </a:p>
          <a:p>
            <a:r>
              <a:rPr lang="uk-UA" sz="1600" dirty="0" smtClean="0"/>
              <a:t>Геноцид – крайня форма дискримінації. Саме слово було винайдене у 1943р. Рафалом Лемкіном.</a:t>
            </a:r>
          </a:p>
          <a:p>
            <a:r>
              <a:rPr lang="uk-UA" sz="1600" dirty="0" smtClean="0"/>
              <a:t>Згідно з Ковенцією ООН, до дій геноциду належить: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/>
              <a:t> </a:t>
            </a:r>
            <a:r>
              <a:rPr lang="uk-UA" sz="1600" dirty="0" smtClean="0"/>
              <a:t>Вбивство членів будя – якої групи;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 smtClean="0"/>
              <a:t>Заподіяння важкої чи тілесної шкоди членам групи;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 smtClean="0"/>
              <a:t>Навмисне створення для цієї групи умов життя, що мають за мету призвести її повністю чи частково до фізичного винищення;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 smtClean="0"/>
              <a:t>Вживання заходів, спрямованих на запобігання народжуваності в середині групи;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600" dirty="0" smtClean="0"/>
              <a:t>Насильнице переміщення дітей даної групи в іншу групу.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На практиці термін «геноцид» використовується «у випадках масового знищення цілих народностей»…</a:t>
            </a:r>
          </a:p>
          <a:p>
            <a:pPr marL="0" indent="0"/>
            <a:r>
              <a:rPr lang="uk-UA" sz="1600" dirty="0" smtClean="0">
                <a:latin typeface="+mj-lt"/>
                <a:cs typeface="Times New Roman" pitchFamily="18" charset="0"/>
              </a:rPr>
              <a:t>      Голодомор – соціально-господарське явище, що виявляється в позбавленні           населення мінімуму необхідних продуктів харчування і призводить до зміни демографічної і соціальної структури населення. </a:t>
            </a: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uk-UA" sz="1600" dirty="0" smtClean="0"/>
          </a:p>
          <a:p>
            <a:r>
              <a:rPr lang="vi-VN" sz="1600" dirty="0" smtClean="0">
                <a:latin typeface="Calibri" pitchFamily="34" charset="0"/>
                <a:cs typeface="Calibri" pitchFamily="34" charset="0"/>
                <a:hlinkClick r:id="rId2" tooltip="28 листопада"/>
              </a:rPr>
              <a:t>28 листопада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sz="1600" dirty="0" smtClean="0">
                <a:latin typeface="Calibri" pitchFamily="34" charset="0"/>
                <a:cs typeface="Calibri" pitchFamily="34" charset="0"/>
                <a:hlinkClick r:id="rId3" tooltip="2006"/>
              </a:rPr>
              <a:t>2006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 року </a:t>
            </a:r>
            <a:r>
              <a:rPr lang="vi-VN" sz="1600" dirty="0" smtClean="0">
                <a:latin typeface="Calibri" pitchFamily="34" charset="0"/>
                <a:cs typeface="Calibri" pitchFamily="34" charset="0"/>
                <a:hlinkClick r:id="rId4" tooltip="Верховна Рада України"/>
              </a:rPr>
              <a:t>Верховна Рада України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 ухвалила закон </a:t>
            </a:r>
            <a:r>
              <a:rPr lang="vi-VN" sz="1600" dirty="0" smtClean="0">
                <a:latin typeface="Calibri" pitchFamily="34" charset="0"/>
                <a:cs typeface="Calibri" pitchFamily="34" charset="0"/>
                <a:hlinkClick r:id="rId5" tooltip="Закон України «Про Голодомор 1932–1933 років в Україні»"/>
              </a:rPr>
              <a:t>«Про Голодомор 1932–1933 років в Україні»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, яким Голодомор визнаний геноцидом українського народу.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79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r"/>
            <a:r>
              <a:rPr lang="uk-UA" sz="2400" dirty="0" smtClean="0"/>
              <a:t>«</a:t>
            </a:r>
            <a:r>
              <a:rPr lang="uk-UA" sz="2400" b="1" dirty="0" smtClean="0"/>
              <a:t>Перед живими і мертвим, перед всім світом маємо сказати, голодор був геноцидом</a:t>
            </a:r>
            <a:br>
              <a:rPr lang="uk-UA" sz="2400" b="1" dirty="0" smtClean="0"/>
            </a:br>
            <a:r>
              <a:rPr lang="uk-UA" sz="2400" b="1" dirty="0" smtClean="0"/>
              <a:t> українського народу»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968552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    Кожен народ має свою власну історію, історію, яку створили і вистраждали впродовж багатоьох століть. Але серед усіх цих подій Голодомор 1932 – 1933 рр.  - одна з найбільш трагічних сторінок історії українського народу. За механізмом творення і страхітливими наслідками його слід віднести до  найтрагічних подій в історії людства.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Ретельне вивчення великої кількості архівних джерел, особливо документів про діяльність Політбюро ЦК ВКП(б) і ЦК КП(б)У  та союзного і республіканського урядів, дає усі підстави для висновку, що голод в Україні не був причиною розбурханої природної стихії – це був штучно створенний Голодомор, свідомою акцією імперських сил проти українського селянства.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Голод був не просто штучним, а рукотворним, тобто свідомо створений тодішнім політичним керівництвом СРСР і України. Про це свідчать і численні архів документи, виступи політичних діячів і спогади очевидців цієї трагедії.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Так, ставленик Сталіна Мендель Хатаєвич, один з керівників хлібозаготівельної компанії на Україні в 1933р.,  відверто і цинічно писав: «Між селянами і нашою владою жорстока боротьба. Це боротьба на смерть.Цей рік став випробуванням нашої сили і їхньої витривалості. Голод довів їм, хто тут господар. Він коштував мільйонів життів, але колгоспна система існуватиме завжди. Ми виграли війну».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9111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/>
          <a:lstStyle/>
          <a:p>
            <a:r>
              <a:rPr lang="uk-UA" dirty="0" smtClean="0"/>
              <a:t>Причини Голодомору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44280" cy="507342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sz="2400" dirty="0" smtClean="0"/>
              <a:t>Насильницька масова і суцільна колективізація.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Розкуркулювання. «Ліквідація куркульства як класу».</a:t>
            </a:r>
          </a:p>
          <a:p>
            <a:pPr marL="514350" indent="-514350">
              <a:buAutoNum type="arabicPeriod"/>
            </a:pPr>
            <a:r>
              <a:rPr lang="uk-UA" sz="2400" dirty="0" smtClean="0"/>
              <a:t>Продрозкладка  - примусова хлібозаготівля.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2737"/>
            <a:ext cx="4038600" cy="512364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600" dirty="0" smtClean="0"/>
              <a:t>        В результаті економічно необгрунтованої політики насильницької суцільної колективізації і варварської «ліквідації куркульства як класу», продуктивні сили села неупинно знекровлювалися і валові збори зернових відчутно зменшувалися; уряд, щоб фінансувати зростаючі потреби індустріалізації,злочинно все більше підвищував розміри хлібозаготівель, що наближало до грандіозної катастрофи. Валовий збір зернових України у 1930р. становив  - 22, 9 млн.т.,а «загатовили» 7,8 млн.т., (34% валового збору). У 1931р. Зібрано – 12,8 млн.т. заготовлено – 7 млн.т. (54, 6%). Отже Україну залишили без хліба. Наявного зерна ледве вистачило б для посіву.</a:t>
            </a:r>
            <a:endParaRPr lang="ru-RU" sz="1600" dirty="0"/>
          </a:p>
        </p:txBody>
      </p:sp>
      <p:pic>
        <p:nvPicPr>
          <p:cNvPr id="1026" name="Picture 2" descr="E:\голодомор\TwTd9ApDL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3776999"/>
            <a:ext cx="3475360" cy="23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43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707678"/>
          </a:xfrm>
        </p:spPr>
        <p:txBody>
          <a:bodyPr/>
          <a:lstStyle/>
          <a:p>
            <a:r>
              <a:rPr lang="uk-UA" dirty="0" smtClean="0"/>
              <a:t>Причини(спогади очевидців).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3080321" cy="5472608"/>
          </a:xfrm>
        </p:spPr>
        <p:txBody>
          <a:bodyPr/>
          <a:lstStyle/>
          <a:p>
            <a:r>
              <a:rPr lang="uk-UA" sz="1600" b="1" u="sng" dirty="0" smtClean="0"/>
              <a:t>Губіна Л.І. (с. Куземівка) – </a:t>
            </a:r>
            <a:r>
              <a:rPr lang="uk-UA" sz="1600" dirty="0" smtClean="0"/>
              <a:t>«Незважаючи на посуху у селян було все для існування, але великі, непомірні податки змусили людей голодувати».</a:t>
            </a:r>
          </a:p>
          <a:p>
            <a:r>
              <a:rPr lang="uk-UA" sz="1600" b="1" u="sng" dirty="0" smtClean="0"/>
              <a:t>Місько В.І. (с. Наугольне) – </a:t>
            </a:r>
            <a:r>
              <a:rPr lang="uk-UA" sz="1600" dirty="0" smtClean="0"/>
              <a:t>«Активісти забирали не тільки зерно, а й інші речі. Так, у моїх сусідів забрали кожухи, корову, телицю і тут же віддали їх членам «красної мітли». І залишили родину на голодне існування… За два місяці в родині померло троє дітей…» </a:t>
            </a:r>
          </a:p>
          <a:p>
            <a:r>
              <a:rPr lang="uk-UA" sz="1600" b="1" u="sng" dirty="0" smtClean="0"/>
              <a:t>Гур О.Г.(с.Містки) – </a:t>
            </a:r>
            <a:r>
              <a:rPr lang="uk-UA" sz="1600" dirty="0" smtClean="0"/>
              <a:t>«Кожному району були задані плани по збору зерна, коли зібрали один план, приходив інший, і так, доки з району не вивезли все зерно»(4).</a:t>
            </a:r>
          </a:p>
          <a:p>
            <a:endParaRPr lang="ru-RU" dirty="0"/>
          </a:p>
        </p:txBody>
      </p:sp>
      <p:pic>
        <p:nvPicPr>
          <p:cNvPr id="2050" name="Picture 2" descr="E:\голодомор\613203_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5111750" cy="31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голодомор\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176464" cy="31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53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2156</Words>
  <Application>Microsoft Office PowerPoint</Application>
  <PresentationFormat>Экран 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«МАН Історик – Юніор Дослідник.  Геноцид як феномен ХХ сторіччя» Тема роботи: «Геноцид проти українського народу. Голодомор на Сватівщині» </vt:lpstr>
      <vt:lpstr>Воробйов Дмитро</vt:lpstr>
      <vt:lpstr>Зміст</vt:lpstr>
      <vt:lpstr>Об`єкт досліждення: Голодомор на Сватівщині в 1932 – 1933рр.</vt:lpstr>
      <vt:lpstr>    Мета дослідження: </vt:lpstr>
      <vt:lpstr>Геноцид </vt:lpstr>
      <vt:lpstr>«Перед живими і мертвим, перед всім світом маємо сказати, голодор був геноцидом  українського народу»</vt:lpstr>
      <vt:lpstr>Причини Голодомору</vt:lpstr>
      <vt:lpstr>Причини(спогади очевидців).</vt:lpstr>
      <vt:lpstr>Свідчення очевидців</vt:lpstr>
      <vt:lpstr>Свідчення очевидців</vt:lpstr>
      <vt:lpstr>Наслідки Голодомору</vt:lpstr>
      <vt:lpstr>Геноцид проти українського народу</vt:lpstr>
      <vt:lpstr>Слайд 14</vt:lpstr>
      <vt:lpstr>Слайд 15</vt:lpstr>
      <vt:lpstr>Слайд 16</vt:lpstr>
      <vt:lpstr>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Евгеньевна</dc:creator>
  <cp:lastModifiedBy>хозяин</cp:lastModifiedBy>
  <cp:revision>68</cp:revision>
  <dcterms:created xsi:type="dcterms:W3CDTF">2015-05-18T04:28:53Z</dcterms:created>
  <dcterms:modified xsi:type="dcterms:W3CDTF">2016-04-11T20:31:36Z</dcterms:modified>
</cp:coreProperties>
</file>