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257" r:id="rId2"/>
    <p:sldId id="259" r:id="rId3"/>
    <p:sldId id="272" r:id="rId4"/>
    <p:sldId id="278" r:id="rId5"/>
    <p:sldId id="264" r:id="rId6"/>
    <p:sldId id="276" r:id="rId7"/>
    <p:sldId id="273" r:id="rId8"/>
    <p:sldId id="280" r:id="rId9"/>
    <p:sldId id="274" r:id="rId10"/>
    <p:sldId id="263" r:id="rId11"/>
    <p:sldId id="262" r:id="rId12"/>
    <p:sldId id="281" r:id="rId13"/>
    <p:sldId id="277" r:id="rId14"/>
    <p:sldId id="282" r:id="rId15"/>
    <p:sldId id="27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90A"/>
    <a:srgbClr val="002A7E"/>
    <a:srgbClr val="0211A0"/>
    <a:srgbClr val="D18A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>
        <p:scale>
          <a:sx n="78" d="100"/>
          <a:sy n="78" d="100"/>
        </p:scale>
        <p:origin x="-9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4F117-F6E2-4EEA-BC4D-13F2DD5477F1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BD0C-84B4-4135-A108-42C09E8ECC8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73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3BD0C-84B4-4135-A108-42C09E8ECC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40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3BD0C-84B4-4135-A108-42C09E8ECC8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94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6CFD0E-02F3-4366-B040-0B785E46C07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9319AB-B1E6-4CAC-9BA7-FF12F7DF42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43" y="-243855"/>
            <a:ext cx="9507343" cy="71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kulibinsclub.ru/images/photos/37519e1c26bda210c902945c435a17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077" y="785794"/>
            <a:ext cx="91279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/>
                <a:solidFill>
                  <a:srgbClr val="FF0000"/>
                </a:solidFill>
                <a:effectLst/>
              </a:rPr>
              <a:t>«</a:t>
            </a:r>
            <a:r>
              <a:rPr lang="uk-UA" sz="4000" b="1" cap="none" spc="0" dirty="0" err="1" smtClean="0">
                <a:ln/>
                <a:solidFill>
                  <a:srgbClr val="FF0000"/>
                </a:solidFill>
                <a:effectLst/>
              </a:rPr>
              <a:t>По</a:t>
            </a:r>
            <a:r>
              <a:rPr lang="uk-UA" sz="4000" b="1" dirty="0" err="1" smtClean="0">
                <a:ln/>
                <a:solidFill>
                  <a:srgbClr val="FF0000"/>
                </a:solidFill>
              </a:rPr>
              <a:t>логівщина</a:t>
            </a:r>
            <a:r>
              <a:rPr lang="uk-UA" sz="4000" b="1" dirty="0" smtClean="0">
                <a:ln/>
                <a:solidFill>
                  <a:srgbClr val="FF0000"/>
                </a:solidFill>
              </a:rPr>
              <a:t>  –  маленький </a:t>
            </a:r>
            <a:r>
              <a:rPr lang="uk-UA" sz="4000" b="1" dirty="0" smtClean="0">
                <a:ln/>
                <a:solidFill>
                  <a:srgbClr val="FF0000"/>
                </a:solidFill>
              </a:rPr>
              <a:t>куточок </a:t>
            </a:r>
          </a:p>
          <a:p>
            <a:pPr algn="ctr"/>
            <a:r>
              <a:rPr lang="uk-UA" sz="4000" b="1" dirty="0" smtClean="0">
                <a:ln/>
                <a:solidFill>
                  <a:srgbClr val="FF0000"/>
                </a:solidFill>
              </a:rPr>
              <a:t>великої       трагедії</a:t>
            </a:r>
            <a:r>
              <a:rPr lang="uk-UA" sz="4000" b="1" cap="none" spc="0" dirty="0" smtClean="0">
                <a:ln/>
                <a:solidFill>
                  <a:srgbClr val="FF0000"/>
                </a:solidFill>
                <a:effectLst/>
              </a:rPr>
              <a:t>»</a:t>
            </a:r>
            <a:endParaRPr lang="ru-RU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14620"/>
            <a:ext cx="21431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chemeClr val="accent3"/>
                </a:solidFill>
                <a:effectLst/>
              </a:rPr>
              <a:t>Мертві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91428" y="-71132"/>
            <a:ext cx="93439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Всеукраїнський інтерактивний конкурс Малої академії наук </a:t>
            </a:r>
          </a:p>
          <a:p>
            <a:pPr algn="ct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«МАН – Юніор-Дослідник» Номінація «Історик-Юніор 2016»</a:t>
            </a:r>
            <a:endParaRPr lang="ru-RU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071810"/>
            <a:ext cx="231512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Роботу виконала:</a:t>
            </a:r>
          </a:p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Учениця 8-А класу</a:t>
            </a:r>
          </a:p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Пологівської гімназії</a:t>
            </a:r>
          </a:p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«Основа»</a:t>
            </a:r>
          </a:p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Науменко Катерина</a:t>
            </a:r>
            <a:endParaRPr lang="ru-RU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929198"/>
            <a:ext cx="42652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Науковий керівник:</a:t>
            </a:r>
          </a:p>
          <a:p>
            <a:pPr algn="r"/>
            <a:r>
              <a:rPr lang="uk-UA" b="1" dirty="0" smtClean="0">
                <a:ln/>
                <a:solidFill>
                  <a:schemeClr val="accent3"/>
                </a:solidFill>
              </a:rPr>
              <a:t>У</a:t>
            </a:r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читель української мови та літератури</a:t>
            </a:r>
          </a:p>
          <a:p>
            <a:pPr algn="r"/>
            <a:r>
              <a:rPr lang="uk-UA" b="1" cap="none" spc="0" dirty="0" err="1" smtClean="0">
                <a:ln/>
                <a:solidFill>
                  <a:schemeClr val="accent3"/>
                </a:solidFill>
                <a:effectLst/>
              </a:rPr>
              <a:t>Пологівської</a:t>
            </a:r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 гімназії</a:t>
            </a:r>
          </a:p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«Основа»</a:t>
            </a:r>
          </a:p>
          <a:p>
            <a:pPr algn="r"/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Маркітан Лідія Володимирівна</a:t>
            </a:r>
            <a:endParaRPr lang="ru-RU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407529"/>
            <a:ext cx="5205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chemeClr val="accent3"/>
                </a:solidFill>
                <a:effectLst/>
              </a:rPr>
              <a:t>не забудуть…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357562"/>
            <a:ext cx="2466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/>
                <a:solidFill>
                  <a:schemeClr val="accent3"/>
                </a:solidFill>
              </a:rPr>
              <a:t>н</a:t>
            </a:r>
            <a:r>
              <a:rPr lang="uk-UA" sz="3200" b="1" cap="none" spc="0" dirty="0" smtClean="0">
                <a:ln/>
                <a:solidFill>
                  <a:schemeClr val="accent3"/>
                </a:solidFill>
                <a:effectLst/>
              </a:rPr>
              <a:t>е простять,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29066"/>
            <a:ext cx="1026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/>
                <a:solidFill>
                  <a:schemeClr val="accent3"/>
                </a:solidFill>
              </a:rPr>
              <a:t>живі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92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88641"/>
            <a:ext cx="45720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6 грудня 1932 року РНК УРСР і ЦК КП(б) ухвалена постанова «Про занесення на «чорну дошку» сіл, які злісно саботують хлібозаготівлю»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b="1" dirty="0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репресивних</a:t>
            </a:r>
            <a:r>
              <a:rPr lang="ru-RU" sz="1600" b="1" dirty="0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600" b="1" dirty="0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b="1" dirty="0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 таким</a:t>
            </a:r>
            <a:r>
              <a:rPr lang="ru-RU" sz="1600" b="1" dirty="0" smtClean="0">
                <a:solidFill>
                  <a:srgbClr val="E8990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600" b="1" dirty="0" smtClean="0">
              <a:solidFill>
                <a:srgbClr val="E8990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кооперативну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будь-яким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крамом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наявний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вивезти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колгоспну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дотерміново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стягнути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раніш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кредити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зобов'язання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ретельну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"чистку" складу колгоспів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низових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контрреволюційних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59" y="116632"/>
            <a:ext cx="3935688" cy="5955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www.bibliotekar.ru/golodomor/index2.files/image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643446"/>
            <a:ext cx="2643206" cy="1714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998771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4" t="2573" b="5401"/>
          <a:stretch/>
        </p:blipFill>
        <p:spPr bwMode="auto">
          <a:xfrm>
            <a:off x="5230294" y="361682"/>
            <a:ext cx="3913706" cy="649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486177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«Чорна дошка» - це дошка, куди потрапляли господарства,що не виконували план заготівель; також статус села, району на території Української СРР, який передбачав блокаду та посилений терор голодом цивільного населення під час геноциду українського народу 1932 – 1933 роки. Присвоювався населеним пунктам та районам, які чинили опір примусовій колективізації. Цей документ був спрямований на  повне поголовне знищення цілих сіл разом із  населенням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92998"/>
            <a:ext cx="4714877" cy="325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5664" y="3501008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2548" y="3824173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520" y="4149080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Колгосп «Авангард», хутір </a:t>
            </a:r>
            <a:r>
              <a:rPr lang="uk-UA" b="1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Новокарлівка</a:t>
            </a: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(нині </a:t>
            </a:r>
            <a:r>
              <a:rPr lang="uk-UA" b="1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Новокарлівка</a:t>
            </a: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Колгосп ім. </a:t>
            </a:r>
            <a:r>
              <a:rPr lang="uk-UA" b="1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Войкова</a:t>
            </a: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, село </a:t>
            </a:r>
            <a:r>
              <a:rPr lang="uk-UA" b="1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К-Роздори</a:t>
            </a: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(нині Кінські </a:t>
            </a:r>
            <a:r>
              <a:rPr lang="uk-UA" b="1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Роздори</a:t>
            </a: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Колгосп ім. Сталіна (населений пункт не встановлено)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Колгосп «Червона Зірка», село Воскресенка (нині </a:t>
            </a:r>
            <a:r>
              <a:rPr lang="uk-UA" b="1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Чапаївка</a:t>
            </a:r>
            <a:r>
              <a:rPr lang="uk-UA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1373" y="3527689"/>
            <a:ext cx="175881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100" b="1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ЧОРНА ДОШКА</a:t>
            </a:r>
            <a:endParaRPr lang="ru-RU" sz="2100" dirty="0">
              <a:solidFill>
                <a:prstClr val="black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973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latin typeface="Times New Roman" pitchFamily="18" charset="0"/>
                <a:cs typeface="Times New Roman" pitchFamily="18" charset="0"/>
              </a:rPr>
              <a:t>А тим часом селами снували так звані «буксирні бригади» з числа радянських активістів. «Буксирники» заходили в хати і вимітали у кожного селянина все до останньої зернини, як казали вони, «для робітничого класу», «для побудови у нашій країні соціалізму».</a:t>
            </a:r>
            <a:endParaRPr lang="ru-RU" sz="2000" b="1" cap="none" spc="0" dirty="0">
              <a:ln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7"/>
            <a:ext cx="5500726" cy="3231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6314" y="5286388"/>
            <a:ext cx="398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 за вікном гуло, мело,</a:t>
            </a:r>
          </a:p>
          <a:p>
            <a:r>
              <a:rPr lang="uk-UA" b="1" dirty="0" smtClean="0"/>
              <a:t>Безсило я звалився з печі.</a:t>
            </a:r>
          </a:p>
          <a:p>
            <a:r>
              <a:rPr lang="uk-UA" b="1" dirty="0" smtClean="0"/>
              <a:t>Мовчить обідране село,</a:t>
            </a:r>
          </a:p>
          <a:p>
            <a:r>
              <a:rPr lang="uk-UA" b="1" dirty="0" smtClean="0"/>
              <a:t>В хатах смертельна порожнеча</a:t>
            </a:r>
            <a:endParaRPr lang="ru-RU" b="1" dirty="0"/>
          </a:p>
        </p:txBody>
      </p:sp>
      <p:pic>
        <p:nvPicPr>
          <p:cNvPr id="5" name="Рисунок 4" descr="http://4.bp.blogspot.com/-I29qZawTNWY/VcTNlQp_A3I/AAAAAAAABX8/_MIWtKbgJe4/s1600/0000077777.jpg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571744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00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477" y="-1144208"/>
            <a:ext cx="6876313" cy="91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5714" y="40466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«Говрашок – це хороше м’ясо. Сусід тільки траву їсть,от. Він ото капканів штук 30 ставив. І ото тими капканами приносить і 50, </a:t>
            </a:r>
            <a:r>
              <a:rPr 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і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 60. А тут учителі в </a:t>
            </a:r>
            <a:r>
              <a:rPr 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очереді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 стоять. У них гроші ж були, у вчителів. І забирали те м’ясо в нього.»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parajita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0" y="116632"/>
            <a:ext cx="6807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A7E"/>
                </a:solidFill>
              </a:rPr>
              <a:t>Хмелівський Антон </a:t>
            </a:r>
            <a:r>
              <a:rPr lang="ru-RU" sz="2000" b="1" dirty="0" smtClean="0">
                <a:solidFill>
                  <a:srgbClr val="002A7E"/>
                </a:solidFill>
              </a:rPr>
              <a:t>Антонович, 1919 </a:t>
            </a:r>
            <a:r>
              <a:rPr lang="ru-RU" sz="2000" b="1" dirty="0" err="1" smtClean="0">
                <a:solidFill>
                  <a:srgbClr val="002A7E"/>
                </a:solidFill>
              </a:rPr>
              <a:t>р.н</a:t>
            </a:r>
            <a:r>
              <a:rPr lang="ru-RU" sz="2000" b="1" dirty="0" smtClean="0">
                <a:solidFill>
                  <a:srgbClr val="002A7E"/>
                </a:solidFill>
              </a:rPr>
              <a:t>.              </a:t>
            </a:r>
            <a:r>
              <a:rPr lang="uk-UA" b="1" dirty="0" smtClean="0">
                <a:solidFill>
                  <a:srgbClr val="002A7E"/>
                </a:solidFill>
              </a:rPr>
              <a:t>с. </a:t>
            </a:r>
            <a:r>
              <a:rPr lang="uk-UA" b="1" dirty="0" err="1" smtClean="0">
                <a:solidFill>
                  <a:srgbClr val="002A7E"/>
                </a:solidFill>
              </a:rPr>
              <a:t>Чубарівка</a:t>
            </a:r>
            <a:endParaRPr lang="ru-RU" b="1" dirty="0">
              <a:solidFill>
                <a:srgbClr val="002A7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0" y="1420327"/>
            <a:ext cx="523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A7E"/>
                </a:solidFill>
              </a:rPr>
              <a:t>Звіщик</a:t>
            </a:r>
            <a:r>
              <a:rPr lang="ru-RU" b="1" dirty="0" smtClean="0">
                <a:solidFill>
                  <a:srgbClr val="002A7E"/>
                </a:solidFill>
              </a:rPr>
              <a:t> Федор </a:t>
            </a:r>
            <a:r>
              <a:rPr lang="ru-RU" b="1" dirty="0" err="1" smtClean="0">
                <a:solidFill>
                  <a:srgbClr val="002A7E"/>
                </a:solidFill>
              </a:rPr>
              <a:t>Ілліч</a:t>
            </a:r>
            <a:r>
              <a:rPr lang="ru-RU" dirty="0" smtClean="0">
                <a:solidFill>
                  <a:srgbClr val="002A7E"/>
                </a:solidFill>
              </a:rPr>
              <a:t>, </a:t>
            </a:r>
            <a:r>
              <a:rPr lang="ru-RU" b="1" dirty="0" smtClean="0">
                <a:solidFill>
                  <a:srgbClr val="002A7E"/>
                </a:solidFill>
              </a:rPr>
              <a:t>1919 </a:t>
            </a:r>
            <a:r>
              <a:rPr lang="ru-RU" b="1" dirty="0" err="1" smtClean="0">
                <a:solidFill>
                  <a:srgbClr val="002A7E"/>
                </a:solidFill>
              </a:rPr>
              <a:t>р.н</a:t>
            </a:r>
            <a:r>
              <a:rPr lang="ru-RU" b="1" dirty="0" smtClean="0">
                <a:solidFill>
                  <a:srgbClr val="002A7E"/>
                </a:solidFill>
              </a:rPr>
              <a:t>.                 </a:t>
            </a:r>
            <a:r>
              <a:rPr lang="uk-UA" b="1" dirty="0" smtClean="0">
                <a:solidFill>
                  <a:srgbClr val="002A7E"/>
                </a:solidFill>
              </a:rPr>
              <a:t>с. </a:t>
            </a:r>
            <a:r>
              <a:rPr lang="uk-UA" b="1" dirty="0" err="1" smtClean="0">
                <a:solidFill>
                  <a:srgbClr val="002A7E"/>
                </a:solidFill>
              </a:rPr>
              <a:t>Чубарівка</a:t>
            </a:r>
            <a:endParaRPr lang="ru-RU" b="1" dirty="0">
              <a:solidFill>
                <a:srgbClr val="002A7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674" y="1701467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«33–ій </a:t>
            </a:r>
            <a:r>
              <a:rPr lang="uk-UA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год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 </a:t>
            </a:r>
            <a:r>
              <a:rPr lang="uk-UA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помню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. Так я ото з </a:t>
            </a:r>
            <a:r>
              <a:rPr lang="uk-UA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ботінок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 халяви їв. Варив </a:t>
            </a:r>
            <a:r>
              <a:rPr lang="uk-UA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кожу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 і їв. Корінці </a:t>
            </a:r>
            <a:r>
              <a:rPr lang="uk-UA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спориша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 рвали і їли, то абрикоси зелені, траву їли, що попало. Страшний голод був, що людина їла людину.»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09" y="2780928"/>
            <a:ext cx="8672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rgbClr val="002A7E"/>
                </a:solidFill>
              </a:rPr>
              <a:t>Недовінчаний</a:t>
            </a:r>
            <a:r>
              <a:rPr lang="uk-UA" b="1" dirty="0" smtClean="0">
                <a:solidFill>
                  <a:srgbClr val="002A7E"/>
                </a:solidFill>
              </a:rPr>
              <a:t> Іван Федорович, 1923 р. н.                с. </a:t>
            </a:r>
            <a:r>
              <a:rPr lang="uk-UA" b="1" dirty="0" err="1" smtClean="0">
                <a:solidFill>
                  <a:srgbClr val="002A7E"/>
                </a:solidFill>
              </a:rPr>
              <a:t>Григорівка</a:t>
            </a:r>
            <a:endParaRPr lang="ru-RU" b="1" dirty="0">
              <a:solidFill>
                <a:srgbClr val="002A7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714" y="3150260"/>
            <a:ext cx="8050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«А людей виселяли з своїх осель за село. Там вони повиривали собі землянки і там жили. Це місце називали Казанкою.»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333" y="3876609"/>
            <a:ext cx="671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A7E"/>
                </a:solidFill>
              </a:rPr>
              <a:t>Хлопко Володимир Федорович, 1926 р. н.                 с. </a:t>
            </a:r>
            <a:r>
              <a:rPr lang="uk-UA" b="1" dirty="0" err="1" smtClean="0">
                <a:solidFill>
                  <a:srgbClr val="002A7E"/>
                </a:solidFill>
              </a:rPr>
              <a:t>Тарасівське</a:t>
            </a:r>
            <a:endParaRPr lang="ru-RU" dirty="0">
              <a:solidFill>
                <a:srgbClr val="002A7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694" y="4245941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«Було якось, приніс батько додому жменю кукурудзи. Ми, малі, зраділи. Та приїхали активісти висипали все із ящика в торбину і поїхали. Батько лише тяжко зітхнув, а ми, малеча, плакали.»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8101" y="5261604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A7E"/>
                </a:solidFill>
              </a:rPr>
              <a:t>Іщенко О., 1919 р. н.                  м. Пологи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4023" y="5589240"/>
            <a:ext cx="7967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parajita" panose="020B0604020202020204" pitchFamily="34" charset="0"/>
              </a:rPr>
              <a:t>«Пам'ятаю, як дозріли черешні. Наївшись, я нарвала і сестричці, котра від голоду уже й не піднімалась. Протягла їй кілька ягід, а в неї бідної, аж руки затряслись. З'їла три ягідки – й померла.»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48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14290"/>
            <a:ext cx="9108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Наслідки голодомору 1932 – 1933 року:</a:t>
            </a:r>
          </a:p>
          <a:p>
            <a:endParaRPr lang="uk-UA" sz="1600" b="1" cap="none" spc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35" t="5543" r="1448" b="3772"/>
          <a:stretch/>
        </p:blipFill>
        <p:spPr>
          <a:xfrm>
            <a:off x="285720" y="4021422"/>
            <a:ext cx="3196816" cy="26038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071942"/>
            <a:ext cx="3286116" cy="26229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714356"/>
            <a:ext cx="8929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голоду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поменшало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покірливості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запобігливості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голод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засіб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упокорення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радянських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колгоспах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залишався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аж до 70-х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злиденним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знищене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морально-етичними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засадами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співжиття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Воістину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перевернувся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нічим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став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господарем – лежав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могилі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Вершилася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злочинна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селекція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пожирали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Обривався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ланцюг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поколінь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ніколи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щадила доля,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удару,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знав.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комуністичного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спричинили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складу села.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цілковито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знищений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заможний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прошарок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постраждало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селян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достатку,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сформувалося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однорідне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колгоспне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селянство.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1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shade val="100000"/>
                <a:satMod val="15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4357694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ln/>
                <a:solidFill>
                  <a:srgbClr val="FEB80A"/>
                </a:solidFill>
              </a:rPr>
              <a:t>Пам'ятник, присвячений пам'яті жертв голодомору 1932-1933 р. м. </a:t>
            </a:r>
            <a:r>
              <a:rPr lang="uk-UA" sz="2000" b="1" dirty="0" smtClean="0">
                <a:ln/>
                <a:solidFill>
                  <a:srgbClr val="FEB80A"/>
                </a:solidFill>
              </a:rPr>
              <a:t>Пологи</a:t>
            </a:r>
            <a:endParaRPr lang="ru-RU" sz="2000" b="1" dirty="0">
              <a:ln/>
              <a:solidFill>
                <a:srgbClr val="FEB80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4572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Об'єктивні обставини, які свідчать про штучний характер голодомору </a:t>
            </a:r>
          </a:p>
          <a:p>
            <a:pPr algn="ctr"/>
            <a:endParaRPr lang="uk-UA" sz="2400" b="1" dirty="0" smtClean="0">
              <a:ln/>
              <a:solidFill>
                <a:srgbClr val="FF0000"/>
              </a:solidFill>
              <a:latin typeface="constantia"/>
            </a:endParaRPr>
          </a:p>
          <a:p>
            <a:pPr algn="ctr"/>
            <a:endParaRPr lang="uk-UA" sz="2400" b="1" cap="none" spc="0" dirty="0" smtClean="0">
              <a:ln/>
              <a:solidFill>
                <a:srgbClr val="FF0000"/>
              </a:solidFill>
              <a:effectLst/>
              <a:latin typeface="constant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Відсутність помітного негативного впливу природного чинника – посухи, землетрусів</a:t>
            </a:r>
          </a:p>
          <a:p>
            <a:pPr marL="342900" indent="-342900"/>
            <a:endParaRPr lang="uk-UA" sz="1600" b="1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Відсутність голоду в сусідніх з Україною регіонах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1600" b="1" cap="none" spc="0" dirty="0" smtClean="0">
              <a:ln/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Різкий контраст у 1932 – 1933 роки рівня смертності у селах з показниками смертності в містах</a:t>
            </a:r>
          </a:p>
          <a:p>
            <a:pPr marL="342900" indent="-342900"/>
            <a:endParaRPr lang="uk-UA" sz="1600" b="1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Низький рівень народжуваності та великий рівень смертності</a:t>
            </a:r>
            <a:endParaRPr lang="ru-RU" sz="1600" b="1" cap="none" spc="0" dirty="0">
              <a:ln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14" r="23972" b="12198"/>
          <a:stretch/>
        </p:blipFill>
        <p:spPr>
          <a:xfrm>
            <a:off x="5479417" y="548680"/>
            <a:ext cx="3360114" cy="3523262"/>
          </a:xfrm>
          <a:prstGeom prst="rect">
            <a:avLst/>
          </a:prstGeom>
        </p:spPr>
      </p:pic>
      <p:pic>
        <p:nvPicPr>
          <p:cNvPr id="6" name="Рисунок 5" descr="http://timenews.in.ua/wp-content/uploads/2014/11/313x201xgolodomor3.jpg.pagespeed.ic.n26Cc51tHA.jpg"/>
          <p:cNvPicPr/>
          <p:nvPr/>
        </p:nvPicPr>
        <p:blipFill>
          <a:blip r:embed="rId3"/>
          <a:srcRect r="53579"/>
          <a:stretch>
            <a:fillRect/>
          </a:stretch>
        </p:blipFill>
        <p:spPr bwMode="auto">
          <a:xfrm>
            <a:off x="3214678" y="500063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7460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8312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/>
                <a:solidFill>
                  <a:srgbClr val="FF0000"/>
                </a:solidFill>
                <a:effectLst/>
              </a:rPr>
              <a:t>Висновки:</a:t>
            </a:r>
          </a:p>
          <a:p>
            <a:endParaRPr lang="uk-UA" sz="2400" b="1" dirty="0" smtClean="0">
              <a:ln/>
              <a:solidFill>
                <a:schemeClr val="accent3"/>
              </a:solidFill>
            </a:endParaRPr>
          </a:p>
          <a:p>
            <a:endParaRPr lang="uk-UA" sz="2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endParaRPr lang="ru-RU" sz="21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928670"/>
            <a:ext cx="8429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насильницька колективізація, розкуркулювання і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хлібозаготовлі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стали причинами страшного Голодомору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голодної смерті переважно вимирали селяни, люди, далекі від політики, народжені для того, щоб ростити хліб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Голодомор був засобом для винищення всього українського селянства та насадження їм німої рабської покори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непокору простих селян заарештовували, засуджували до розстрілу, забирали все їхнє майно, худобу залишаючи, тільки пусту-пустісіньку хатину та клаптик землі.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був геноцид. Вбивали цілий народ.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go1.imgsmail.ru/imgpreview?key=25e914a489f5b8cf&amp;mb=imgdb_preview_15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29132"/>
            <a:ext cx="2967041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785918" y="4929198"/>
            <a:ext cx="39125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Відкрийтесь, небеса!</a:t>
            </a: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Зійдіть на землю</a:t>
            </a: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 українські села, присілки та хутори,</a:t>
            </a: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Повстаньте всі, кому сказали:вмри!</a:t>
            </a: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Засяйте над планетою невинні душі!</a:t>
            </a: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Зійдіть на води й суші,</a:t>
            </a: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Збудуйте пам’яті невигойний собор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3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4714884"/>
            <a:ext cx="57950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u="sng" cap="none" spc="0" dirty="0" err="1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2800" b="1" u="sng" cap="none" spc="0" dirty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none" spc="0" dirty="0" err="1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b="1" u="sng" cap="none" spc="0" dirty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u="sng" cap="none" spc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cap="none" spc="0" dirty="0" smtClean="0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Голодомор</a:t>
            </a:r>
            <a:r>
              <a:rPr lang="ru-RU" cap="none" spc="0" dirty="0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cap="none" spc="0" dirty="0" err="1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cap="none" spc="0" dirty="0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 1932-1933 </a:t>
            </a:r>
            <a:r>
              <a:rPr lang="ru-RU" cap="none" spc="0" dirty="0" err="1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cap="none" spc="0" dirty="0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 у Пологівському </a:t>
            </a:r>
            <a:r>
              <a:rPr lang="ru-RU" cap="none" spc="0" dirty="0" err="1" smtClean="0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cap="none" spc="0" dirty="0" smtClean="0">
                <a:ln/>
                <a:solidFill>
                  <a:srgbClr val="E8990A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cap="none" spc="0" dirty="0">
              <a:ln/>
              <a:solidFill>
                <a:srgbClr val="E8990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3" y="0"/>
            <a:ext cx="6442838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u="sng" cap="none" spc="0" dirty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800" b="1" u="sng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проекту: </a:t>
            </a:r>
          </a:p>
          <a:p>
            <a:endParaRPr lang="en-US" sz="2400" b="1" cap="none" spc="0" dirty="0" smtClean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причини,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голодомору 1932-1933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Пологівщині,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злочинні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ЦК ВКП(б),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з'ясувати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голодомор 1932-1933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штучно,</a:t>
            </a:r>
            <a:r>
              <a:rPr lang="ru-RU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співчуття</a:t>
            </a:r>
            <a:r>
              <a:rPr lang="ru-RU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до  людей, </a:t>
            </a:r>
            <a:r>
              <a:rPr lang="ru-RU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пережили </a:t>
            </a:r>
            <a:r>
              <a:rPr lang="ru-RU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страшні</a:t>
            </a:r>
            <a:r>
              <a:rPr lang="ru-RU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endParaRPr lang="ru-RU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90" t="11009" r="51320" b="58421"/>
          <a:stretch/>
        </p:blipFill>
        <p:spPr bwMode="auto">
          <a:xfrm>
            <a:off x="258791" y="260648"/>
            <a:ext cx="2005387" cy="2596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s://pp.vk.me/c631924/v631924695/28a77/hVCMkh21C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128852" cy="2661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bereh.net/_ph/45/2/28168992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929066"/>
            <a:ext cx="152876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00298" y="2714620"/>
            <a:ext cx="6215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Задачі дослідження: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E899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архівну роботу в краєзнавчому музеї;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E8990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E899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Зібрати та проаналізувати свідчення очевидців із даної теми;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E8990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E899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Сформувати та обґрунтувати висновки щодо подій Голодомору.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E8990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3395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954" y="0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400" b="1" cap="none" spc="0" dirty="0" smtClean="0">
                <a:ln/>
                <a:solidFill>
                  <a:srgbClr val="FF0000"/>
                </a:solidFill>
                <a:effectLst/>
              </a:rPr>
              <a:t>Голодомор</a:t>
            </a:r>
            <a:r>
              <a:rPr lang="uk-UA" sz="2200" b="1" cap="none" spc="0" dirty="0" smtClean="0">
                <a:ln/>
                <a:solidFill>
                  <a:schemeClr val="accent3"/>
                </a:solidFill>
                <a:effectLst/>
              </a:rPr>
              <a:t> – </a:t>
            </a:r>
            <a:r>
              <a:rPr lang="uk-UA" sz="1600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це акт геноциду українського народу, здійснений керівництвом ВКП (б), шляхом організації штучного голоду</a:t>
            </a: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, що призвело до багатомільйонних людських втрат у сільській місцевості.</a:t>
            </a:r>
          </a:p>
          <a:p>
            <a:pPr algn="ctr"/>
            <a:r>
              <a:rPr lang="uk-UA" sz="2400" b="1" cap="none" spc="0" dirty="0" smtClean="0">
                <a:ln/>
                <a:solidFill>
                  <a:srgbClr val="FF0000"/>
                </a:solidFill>
                <a:effectLst/>
              </a:rPr>
              <a:t>Причини голодомору 1932-1933 років: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b="1" dirty="0">
                <a:ln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асильницька колективізація; р</a:t>
            </a:r>
            <a:r>
              <a:rPr lang="uk-UA" sz="1600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озкуркулювання;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b="1" dirty="0">
                <a:ln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ереальні плани хлібозаготівель з урожаю 1931 року.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рорахунки </a:t>
            </a: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радянського керівництва у економічних </a:t>
            </a:r>
            <a:r>
              <a:rPr lang="uk-UA" sz="1600" b="1" dirty="0" smtClean="0">
                <a:ln/>
                <a:latin typeface="Times New Roman" pitchFamily="18" charset="0"/>
                <a:cs typeface="Times New Roman" pitchFamily="18" charset="0"/>
              </a:rPr>
              <a:t>питаннях</a:t>
            </a:r>
            <a:endParaRPr lang="en-US" sz="1600" b="1" dirty="0" smtClean="0">
              <a:ln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8734829"/>
              </p:ext>
            </p:extLst>
          </p:nvPr>
        </p:nvGraphicFramePr>
        <p:xfrm>
          <a:off x="0" y="3381198"/>
          <a:ext cx="8715436" cy="3476802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1603615"/>
                <a:gridCol w="7111821"/>
              </a:tblGrid>
              <a:tr h="28032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211A0"/>
                          </a:solidFill>
                        </a:rPr>
                        <a:t>Липень 1932 р</a:t>
                      </a:r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Ухвалення нереальних хлібозаготівель</a:t>
                      </a:r>
                      <a:endParaRPr lang="ru-RU" sz="1200" b="1" dirty="0"/>
                    </a:p>
                  </a:txBody>
                  <a:tcPr/>
                </a:tc>
              </a:tr>
              <a:tr h="28032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211A0"/>
                          </a:solidFill>
                        </a:rPr>
                        <a:t>Серпень 1932</a:t>
                      </a:r>
                      <a:r>
                        <a:rPr lang="uk-UA" sz="1200" b="1" baseline="0" dirty="0" smtClean="0">
                          <a:solidFill>
                            <a:srgbClr val="0211A0"/>
                          </a:solidFill>
                        </a:rPr>
                        <a:t> р</a:t>
                      </a:r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Закон «про п'ять колосків»</a:t>
                      </a:r>
                      <a:endParaRPr lang="ru-RU" sz="1200" b="1" dirty="0"/>
                    </a:p>
                  </a:txBody>
                  <a:tcPr/>
                </a:tc>
              </a:tr>
              <a:tr h="4274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211A0"/>
                          </a:solidFill>
                        </a:rPr>
                        <a:t>20 листопада 1932 </a:t>
                      </a:r>
                    </a:p>
                    <a:p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РНК  УРСР </a:t>
                      </a:r>
                      <a:r>
                        <a:rPr lang="ru-RU" sz="1200" b="1" dirty="0" err="1" smtClean="0"/>
                        <a:t>прийняла</a:t>
                      </a:r>
                      <a:r>
                        <a:rPr lang="ru-RU" sz="1200" b="1" dirty="0" smtClean="0"/>
                        <a:t> постанову «Про заходи </a:t>
                      </a:r>
                      <a:r>
                        <a:rPr lang="ru-RU" sz="1200" b="1" dirty="0" err="1" smtClean="0"/>
                        <a:t>щодо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 err="1" smtClean="0"/>
                        <a:t>посилення</a:t>
                      </a:r>
                      <a:r>
                        <a:rPr lang="ru-RU" sz="1200" b="1" dirty="0" smtClean="0"/>
                        <a:t> хлібозаготівель»</a:t>
                      </a:r>
                    </a:p>
                  </a:txBody>
                  <a:tcPr/>
                </a:tc>
              </a:tr>
              <a:tr h="519189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211A0"/>
                          </a:solidFill>
                        </a:rPr>
                        <a:t>Листопад 1932 р</a:t>
                      </a:r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Запровадження реальних штрафів , тобто вилучення всіх харчів у селян. Запровадження системи «чорних дошок»</a:t>
                      </a:r>
                    </a:p>
                  </a:txBody>
                  <a:tcPr/>
                </a:tc>
              </a:tr>
              <a:tr h="4274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211A0"/>
                          </a:solidFill>
                        </a:rPr>
                        <a:t>14 грудня 1932 </a:t>
                      </a:r>
                      <a:r>
                        <a:rPr lang="ru-RU" sz="1200" b="1" dirty="0" err="1" smtClean="0">
                          <a:solidFill>
                            <a:srgbClr val="0211A0"/>
                          </a:solidFill>
                        </a:rPr>
                        <a:t>р</a:t>
                      </a:r>
                      <a:endParaRPr lang="ru-RU" sz="1200" b="1" dirty="0" smtClean="0">
                        <a:solidFill>
                          <a:srgbClr val="0211A0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Хід заготівель хліба визнано незадовільним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427430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211A0"/>
                          </a:solidFill>
                        </a:rPr>
                        <a:t>Грудень 1932</a:t>
                      </a:r>
                      <a:r>
                        <a:rPr lang="uk-UA" sz="1200" b="1" baseline="0" dirty="0" smtClean="0">
                          <a:solidFill>
                            <a:srgbClr val="0211A0"/>
                          </a:solidFill>
                        </a:rPr>
                        <a:t> р</a:t>
                      </a:r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Примусове вивезення колгоспів всіх насіннєвих фондів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33728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211A0"/>
                          </a:solidFill>
                        </a:rPr>
                        <a:t>Січень 1933 року</a:t>
                      </a:r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Заборона виїзду за межі України за продовольством, оточення територій збройними  загонами</a:t>
                      </a:r>
                      <a:endParaRPr lang="ru-RU" sz="1200" b="1" dirty="0"/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211A0"/>
                          </a:solidFill>
                        </a:rPr>
                        <a:t>Початок 1933 року</a:t>
                      </a:r>
                      <a:endParaRPr lang="ru-RU" sz="1200" b="1" dirty="0">
                        <a:solidFill>
                          <a:srgbClr val="021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 Річний план у Великотокмацькому районі було виконано</a:t>
                      </a:r>
                      <a:r>
                        <a:rPr lang="uk-UA" sz="1200" b="1" baseline="0" dirty="0" smtClean="0"/>
                        <a:t> на 59%,Великобілозерському – на 54,9%,Чубарівському – на 79,2%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кутник 7"/>
          <p:cNvSpPr/>
          <p:nvPr/>
        </p:nvSpPr>
        <p:spPr>
          <a:xfrm>
            <a:off x="0" y="1928802"/>
            <a:ext cx="864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 smtClean="0">
                <a:ln/>
                <a:solidFill>
                  <a:srgbClr val="FF0000"/>
                </a:solidFill>
              </a:rPr>
              <a:t>Складовими політики голодомору були: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b="1" dirty="0" smtClean="0">
                <a:ln/>
              </a:rPr>
              <a:t>насильне вилучення всіх продовольчих припасів;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b="1" dirty="0" smtClean="0">
                <a:ln/>
              </a:rPr>
              <a:t>блокада території України та окремих </a:t>
            </a:r>
            <a:r>
              <a:rPr lang="uk-UA" b="1" dirty="0" smtClean="0">
                <a:ln/>
              </a:rPr>
              <a:t>районів</a:t>
            </a:r>
            <a:r>
              <a:rPr lang="en-US" b="1" dirty="0" smtClean="0">
                <a:ln/>
              </a:rPr>
              <a:t> </a:t>
            </a:r>
            <a:endParaRPr lang="uk-UA" b="1" dirty="0" smtClean="0">
              <a:ln/>
            </a:endParaRPr>
          </a:p>
          <a:p>
            <a:pPr marL="457200" indent="-457200"/>
            <a:r>
              <a:rPr lang="en-US" b="1" dirty="0" smtClean="0">
                <a:ln/>
                <a:solidFill>
                  <a:srgbClr val="FFFF00"/>
                </a:solidFill>
              </a:rPr>
              <a:t> </a:t>
            </a:r>
            <a:r>
              <a:rPr lang="uk-UA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Голодомор не обійшов і </a:t>
            </a:r>
            <a:r>
              <a:rPr lang="uk-UA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Пологівський</a:t>
            </a:r>
            <a:r>
              <a:rPr lang="uk-UA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район. Тільки б не згасла </a:t>
            </a:r>
            <a:r>
              <a:rPr lang="uk-UA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пам’ять людська </a:t>
            </a:r>
            <a:r>
              <a:rPr lang="uk-UA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 все, що довелося пережити нашим батькам</a:t>
            </a:r>
            <a:endParaRPr lang="ru-RU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b="1" dirty="0">
              <a:ln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98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повідомлення Запорізького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облплану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дізнаємось, що врожай 1932 року був середній. Отже, і восени 1932 року хліб був. Та план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хлібозаготівель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був нереальний, це була продрозкладка, за якою вилучалося не тільки товарне зерно, а й продовольче, фуражне, насіннєве.. Цей план  був розверстаний на райони і колгоспи за принципом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зрівняловки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механічно, не зважаючи на стан кожного району, колгоспу. Партійні органи на місцях намагалися будь – що виконати ці вимоги…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активне зловмисне протидіяння виконанню державного плану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хлібозаготівель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було виселено 30 господарств з конфіскацією всього майна ( за постановою Дніпропетровського обласного виконавчого комітету від 8 січня 1933р)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території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району у 1932 – 1933 роках померло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понад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тис.наших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земляків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143380"/>
            <a:ext cx="321425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000504"/>
            <a:ext cx="3357554" cy="2518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ic.pics.livejournal.com/ukraine_4_ever/14206583/1299/1299_60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357694"/>
            <a:ext cx="2047876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5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5256895"/>
            <a:ext cx="3691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Наказ про хлібозаготівлю на Україні, Північному Кавказі.</a:t>
            </a:r>
            <a:endParaRPr lang="ru-RU" sz="2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" y="142852"/>
            <a:ext cx="2741486" cy="47149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229631"/>
            <a:ext cx="3131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Директива в зв'язку з масовим виїздом населення за межі України</a:t>
            </a:r>
            <a:endParaRPr lang="ru-RU" sz="2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42852"/>
            <a:ext cx="2750654" cy="4644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61724"/>
            <a:ext cx="2653407" cy="46245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2100" y="5246526"/>
            <a:ext cx="301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«про п'ять </a:t>
            </a:r>
            <a:r>
              <a:rPr lang="uk-UA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колосків”</a:t>
            </a:r>
            <a:endParaRPr lang="ru-RU" sz="2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951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6" t="3671" r="13918" b="8940"/>
          <a:stretch/>
        </p:blipFill>
        <p:spPr bwMode="auto">
          <a:xfrm>
            <a:off x="3923928" y="2852936"/>
            <a:ext cx="508928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5" t="12686" r="3149" b="2746"/>
          <a:stretch/>
        </p:blipFill>
        <p:spPr bwMode="auto">
          <a:xfrm>
            <a:off x="32700" y="-65526"/>
            <a:ext cx="4781550" cy="32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4876" y="476672"/>
            <a:ext cx="41776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Виконання річного плану по хлібозаготівлі </a:t>
            </a:r>
            <a:r>
              <a:rPr lang="uk-UA" sz="2400" b="1" cap="none" spc="0" dirty="0" err="1" smtClean="0">
                <a:ln/>
                <a:solidFill>
                  <a:schemeClr val="accent3"/>
                </a:solidFill>
                <a:effectLst/>
              </a:rPr>
              <a:t>Чубарівським</a:t>
            </a:r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uk-UA" sz="2400" b="1" cap="none" spc="0" dirty="0" err="1" smtClean="0">
                <a:ln/>
                <a:solidFill>
                  <a:schemeClr val="accent3"/>
                </a:solidFill>
                <a:effectLst/>
              </a:rPr>
              <a:t>Пологівським</a:t>
            </a:r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) районом станом на 15 жовтня 1932 року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056" y="4437112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n/>
                <a:solidFill>
                  <a:srgbClr val="FEB80A"/>
                </a:solidFill>
              </a:rPr>
              <a:t>Виконання річного плану по хлібозаготівлі сільськими радами станом на 15 жовтня 1932 року</a:t>
            </a:r>
            <a:endParaRPr lang="ru-RU" sz="2400" b="1" dirty="0">
              <a:ln/>
              <a:solidFill>
                <a:srgbClr val="FEB80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7260" y="963399"/>
            <a:ext cx="912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42,5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74160"/>
            <a:ext cx="864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57,5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6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29499_html_ab0d5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8" t="3786" r="1514" b="2667"/>
          <a:stretch/>
        </p:blipFill>
        <p:spPr bwMode="auto">
          <a:xfrm>
            <a:off x="0" y="0"/>
            <a:ext cx="63698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4661535"/>
              </p:ext>
            </p:extLst>
          </p:nvPr>
        </p:nvGraphicFramePr>
        <p:xfrm>
          <a:off x="6372200" y="1086128"/>
          <a:ext cx="2771800" cy="3567007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728192"/>
                <a:gridCol w="1043608"/>
              </a:tblGrid>
              <a:tr h="859904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Назва населеного пункту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Зникли після 1933</a:t>
                      </a:r>
                      <a:r>
                        <a:rPr lang="uk-UA" sz="1600" baseline="0" dirty="0" smtClean="0"/>
                        <a:t>року</a:t>
                      </a:r>
                      <a:endParaRPr lang="ru-RU" sz="1600" dirty="0"/>
                    </a:p>
                  </a:txBody>
                  <a:tcPr/>
                </a:tc>
              </a:tr>
              <a:tr h="35033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Бідний хутір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5033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Вишневий хутір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5033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Вільний хутір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5033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село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Гильці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0511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село  Кирилівське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5033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село Кременчук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5033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Хутір </a:t>
                      </a:r>
                      <a:r>
                        <a:rPr lang="uk-UA" sz="1600" dirty="0" err="1" smtClean="0"/>
                        <a:t>Любокут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7745218"/>
              </p:ext>
            </p:extLst>
          </p:nvPr>
        </p:nvGraphicFramePr>
        <p:xfrm>
          <a:off x="6372199" y="4611608"/>
          <a:ext cx="2771801" cy="22555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28192"/>
                <a:gridCol w="1043609"/>
              </a:tblGrid>
              <a:tr h="3120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Хутір </a:t>
                      </a:r>
                      <a:r>
                        <a:rPr lang="uk-UA" sz="1600" dirty="0" err="1" smtClean="0"/>
                        <a:t>Містюково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266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Село Могуче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5641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Петровський хутір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 smtClean="0"/>
                    </a:p>
                  </a:txBody>
                  <a:tcPr/>
                </a:tc>
              </a:tr>
              <a:tr h="32810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Спільне село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 smtClean="0"/>
                    </a:p>
                  </a:txBody>
                  <a:tcPr/>
                </a:tc>
              </a:tr>
              <a:tr h="32810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Село Червоне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 smtClean="0"/>
                    </a:p>
                  </a:txBody>
                  <a:tcPr/>
                </a:tc>
              </a:tr>
              <a:tr h="24000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Хутір Широкий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00192" y="4489"/>
            <a:ext cx="2948590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1900" b="1" cap="none" spc="0" dirty="0" smtClean="0">
                <a:ln/>
                <a:solidFill>
                  <a:srgbClr val="FF0000"/>
                </a:solidFill>
                <a:effectLst/>
              </a:rPr>
              <a:t>Перелік населених пунктів, що постраждали під час голодомору</a:t>
            </a:r>
            <a:endParaRPr lang="ru-RU" sz="19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6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60" y="1710031"/>
            <a:ext cx="1655675" cy="19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9060" y="3717032"/>
            <a:ext cx="1503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err="1" smtClean="0">
                <a:ln/>
                <a:solidFill>
                  <a:schemeClr val="accent3"/>
                </a:solidFill>
                <a:effectLst/>
              </a:rPr>
              <a:t>Косіор</a:t>
            </a:r>
            <a:r>
              <a:rPr lang="uk-UA" sz="2000" b="1" cap="none" spc="0" dirty="0" smtClean="0">
                <a:ln/>
                <a:solidFill>
                  <a:schemeClr val="accent3"/>
                </a:solidFill>
                <a:effectLst/>
              </a:rPr>
              <a:t> С. В.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68" y="4272185"/>
            <a:ext cx="1429755" cy="201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6" y="1710031"/>
            <a:ext cx="1528260" cy="199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5" y="4272186"/>
            <a:ext cx="1440830" cy="20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97" y="4264788"/>
            <a:ext cx="1656184" cy="20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51" y="1326400"/>
            <a:ext cx="1745329" cy="235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362" y="3717032"/>
            <a:ext cx="13952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chemeClr val="accent3"/>
                </a:solidFill>
                <a:effectLst/>
              </a:rPr>
              <a:t>Сталін І. В.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1540" y="6292060"/>
            <a:ext cx="21108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Петровський Г. І.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65" y="3717032"/>
            <a:ext cx="18259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chemeClr val="accent3"/>
                </a:solidFill>
                <a:effectLst/>
              </a:rPr>
              <a:t>Молотов В. М.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1226" y="6292060"/>
            <a:ext cx="14671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chemeClr val="accent3"/>
                </a:solidFill>
                <a:effectLst/>
              </a:rPr>
              <a:t>Чубар В. Я.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479" y="6292060"/>
            <a:ext cx="19223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chemeClr val="accent3"/>
                </a:solidFill>
                <a:effectLst/>
              </a:rPr>
              <a:t>Постишев П. П.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8475"/>
            <a:ext cx="75724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rgbClr val="FF0000"/>
                </a:solidFill>
              </a:rPr>
              <a:t>Ініціатори голодомору 1932 – 1933 років –</a:t>
            </a:r>
          </a:p>
          <a:p>
            <a:pPr algn="ctr"/>
            <a:r>
              <a:rPr lang="uk-UA" sz="2800" b="1" dirty="0" smtClean="0">
                <a:ln/>
                <a:solidFill>
                  <a:srgbClr val="FF0000"/>
                </a:solidFill>
              </a:rPr>
              <a:t> геноциду українського народу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8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2379992" cy="29317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7620" y="214290"/>
            <a:ext cx="4000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/>
                <a:solidFill>
                  <a:srgbClr val="FF0000"/>
                </a:solidFill>
                <a:effectLst/>
              </a:rPr>
              <a:t>Чубар Влас Якович</a:t>
            </a:r>
            <a:endParaRPr lang="ru-RU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774096"/>
            <a:ext cx="6286512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 Життя цієї людини знало кілька послідовних змін. Народився 10 (22) лютого 1891 року в селі </a:t>
            </a:r>
            <a:r>
              <a:rPr lang="uk-UA" sz="1600" dirty="0" err="1" smtClean="0">
                <a:ln/>
                <a:latin typeface="Times New Roman" pitchFamily="18" charset="0"/>
                <a:cs typeface="Times New Roman" pitchFamily="18" charset="0"/>
              </a:rPr>
              <a:t>Федорівка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600" dirty="0" err="1" smtClean="0">
                <a:ln/>
                <a:latin typeface="Times New Roman" pitchFamily="18" charset="0"/>
                <a:cs typeface="Times New Roman" pitchFamily="18" charset="0"/>
              </a:rPr>
              <a:t>Чубарівка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) Пологівського району Запорізької області в сім</a:t>
            </a:r>
            <a:r>
              <a:rPr lang="en-US" sz="1600" dirty="0" smtClean="0">
                <a:ln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ї селянина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З 1923 по 1934 рік очолював Раднарком УРСР.</a:t>
            </a:r>
          </a:p>
          <a:p>
            <a:pPr lvl="0"/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	Найбільше 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звинувачення, яке пред</a:t>
            </a:r>
            <a:r>
              <a:rPr lang="uk-UA" sz="1600" dirty="0" smtClean="0">
                <a:ln/>
                <a:latin typeface="Times New Roman"/>
                <a:cs typeface="Times New Roman"/>
              </a:rPr>
              <a:t>’являють Чубарю – це </a:t>
            </a:r>
            <a:r>
              <a:rPr lang="uk-UA" sz="1600" dirty="0" smtClean="0">
                <a:ln/>
                <a:solidFill>
                  <a:srgbClr val="E8990A"/>
                </a:solidFill>
                <a:latin typeface="Times New Roman"/>
                <a:cs typeface="Times New Roman"/>
              </a:rPr>
              <a:t>його причетність до голодомору</a:t>
            </a:r>
            <a:r>
              <a:rPr lang="uk-UA" sz="1600" dirty="0" smtClean="0">
                <a:ln/>
                <a:latin typeface="Times New Roman"/>
                <a:cs typeface="Times New Roman"/>
              </a:rPr>
              <a:t>. Існують докази (документи), що 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   для посилення </a:t>
            </a:r>
            <a:r>
              <a:rPr lang="uk-UA" sz="1600" dirty="0">
                <a:ln/>
                <a:latin typeface="Times New Roman" pitchFamily="18" charset="0"/>
                <a:cs typeface="Times New Roman" pitchFamily="18" charset="0"/>
              </a:rPr>
              <a:t>темпів і збільшення обсягу хлібозаготівель РНК УРСР і ЦККП(б) ухвалили злочинну за своєю суттю постанову «Про занесення на «чорну дошку» сіл, які злісно саботують хлібозаготівлю» від 6 грудня 1932 року за підписами В. Чубаря та С. Косіора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/>
              <a:t>Як </a:t>
            </a:r>
            <a:r>
              <a:rPr lang="ru-RU" sz="1600" dirty="0" err="1" smtClean="0"/>
              <a:t>слухняний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виконавець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більшовицької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партії</a:t>
            </a:r>
            <a:r>
              <a:rPr lang="ru-RU" sz="1600" dirty="0" smtClean="0"/>
              <a:t>, проводив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авантюристичну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політику</a:t>
            </a:r>
            <a:r>
              <a:rPr lang="ru-RU" sz="1600" dirty="0" smtClean="0"/>
              <a:t> «</a:t>
            </a:r>
            <a:r>
              <a:rPr lang="ru-RU" sz="1600" dirty="0" err="1" smtClean="0"/>
              <a:t>комуністичного</a:t>
            </a:r>
            <a:r>
              <a:rPr lang="ru-RU" sz="1600" dirty="0" smtClean="0"/>
              <a:t> штурму» у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.</a:t>
            </a:r>
            <a:endParaRPr lang="uk-UA" sz="16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ж  відомо також, що Влас Чубар, просив Сталіна про виділення продовольства </a:t>
            </a:r>
            <a:r>
              <a:rPr lang="uk-UA" sz="1600" dirty="0" err="1" smtClean="0">
                <a:ln/>
                <a:latin typeface="Times New Roman" pitchFamily="18" charset="0"/>
                <a:cs typeface="Times New Roman" pitchFamily="18" charset="0"/>
              </a:rPr>
              <a:t>“принаймі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 для дітей, які вмирали з </a:t>
            </a:r>
            <a:r>
              <a:rPr lang="uk-UA" sz="1600" dirty="0" err="1" smtClean="0">
                <a:ln/>
                <a:latin typeface="Times New Roman" pitchFamily="18" charset="0"/>
                <a:cs typeface="Times New Roman" pitchFamily="18" charset="0"/>
              </a:rPr>
              <a:t>голоду</a:t>
            </a:r>
            <a:r>
              <a:rPr lang="uk-UA" sz="1600" dirty="0" err="1" smtClean="0">
                <a:ln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він  розумів, що суцільна колективізація привела до знищення селянства. </a:t>
            </a:r>
          </a:p>
          <a:p>
            <a:pPr lvl="0"/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Багато зробив для </a:t>
            </a:r>
            <a:r>
              <a:rPr lang="uk-UA" sz="1600" dirty="0" err="1" smtClean="0">
                <a:ln/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 краю, зокрема в організації Дніпрогесу, </a:t>
            </a:r>
            <a:r>
              <a:rPr lang="uk-UA" sz="1600" dirty="0" err="1" smtClean="0">
                <a:ln/>
                <a:latin typeface="Times New Roman" pitchFamily="18" charset="0"/>
                <a:cs typeface="Times New Roman" pitchFamily="18" charset="0"/>
              </a:rPr>
              <a:t>Дніпрокомбінату</a:t>
            </a:r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, йому належить ідея істотного збільшення потужності Дніпрогесу (Сталін був проти)</a:t>
            </a:r>
          </a:p>
          <a:p>
            <a:pPr lvl="0"/>
            <a:r>
              <a:rPr lang="uk-UA" sz="1600" dirty="0" smtClean="0">
                <a:ln/>
                <a:latin typeface="Times New Roman" pitchFamily="18" charset="0"/>
                <a:cs typeface="Times New Roman" pitchFamily="18" charset="0"/>
              </a:rPr>
              <a:t>Влас Чубар за власні помилки заплатив своїм життям і заповів  тим, хто живе після нього не йти його шляхом, що веде в глухий кут</a:t>
            </a:r>
          </a:p>
          <a:p>
            <a:pPr lvl="0"/>
            <a:endParaRPr lang="ru-RU" sz="1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go4.imgsmail.ru/imgpreview?key=345e95b5f0178776&amp;mb=imgdb_preview_86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357562"/>
            <a:ext cx="2143140" cy="1428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://holosua.com/_nw/340/130785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214926"/>
            <a:ext cx="2357434" cy="1643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8259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1984</TotalTime>
  <Words>1465</Words>
  <Application>Microsoft Office PowerPoint</Application>
  <PresentationFormat>Екран (4:3)</PresentationFormat>
  <Paragraphs>176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Андрей</cp:lastModifiedBy>
  <cp:revision>135</cp:revision>
  <dcterms:created xsi:type="dcterms:W3CDTF">2016-03-27T08:10:52Z</dcterms:created>
  <dcterms:modified xsi:type="dcterms:W3CDTF">2016-04-08T13:50:42Z</dcterms:modified>
</cp:coreProperties>
</file>